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92" r:id="rId3"/>
    <p:sldId id="405" r:id="rId4"/>
    <p:sldId id="406" r:id="rId5"/>
    <p:sldId id="407" r:id="rId6"/>
    <p:sldId id="408" r:id="rId7"/>
    <p:sldId id="404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386" r:id="rId16"/>
    <p:sldId id="416" r:id="rId17"/>
    <p:sldId id="417" r:id="rId18"/>
    <p:sldId id="395" r:id="rId19"/>
    <p:sldId id="418" r:id="rId20"/>
    <p:sldId id="403" r:id="rId21"/>
    <p:sldId id="387" r:id="rId22"/>
  </p:sldIdLst>
  <p:sldSz cx="9144000" cy="6858000" type="screen4x3"/>
  <p:notesSz cx="6858000" cy="9083675"/>
  <p:embeddedFontLst>
    <p:embeddedFont>
      <p:font typeface="Arial Narrow" pitchFamily="34" charset="0"/>
      <p:regular r:id="rId25"/>
      <p:bold r:id="rId26"/>
      <p:italic r:id="rId27"/>
      <p:boldItalic r:id="rId28"/>
    </p:embeddedFont>
    <p:embeddedFont>
      <p:font typeface="Monotype Sorts"/>
      <p:regular r:id="rId29"/>
    </p:embeddedFont>
  </p:embeddedFont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int Sprott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3300"/>
    <a:srgbClr val="CC00FF"/>
    <a:srgbClr val="9900CC"/>
    <a:srgbClr val="003399"/>
    <a:srgbClr val="336699"/>
    <a:srgbClr val="008080"/>
    <a:srgbClr val="CC0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630" autoAdjust="0"/>
  </p:normalViewPr>
  <p:slideViewPr>
    <p:cSldViewPr>
      <p:cViewPr varScale="1">
        <p:scale>
          <a:sx n="77" d="100"/>
          <a:sy n="77" d="100"/>
        </p:scale>
        <p:origin x="-110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"/>
    </p:cViewPr>
  </p:sorterViewPr>
  <p:notesViewPr>
    <p:cSldViewPr>
      <p:cViewPr varScale="1">
        <p:scale>
          <a:sx n="78" d="100"/>
          <a:sy n="78" d="100"/>
        </p:scale>
        <p:origin x="-2146" y="-82"/>
      </p:cViewPr>
      <p:guideLst>
        <p:guide orient="horz" pos="2861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 i="0"/>
            </a:lvl1pPr>
          </a:lstStyle>
          <a:p>
            <a:r>
              <a:rPr lang="en-US"/>
              <a:t>J. C. Sprott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i="0"/>
            </a:lvl1pPr>
          </a:lstStyle>
          <a:p>
            <a:fld id="{D8AFE706-3B4E-4064-8B5B-33CBA880CF28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 i="0"/>
            </a:lvl1pPr>
          </a:lstStyle>
          <a:p>
            <a:r>
              <a:rPr lang="en-US"/>
              <a:t>Workshop on Self-Organization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i="0"/>
            </a:lvl1pPr>
          </a:lstStyle>
          <a:p>
            <a:fld id="{D3651434-2495-47B6-BEE5-DD53957152D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 i="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58875" y="681038"/>
            <a:ext cx="4541838" cy="3406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4825"/>
            <a:ext cx="5029200" cy="408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i="0"/>
            </a:lvl1pPr>
          </a:lstStyle>
          <a:p>
            <a:fld id="{CD3AC07C-2AAD-4D0D-8144-52D575AA045B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 i="0"/>
            </a:lvl1pPr>
          </a:lstStyle>
          <a:p>
            <a:r>
              <a:rPr lang="en-US"/>
              <a:t>Workshop on Self-Organization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i="0"/>
            </a:lvl1pPr>
          </a:lstStyle>
          <a:p>
            <a:fld id="{086DB1B9-62AF-4988-98DB-E5AAC0D129E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35DFCAD-1BA8-43FF-A332-5C036A91EE98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Workshop on Self-Organization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2A23D1-10D9-4463-8C62-8A4D07200C8A}" type="slidenum">
              <a:rPr lang="en-US"/>
              <a:pPr/>
              <a:t>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4825"/>
            <a:ext cx="5181600" cy="4391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Entire presentation </a:t>
            </a:r>
            <a:r>
              <a:rPr lang="en-US" sz="2800" b="1"/>
              <a:t>available on WWW</a:t>
            </a:r>
            <a:endParaRPr lang="en-US" b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AAF2D2D-7527-4562-8189-F70CC262564A}" type="datetime1">
              <a:rPr lang="en-US" smtClean="0"/>
              <a:pPr/>
              <a:t>10/30/2014</a:t>
            </a:fld>
            <a:endParaRPr lang="en-US" smtClean="0"/>
          </a:p>
        </p:txBody>
      </p:sp>
      <p:sp>
        <p:nvSpPr>
          <p:cNvPr id="108547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484010-E8BF-46FE-AF4F-B758DE3E8BD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085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4746"/>
            <a:ext cx="4953000" cy="4768929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smtClean="0">
                <a:latin typeface="Arial" charset="0"/>
              </a:rPr>
              <a:t>This models a driven </a:t>
            </a:r>
            <a:r>
              <a:rPr lang="en-US" sz="3600" b="1" smtClean="0">
                <a:latin typeface="Arial" charset="0"/>
              </a:rPr>
              <a:t>pendulum</a:t>
            </a:r>
            <a:r>
              <a:rPr lang="en-US" sz="3600" smtClean="0">
                <a:latin typeface="Arial" charset="0"/>
              </a:rPr>
              <a:t> with friction</a:t>
            </a:r>
          </a:p>
          <a:p>
            <a:endParaRPr lang="en-US" sz="3600" smtClean="0">
              <a:latin typeface="Arial" charset="0"/>
            </a:endParaRPr>
          </a:p>
          <a:p>
            <a:r>
              <a:rPr lang="en-US" sz="3600" smtClean="0">
                <a:latin typeface="Arial" charset="0"/>
              </a:rPr>
              <a:t>Looks like those </a:t>
            </a:r>
            <a:r>
              <a:rPr lang="en-US" sz="3600" b="1" smtClean="0">
                <a:latin typeface="Arial" charset="0"/>
              </a:rPr>
              <a:t>taffy machines</a:t>
            </a:r>
            <a:r>
              <a:rPr lang="en-US" sz="3600" smtClean="0">
                <a:latin typeface="Arial" charset="0"/>
              </a:rPr>
              <a:t> at the </a:t>
            </a:r>
            <a:r>
              <a:rPr lang="en-US" sz="3600" b="1" smtClean="0">
                <a:latin typeface="Arial" charset="0"/>
              </a:rPr>
              <a:t>fair</a:t>
            </a:r>
            <a:endParaRPr lang="en-US" sz="3600" smtClean="0">
              <a:latin typeface="Arial" charset="0"/>
            </a:endParaRPr>
          </a:p>
          <a:p>
            <a:endParaRPr lang="en-US" sz="3600" smtClean="0">
              <a:latin typeface="Arial" charset="0"/>
            </a:endParaRPr>
          </a:p>
          <a:p>
            <a:r>
              <a:rPr lang="en-US" sz="3600" smtClean="0">
                <a:latin typeface="Arial" charset="0"/>
              </a:rPr>
              <a:t>Show </a:t>
            </a:r>
            <a:r>
              <a:rPr lang="en-US" sz="3600" b="1" smtClean="0">
                <a:latin typeface="Arial" charset="0"/>
              </a:rPr>
              <a:t>silly putty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AAF2D2D-7527-4562-8189-F70CC262564A}" type="datetime1">
              <a:rPr lang="en-US" smtClean="0"/>
              <a:pPr/>
              <a:t>10/30/2014</a:t>
            </a:fld>
            <a:endParaRPr lang="en-US" smtClean="0"/>
          </a:p>
        </p:txBody>
      </p:sp>
      <p:sp>
        <p:nvSpPr>
          <p:cNvPr id="108547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484010-E8BF-46FE-AF4F-B758DE3E8BDF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85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4746"/>
            <a:ext cx="4953000" cy="4768929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smtClean="0">
                <a:latin typeface="Arial" charset="0"/>
              </a:rPr>
              <a:t>This models a driven </a:t>
            </a:r>
            <a:r>
              <a:rPr lang="en-US" sz="3600" b="1" smtClean="0">
                <a:latin typeface="Arial" charset="0"/>
              </a:rPr>
              <a:t>pendulum</a:t>
            </a:r>
            <a:r>
              <a:rPr lang="en-US" sz="3600" smtClean="0">
                <a:latin typeface="Arial" charset="0"/>
              </a:rPr>
              <a:t> with friction</a:t>
            </a:r>
          </a:p>
          <a:p>
            <a:endParaRPr lang="en-US" sz="3600" smtClean="0">
              <a:latin typeface="Arial" charset="0"/>
            </a:endParaRPr>
          </a:p>
          <a:p>
            <a:r>
              <a:rPr lang="en-US" sz="3600" smtClean="0">
                <a:latin typeface="Arial" charset="0"/>
              </a:rPr>
              <a:t>Looks like those </a:t>
            </a:r>
            <a:r>
              <a:rPr lang="en-US" sz="3600" b="1" smtClean="0">
                <a:latin typeface="Arial" charset="0"/>
              </a:rPr>
              <a:t>taffy machines</a:t>
            </a:r>
            <a:r>
              <a:rPr lang="en-US" sz="3600" smtClean="0">
                <a:latin typeface="Arial" charset="0"/>
              </a:rPr>
              <a:t> at the </a:t>
            </a:r>
            <a:r>
              <a:rPr lang="en-US" sz="3600" b="1" smtClean="0">
                <a:latin typeface="Arial" charset="0"/>
              </a:rPr>
              <a:t>fair</a:t>
            </a:r>
            <a:endParaRPr lang="en-US" sz="3600" smtClean="0">
              <a:latin typeface="Arial" charset="0"/>
            </a:endParaRPr>
          </a:p>
          <a:p>
            <a:endParaRPr lang="en-US" sz="3600" smtClean="0">
              <a:latin typeface="Arial" charset="0"/>
            </a:endParaRPr>
          </a:p>
          <a:p>
            <a:r>
              <a:rPr lang="en-US" sz="3600" smtClean="0">
                <a:latin typeface="Arial" charset="0"/>
              </a:rPr>
              <a:t>Show </a:t>
            </a:r>
            <a:r>
              <a:rPr lang="en-US" sz="3600" b="1" smtClean="0">
                <a:latin typeface="Arial" charset="0"/>
              </a:rPr>
              <a:t>silly putty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AAF2D2D-7527-4562-8189-F70CC262564A}" type="datetime1">
              <a:rPr lang="en-US" smtClean="0"/>
              <a:pPr/>
              <a:t>10/30/2014</a:t>
            </a:fld>
            <a:endParaRPr lang="en-US" smtClean="0"/>
          </a:p>
        </p:txBody>
      </p:sp>
      <p:sp>
        <p:nvSpPr>
          <p:cNvPr id="108547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484010-E8BF-46FE-AF4F-B758DE3E8BDF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085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4746"/>
            <a:ext cx="4953000" cy="4768929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smtClean="0">
                <a:latin typeface="Arial" charset="0"/>
              </a:rPr>
              <a:t>This models a driven </a:t>
            </a:r>
            <a:r>
              <a:rPr lang="en-US" sz="3600" b="1" smtClean="0">
                <a:latin typeface="Arial" charset="0"/>
              </a:rPr>
              <a:t>pendulum</a:t>
            </a:r>
            <a:r>
              <a:rPr lang="en-US" sz="3600" smtClean="0">
                <a:latin typeface="Arial" charset="0"/>
              </a:rPr>
              <a:t> with friction</a:t>
            </a:r>
          </a:p>
          <a:p>
            <a:endParaRPr lang="en-US" sz="3600" smtClean="0">
              <a:latin typeface="Arial" charset="0"/>
            </a:endParaRPr>
          </a:p>
          <a:p>
            <a:r>
              <a:rPr lang="en-US" sz="3600" smtClean="0">
                <a:latin typeface="Arial" charset="0"/>
              </a:rPr>
              <a:t>Looks like those </a:t>
            </a:r>
            <a:r>
              <a:rPr lang="en-US" sz="3600" b="1" smtClean="0">
                <a:latin typeface="Arial" charset="0"/>
              </a:rPr>
              <a:t>taffy machines</a:t>
            </a:r>
            <a:r>
              <a:rPr lang="en-US" sz="3600" smtClean="0">
                <a:latin typeface="Arial" charset="0"/>
              </a:rPr>
              <a:t> at the </a:t>
            </a:r>
            <a:r>
              <a:rPr lang="en-US" sz="3600" b="1" smtClean="0">
                <a:latin typeface="Arial" charset="0"/>
              </a:rPr>
              <a:t>fair</a:t>
            </a:r>
            <a:endParaRPr lang="en-US" sz="3600" smtClean="0">
              <a:latin typeface="Arial" charset="0"/>
            </a:endParaRPr>
          </a:p>
          <a:p>
            <a:endParaRPr lang="en-US" sz="3600" smtClean="0">
              <a:latin typeface="Arial" charset="0"/>
            </a:endParaRPr>
          </a:p>
          <a:p>
            <a:r>
              <a:rPr lang="en-US" sz="3600" smtClean="0">
                <a:latin typeface="Arial" charset="0"/>
              </a:rPr>
              <a:t>Show </a:t>
            </a:r>
            <a:r>
              <a:rPr lang="en-US" sz="3600" b="1" smtClean="0">
                <a:latin typeface="Arial" charset="0"/>
              </a:rPr>
              <a:t>silly putty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ECE4726-CCE2-4809-87D8-18AB0876D45C}" type="datetime1">
              <a:rPr lang="en-US" smtClean="0"/>
              <a:pPr/>
              <a:t>10/30/2014</a:t>
            </a:fld>
            <a:endParaRPr lang="en-US" smtClean="0"/>
          </a:p>
        </p:txBody>
      </p:sp>
      <p:sp>
        <p:nvSpPr>
          <p:cNvPr id="65539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B81F1-A89D-4AF5-9103-536156029817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AAF2D2D-7527-4562-8189-F70CC262564A}" type="datetime1">
              <a:rPr lang="en-US" smtClean="0"/>
              <a:pPr/>
              <a:t>10/30/2014</a:t>
            </a:fld>
            <a:endParaRPr lang="en-US" smtClean="0"/>
          </a:p>
        </p:txBody>
      </p:sp>
      <p:sp>
        <p:nvSpPr>
          <p:cNvPr id="108547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484010-E8BF-46FE-AF4F-B758DE3E8BD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085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4746"/>
            <a:ext cx="4953000" cy="4768929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smtClean="0">
                <a:latin typeface="Arial" charset="0"/>
              </a:rPr>
              <a:t>This models a driven </a:t>
            </a:r>
            <a:r>
              <a:rPr lang="en-US" sz="3600" b="1" smtClean="0">
                <a:latin typeface="Arial" charset="0"/>
              </a:rPr>
              <a:t>pendulum</a:t>
            </a:r>
            <a:r>
              <a:rPr lang="en-US" sz="3600" smtClean="0">
                <a:latin typeface="Arial" charset="0"/>
              </a:rPr>
              <a:t> with friction</a:t>
            </a:r>
          </a:p>
          <a:p>
            <a:endParaRPr lang="en-US" sz="3600" smtClean="0">
              <a:latin typeface="Arial" charset="0"/>
            </a:endParaRPr>
          </a:p>
          <a:p>
            <a:r>
              <a:rPr lang="en-US" sz="3600" smtClean="0">
                <a:latin typeface="Arial" charset="0"/>
              </a:rPr>
              <a:t>Looks like those </a:t>
            </a:r>
            <a:r>
              <a:rPr lang="en-US" sz="3600" b="1" smtClean="0">
                <a:latin typeface="Arial" charset="0"/>
              </a:rPr>
              <a:t>taffy machines</a:t>
            </a:r>
            <a:r>
              <a:rPr lang="en-US" sz="3600" smtClean="0">
                <a:latin typeface="Arial" charset="0"/>
              </a:rPr>
              <a:t> at the </a:t>
            </a:r>
            <a:r>
              <a:rPr lang="en-US" sz="3600" b="1" smtClean="0">
                <a:latin typeface="Arial" charset="0"/>
              </a:rPr>
              <a:t>fair</a:t>
            </a:r>
            <a:endParaRPr lang="en-US" sz="3600" smtClean="0">
              <a:latin typeface="Arial" charset="0"/>
            </a:endParaRPr>
          </a:p>
          <a:p>
            <a:endParaRPr lang="en-US" sz="3600" smtClean="0">
              <a:latin typeface="Arial" charset="0"/>
            </a:endParaRPr>
          </a:p>
          <a:p>
            <a:r>
              <a:rPr lang="en-US" sz="3600" smtClean="0">
                <a:latin typeface="Arial" charset="0"/>
              </a:rPr>
              <a:t>Show </a:t>
            </a:r>
            <a:r>
              <a:rPr lang="en-US" sz="3600" b="1" smtClean="0">
                <a:latin typeface="Arial" charset="0"/>
              </a:rPr>
              <a:t>silly putty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" name="Arc 3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743200" y="427038"/>
            <a:ext cx="6399213" cy="1524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752600"/>
            <a:ext cx="4572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938843E0-E4EA-4549-B91F-CDD16B7232D7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70C380-841C-41E4-A5C1-6852806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52A06-17A4-4E60-8C62-26EA0E29397D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32989-38A4-4655-BA76-199AB0671B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AF4492-137B-4646-8259-46A664CD00EF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0BA35-5AF2-4044-BBC7-66C7F832E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819400" y="609600"/>
            <a:ext cx="6096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19400" y="1981200"/>
            <a:ext cx="2971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943600" y="1981200"/>
            <a:ext cx="2971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819400" y="4114800"/>
            <a:ext cx="2971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43600" y="4114800"/>
            <a:ext cx="2971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709918-52BE-4345-86E1-E5A48CD5FA68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B15352D-B19D-4B0E-A2FE-12376A5786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943600" y="1981200"/>
            <a:ext cx="2971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943600" y="4114800"/>
            <a:ext cx="2971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B488EB8-83AF-405F-87B2-0EFD24A6ED5A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5F4B8EE-CC43-4AAF-8FCF-C3F44ED353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C439905-C511-409E-9FFE-7DE32DAF3DF8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5504678-B18A-4363-8D3F-14ADD006EF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E64F7C-0DED-49C0-8738-6B1BF1F39893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04DED-8CB1-4074-A2F4-A82C9095C1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3F74FF-6C55-409C-A4F2-D883EB9B2D5D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1343E-E544-4D92-A6C4-875DC1706A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6EBF01-C3FF-4A8E-BFF4-D32108AF19AC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F06C4-9888-4C1F-81C5-87865F7EE7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A9B7CC-3584-47FD-96BF-92BB6204D3C5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DD5FF-26E8-427A-83C1-1DCC8A5099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79F76C-574C-45B5-9BD0-C74F0AFBCCDE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3E516-0BD3-4A7C-BCE4-4D2A4F0283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19980F-B014-497B-8BE6-D38345074BA6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D58E6-84C3-4C4F-9BD4-9E2975234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829EB-2337-4C59-9CB1-C0341F692BCC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3D2B5-8FEF-44C8-8D76-2A005F9A8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BB11D2-458D-409E-9814-8B2E63B50F6A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18B12-2FCB-4AE5-BBEB-6E3B0B15B6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609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hlink"/>
                </a:solidFill>
                <a:latin typeface="+mn-lt"/>
              </a:defRPr>
            </a:lvl1pPr>
          </a:lstStyle>
          <a:p>
            <a:fld id="{2C5F6A3B-4391-47FE-B4CF-7F0CA1525FDA}" type="datetime1">
              <a:rPr lang="en-US"/>
              <a:pPr/>
              <a:t>10/30/2014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hlink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hlink"/>
                </a:solidFill>
                <a:latin typeface="+mn-lt"/>
              </a:defRPr>
            </a:lvl1pPr>
          </a:lstStyle>
          <a:p>
            <a:fld id="{E4B34562-7B42-4397-A344-87D7A3EAF04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>
    <p:random/>
  </p:transition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hyperlink" Target="http://sprott.physics.wisc.edu/sprott.ht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web\chaos\abschaos.wav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prott.physics.wisc.edu/chaostsa/" TargetMode="External"/><Relationship Id="rId2" Type="http://schemas.openxmlformats.org/officeDocument/2006/relationships/hyperlink" Target="http://sprott.physics.wisc.edu/lectures/networks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prott@physics.wisc.edu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76200"/>
            <a:ext cx="7315200" cy="1447800"/>
          </a:xfrm>
          <a:noFill/>
          <a:ln/>
        </p:spPr>
        <p:txBody>
          <a:bodyPr/>
          <a:lstStyle/>
          <a:p>
            <a:pPr algn="ctr"/>
            <a:r>
              <a:rPr lang="en-US" sz="4400" dirty="0" smtClean="0"/>
              <a:t>Introduction to Chaos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5200" y="1905000"/>
            <a:ext cx="5486400" cy="4724400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3200" b="1" dirty="0">
                <a:hlinkClick r:id="rId4"/>
              </a:rPr>
              <a:t>Clint </a:t>
            </a:r>
            <a:r>
              <a:rPr lang="en-US" sz="3200" b="1" dirty="0" err="1" smtClean="0">
                <a:hlinkClick r:id="rId4"/>
              </a:rPr>
              <a:t>Sprott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i="1" dirty="0"/>
              <a:t>Department of Physics</a:t>
            </a:r>
          </a:p>
          <a:p>
            <a:pPr>
              <a:lnSpc>
                <a:spcPct val="120000"/>
              </a:lnSpc>
            </a:pPr>
            <a:r>
              <a:rPr lang="en-US" i="1" dirty="0"/>
              <a:t>University of Wisconsin - Madison</a:t>
            </a:r>
          </a:p>
          <a:p>
            <a:pPr>
              <a:lnSpc>
                <a:spcPct val="120000"/>
              </a:lnSpc>
            </a:pPr>
            <a:endParaRPr lang="en-US" i="1" dirty="0"/>
          </a:p>
          <a:p>
            <a:pPr>
              <a:lnSpc>
                <a:spcPct val="120000"/>
              </a:lnSpc>
            </a:pPr>
            <a:r>
              <a:rPr lang="en-US" dirty="0"/>
              <a:t>Presented </a:t>
            </a:r>
            <a:r>
              <a:rPr lang="en-US" dirty="0" smtClean="0"/>
              <a:t>to Physics 311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at University of Wisconsin</a:t>
            </a:r>
            <a:endParaRPr lang="en-US" b="1" dirty="0"/>
          </a:p>
          <a:p>
            <a:pPr>
              <a:lnSpc>
                <a:spcPct val="120000"/>
              </a:lnSpc>
            </a:pPr>
            <a:r>
              <a:rPr lang="en-US" dirty="0"/>
              <a:t>in </a:t>
            </a:r>
            <a:r>
              <a:rPr lang="en-US" dirty="0" smtClean="0"/>
              <a:t>Madison, </a:t>
            </a:r>
            <a:r>
              <a:rPr lang="en-US" dirty="0"/>
              <a:t>WI </a:t>
            </a:r>
            <a:endParaRPr lang="en-US" b="1" dirty="0"/>
          </a:p>
          <a:p>
            <a:pPr>
              <a:lnSpc>
                <a:spcPct val="120000"/>
              </a:lnSpc>
            </a:pPr>
            <a:r>
              <a:rPr lang="en-US" dirty="0"/>
              <a:t>on </a:t>
            </a:r>
            <a:r>
              <a:rPr lang="en-US" dirty="0" smtClean="0"/>
              <a:t>October </a:t>
            </a:r>
            <a:r>
              <a:rPr lang="en-US" dirty="0" smtClean="0"/>
              <a:t>31, 2014</a:t>
            </a:r>
            <a:endParaRPr lang="en-US" dirty="0"/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4564063" y="3421063"/>
          <a:ext cx="15875" cy="15875"/>
        </p:xfrm>
        <a:graphic>
          <a:graphicData uri="http://schemas.openxmlformats.org/presentationml/2006/ole">
            <p:oleObj spid="_x0000_s4107" name="Photo Editor Photo" r:id="rId5" imgW="15120" imgH="15120" progId="">
              <p:embed/>
            </p:oleObj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Features of Pendulum Flow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638800"/>
          </a:xfrm>
        </p:spPr>
        <p:txBody>
          <a:bodyPr/>
          <a:lstStyle/>
          <a:p>
            <a:r>
              <a:rPr lang="en-US" sz="4000" dirty="0" smtClean="0"/>
              <a:t>Stable (O) &amp; unstable (X) </a:t>
            </a:r>
            <a:r>
              <a:rPr lang="en-US" sz="4000" dirty="0" err="1" smtClean="0"/>
              <a:t>equilibria</a:t>
            </a:r>
            <a:endParaRPr lang="en-US" sz="4000" dirty="0" smtClean="0"/>
          </a:p>
          <a:p>
            <a:endParaRPr lang="en-US" sz="4000" dirty="0" smtClean="0"/>
          </a:p>
          <a:p>
            <a:r>
              <a:rPr lang="en-US" sz="4000" dirty="0" smtClean="0"/>
              <a:t>Linear and nonlinear regions</a:t>
            </a:r>
          </a:p>
          <a:p>
            <a:endParaRPr lang="en-US" sz="4000" dirty="0" smtClean="0"/>
          </a:p>
          <a:p>
            <a:r>
              <a:rPr lang="en-US" sz="4000" dirty="0" smtClean="0"/>
              <a:t>Conservative / time-reversible</a:t>
            </a:r>
            <a:endParaRPr lang="en-US" sz="4000" dirty="0" smtClean="0"/>
          </a:p>
          <a:p>
            <a:endParaRPr lang="en-US" sz="4000" dirty="0" smtClean="0"/>
          </a:p>
          <a:p>
            <a:r>
              <a:rPr lang="en-US" sz="4000" dirty="0" smtClean="0"/>
              <a:t>Trajectories cannot intersect</a:t>
            </a:r>
            <a:endParaRPr lang="en-US" sz="40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Pendulum with Friction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638800"/>
          </a:xfrm>
        </p:spPr>
        <p:txBody>
          <a:bodyPr/>
          <a:lstStyle/>
          <a:p>
            <a:pPr algn="ctr">
              <a:buNone/>
            </a:pPr>
            <a:r>
              <a:rPr lang="en-US" sz="4400" i="1" dirty="0" err="1" smtClean="0"/>
              <a:t>dx</a:t>
            </a:r>
            <a:r>
              <a:rPr lang="en-US" sz="4400" i="1" dirty="0" smtClean="0"/>
              <a:t>/</a:t>
            </a:r>
            <a:r>
              <a:rPr lang="en-US" sz="4400" i="1" dirty="0" err="1" smtClean="0"/>
              <a:t>dt</a:t>
            </a:r>
            <a:r>
              <a:rPr lang="en-US" sz="4400" i="1" dirty="0" smtClean="0"/>
              <a:t> </a:t>
            </a:r>
            <a:r>
              <a:rPr lang="en-US" sz="4400" i="1" dirty="0" smtClean="0"/>
              <a:t>= </a:t>
            </a:r>
            <a:r>
              <a:rPr lang="en-US" sz="4400" i="1" dirty="0" smtClean="0"/>
              <a:t>v</a:t>
            </a:r>
          </a:p>
          <a:p>
            <a:pPr algn="ctr">
              <a:buNone/>
            </a:pPr>
            <a:r>
              <a:rPr lang="en-US" sz="4400" i="1" dirty="0" err="1" smtClean="0"/>
              <a:t>dv</a:t>
            </a:r>
            <a:r>
              <a:rPr lang="en-US" sz="4400" i="1" dirty="0" smtClean="0"/>
              <a:t>/</a:t>
            </a:r>
            <a:r>
              <a:rPr lang="en-US" sz="4400" i="1" dirty="0" err="1" smtClean="0"/>
              <a:t>dt</a:t>
            </a:r>
            <a:r>
              <a:rPr lang="en-US" sz="4400" i="1" dirty="0" smtClean="0"/>
              <a:t> = -</a:t>
            </a:r>
            <a:r>
              <a:rPr lang="en-US" sz="4400" dirty="0" smtClean="0"/>
              <a:t>sin </a:t>
            </a:r>
            <a:r>
              <a:rPr lang="en-US" sz="4400" i="1" dirty="0" smtClean="0"/>
              <a:t>x – </a:t>
            </a:r>
            <a:r>
              <a:rPr lang="en-US" sz="4400" i="1" dirty="0" err="1" smtClean="0"/>
              <a:t>bv</a:t>
            </a:r>
            <a:endParaRPr lang="en-US" sz="4400" i="1" dirty="0" smtClean="0"/>
          </a:p>
          <a:p>
            <a:pPr algn="ctr">
              <a:buNone/>
            </a:pPr>
            <a:endParaRPr lang="en-US" sz="3600" baseline="30000" dirty="0" smtClean="0"/>
          </a:p>
        </p:txBody>
      </p:sp>
      <p:pic>
        <p:nvPicPr>
          <p:cNvPr id="4" name="Picture 3" descr="fig01-04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52400" y="2667000"/>
            <a:ext cx="9296400" cy="586740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Features of Pendulum Flow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915400" cy="5638800"/>
          </a:xfrm>
        </p:spPr>
        <p:txBody>
          <a:bodyPr/>
          <a:lstStyle/>
          <a:p>
            <a:r>
              <a:rPr lang="en-US" sz="4000" dirty="0" smtClean="0"/>
              <a:t>Dissipative (</a:t>
            </a:r>
            <a:r>
              <a:rPr lang="en-US" sz="4000" dirty="0" err="1" smtClean="0"/>
              <a:t>cf</a:t>
            </a:r>
            <a:r>
              <a:rPr lang="en-US" sz="4000" dirty="0" smtClean="0"/>
              <a:t>: conservative)</a:t>
            </a:r>
          </a:p>
          <a:p>
            <a:endParaRPr lang="en-US" sz="4000" dirty="0" smtClean="0"/>
          </a:p>
          <a:p>
            <a:r>
              <a:rPr lang="en-US" sz="4000" dirty="0" smtClean="0"/>
              <a:t>Attractors (</a:t>
            </a:r>
            <a:r>
              <a:rPr lang="en-US" sz="4000" dirty="0" err="1" smtClean="0"/>
              <a:t>cf</a:t>
            </a:r>
            <a:r>
              <a:rPr lang="en-US" sz="4000" dirty="0" smtClean="0"/>
              <a:t>: </a:t>
            </a:r>
            <a:r>
              <a:rPr lang="en-US" sz="4000" dirty="0" err="1" smtClean="0"/>
              <a:t>repellors</a:t>
            </a:r>
            <a:r>
              <a:rPr lang="en-US" sz="4000" dirty="0" smtClean="0"/>
              <a:t>)</a:t>
            </a:r>
          </a:p>
          <a:p>
            <a:endParaRPr lang="en-US" sz="4000" dirty="0" smtClean="0"/>
          </a:p>
          <a:p>
            <a:r>
              <a:rPr lang="en-US" sz="4000" dirty="0" smtClean="0"/>
              <a:t>Poincare-</a:t>
            </a:r>
            <a:r>
              <a:rPr lang="en-US" sz="4000" dirty="0" err="1" smtClean="0"/>
              <a:t>Bendixson</a:t>
            </a:r>
            <a:r>
              <a:rPr lang="en-US" sz="4000" dirty="0" smtClean="0"/>
              <a:t> theorem</a:t>
            </a:r>
          </a:p>
          <a:p>
            <a:endParaRPr lang="en-US" sz="4000" dirty="0" smtClean="0"/>
          </a:p>
          <a:p>
            <a:r>
              <a:rPr lang="en-US" sz="4000" dirty="0" smtClean="0"/>
              <a:t>No chaos in 2-D autonomous system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Damped Driven Pendulum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638800"/>
          </a:xfrm>
        </p:spPr>
        <p:txBody>
          <a:bodyPr/>
          <a:lstStyle/>
          <a:p>
            <a:pPr algn="ctr">
              <a:buNone/>
            </a:pPr>
            <a:r>
              <a:rPr lang="en-US" sz="4400" i="1" dirty="0" err="1" smtClean="0"/>
              <a:t>dx</a:t>
            </a:r>
            <a:r>
              <a:rPr lang="en-US" sz="4400" i="1" dirty="0" smtClean="0"/>
              <a:t>/</a:t>
            </a:r>
            <a:r>
              <a:rPr lang="en-US" sz="4400" i="1" dirty="0" err="1" smtClean="0"/>
              <a:t>dt</a:t>
            </a:r>
            <a:r>
              <a:rPr lang="en-US" sz="4400" i="1" dirty="0" smtClean="0"/>
              <a:t> </a:t>
            </a:r>
            <a:r>
              <a:rPr lang="en-US" sz="4400" i="1" dirty="0" smtClean="0"/>
              <a:t>= </a:t>
            </a:r>
            <a:r>
              <a:rPr lang="en-US" sz="4400" i="1" dirty="0" smtClean="0"/>
              <a:t>v</a:t>
            </a:r>
          </a:p>
          <a:p>
            <a:pPr algn="ctr">
              <a:buNone/>
            </a:pPr>
            <a:r>
              <a:rPr lang="en-US" sz="4400" i="1" dirty="0" err="1" smtClean="0"/>
              <a:t>dv</a:t>
            </a:r>
            <a:r>
              <a:rPr lang="en-US" sz="4400" i="1" dirty="0" smtClean="0"/>
              <a:t>/</a:t>
            </a:r>
            <a:r>
              <a:rPr lang="en-US" sz="4400" i="1" dirty="0" err="1" smtClean="0"/>
              <a:t>dt</a:t>
            </a:r>
            <a:r>
              <a:rPr lang="en-US" sz="4400" i="1" dirty="0" smtClean="0"/>
              <a:t> = -</a:t>
            </a:r>
            <a:r>
              <a:rPr lang="en-US" sz="4400" dirty="0" smtClean="0"/>
              <a:t>sin </a:t>
            </a:r>
            <a:r>
              <a:rPr lang="en-US" sz="4400" i="1" dirty="0" smtClean="0"/>
              <a:t>x – </a:t>
            </a:r>
            <a:r>
              <a:rPr lang="en-US" sz="4400" i="1" dirty="0" err="1" smtClean="0"/>
              <a:t>bv</a:t>
            </a:r>
            <a:r>
              <a:rPr lang="en-US" sz="4400" i="1" dirty="0" smtClean="0"/>
              <a:t> + </a:t>
            </a:r>
            <a:r>
              <a:rPr lang="en-US" sz="4400" dirty="0" smtClean="0"/>
              <a:t>sin</a:t>
            </a:r>
            <a:r>
              <a:rPr lang="en-US" sz="4400" i="1" dirty="0" smtClean="0"/>
              <a:t> </a:t>
            </a:r>
            <a:r>
              <a:rPr lang="en-US" sz="4400" dirty="0" smtClean="0">
                <a:latin typeface="Symbol" pitchFamily="18" charset="2"/>
              </a:rPr>
              <a:t>w</a:t>
            </a:r>
            <a:r>
              <a:rPr lang="en-US" sz="4400" i="1" dirty="0" smtClean="0"/>
              <a:t>t</a:t>
            </a:r>
          </a:p>
          <a:p>
            <a:pPr algn="ctr">
              <a:buNone/>
            </a:pPr>
            <a:r>
              <a:rPr lang="en-US" sz="3600" dirty="0" smtClean="0"/>
              <a:t>2-D  				3-D</a:t>
            </a:r>
          </a:p>
          <a:p>
            <a:pPr algn="ctr">
              <a:buNone/>
            </a:pPr>
            <a:r>
              <a:rPr lang="en-US" sz="3600" dirty="0" err="1" smtClean="0"/>
              <a:t>nonautonomous</a:t>
            </a:r>
            <a:r>
              <a:rPr lang="en-US" sz="3600" dirty="0" smtClean="0"/>
              <a:t>		autonomous</a:t>
            </a:r>
          </a:p>
          <a:p>
            <a:pPr algn="ctr">
              <a:buNone/>
            </a:pPr>
            <a:r>
              <a:rPr lang="en-US" sz="4400" i="1" dirty="0" err="1" smtClean="0"/>
              <a:t>dx</a:t>
            </a:r>
            <a:r>
              <a:rPr lang="en-US" sz="4400" i="1" dirty="0" smtClean="0"/>
              <a:t>/</a:t>
            </a:r>
            <a:r>
              <a:rPr lang="en-US" sz="4400" i="1" dirty="0" err="1" smtClean="0"/>
              <a:t>dt</a:t>
            </a:r>
            <a:r>
              <a:rPr lang="en-US" sz="4400" i="1" dirty="0" smtClean="0"/>
              <a:t> </a:t>
            </a:r>
            <a:r>
              <a:rPr lang="en-US" sz="4400" i="1" dirty="0" smtClean="0"/>
              <a:t>= v</a:t>
            </a:r>
          </a:p>
          <a:p>
            <a:pPr algn="ctr">
              <a:buNone/>
            </a:pPr>
            <a:r>
              <a:rPr lang="en-US" sz="4400" i="1" dirty="0" err="1" smtClean="0"/>
              <a:t>dv</a:t>
            </a:r>
            <a:r>
              <a:rPr lang="en-US" sz="4400" i="1" dirty="0" smtClean="0"/>
              <a:t>/</a:t>
            </a:r>
            <a:r>
              <a:rPr lang="en-US" sz="4400" i="1" dirty="0" err="1" smtClean="0"/>
              <a:t>dt</a:t>
            </a:r>
            <a:r>
              <a:rPr lang="en-US" sz="4400" i="1" dirty="0" smtClean="0"/>
              <a:t> = -</a:t>
            </a:r>
            <a:r>
              <a:rPr lang="en-US" sz="4400" dirty="0" smtClean="0"/>
              <a:t>sin </a:t>
            </a:r>
            <a:r>
              <a:rPr lang="en-US" sz="4400" i="1" dirty="0" smtClean="0"/>
              <a:t>x – </a:t>
            </a:r>
            <a:r>
              <a:rPr lang="en-US" sz="4400" i="1" dirty="0" err="1" smtClean="0"/>
              <a:t>bv</a:t>
            </a:r>
            <a:r>
              <a:rPr lang="en-US" sz="4400" i="1" dirty="0" smtClean="0"/>
              <a:t> + </a:t>
            </a:r>
            <a:r>
              <a:rPr lang="en-US" sz="4400" dirty="0" smtClean="0"/>
              <a:t>sin</a:t>
            </a:r>
            <a:r>
              <a:rPr lang="en-US" sz="4400" i="1" dirty="0" smtClean="0"/>
              <a:t> </a:t>
            </a:r>
            <a:r>
              <a:rPr lang="en-US" sz="4400" i="1" dirty="0" smtClean="0"/>
              <a:t>z</a:t>
            </a:r>
          </a:p>
          <a:p>
            <a:pPr algn="ctr">
              <a:buNone/>
            </a:pPr>
            <a:r>
              <a:rPr lang="en-US" sz="4400" i="1" dirty="0" err="1" smtClean="0"/>
              <a:t>dz</a:t>
            </a:r>
            <a:r>
              <a:rPr lang="en-US" sz="4400" i="1" dirty="0" smtClean="0"/>
              <a:t>/</a:t>
            </a:r>
            <a:r>
              <a:rPr lang="en-US" sz="4400" i="1" dirty="0" err="1" smtClean="0"/>
              <a:t>dt</a:t>
            </a:r>
            <a:r>
              <a:rPr lang="en-US" sz="4400" i="1" dirty="0" smtClean="0"/>
              <a:t> = </a:t>
            </a:r>
            <a:r>
              <a:rPr lang="en-US" sz="4400" dirty="0" smtClean="0">
                <a:latin typeface="Symbol" pitchFamily="18" charset="2"/>
              </a:rPr>
              <a:t>w</a:t>
            </a:r>
            <a:endParaRPr lang="en-US" sz="4400" i="1" dirty="0" smtClean="0"/>
          </a:p>
          <a:p>
            <a:pPr algn="ctr">
              <a:buNone/>
            </a:pPr>
            <a:endParaRPr lang="en-US" sz="3600" baseline="30000" dirty="0" smtClean="0"/>
          </a:p>
        </p:txBody>
      </p:sp>
      <p:sp>
        <p:nvSpPr>
          <p:cNvPr id="5" name="Down Arrow 4"/>
          <p:cNvSpPr/>
          <p:nvPr/>
        </p:nvSpPr>
        <p:spPr bwMode="auto">
          <a:xfrm>
            <a:off x="4572000" y="2743200"/>
            <a:ext cx="609600" cy="12954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 New Features in 3-D Flows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915400" cy="5638800"/>
          </a:xfrm>
        </p:spPr>
        <p:txBody>
          <a:bodyPr/>
          <a:lstStyle/>
          <a:p>
            <a:r>
              <a:rPr lang="en-US" sz="4000" dirty="0" smtClean="0"/>
              <a:t>More complicated trajectories</a:t>
            </a:r>
          </a:p>
          <a:p>
            <a:endParaRPr lang="en-US" sz="4000" dirty="0" smtClean="0"/>
          </a:p>
          <a:p>
            <a:r>
              <a:rPr lang="en-US" sz="4000" dirty="0" smtClean="0"/>
              <a:t>Limit cycles (2-D attractors)</a:t>
            </a:r>
          </a:p>
          <a:p>
            <a:endParaRPr lang="en-US" sz="4000" dirty="0" smtClean="0"/>
          </a:p>
          <a:p>
            <a:r>
              <a:rPr lang="en-US" sz="4000" dirty="0" smtClean="0"/>
              <a:t>Strange attractors (fractals)</a:t>
            </a:r>
          </a:p>
          <a:p>
            <a:endParaRPr lang="en-US" sz="4000" dirty="0" smtClean="0"/>
          </a:p>
          <a:p>
            <a:r>
              <a:rPr lang="en-US" sz="4000" dirty="0" smtClean="0"/>
              <a:t>Chaos!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pPr algn="ctr"/>
            <a:r>
              <a:rPr lang="en-US" dirty="0" smtClean="0"/>
              <a:t>Stretching and Folding</a:t>
            </a:r>
          </a:p>
        </p:txBody>
      </p:sp>
      <p:pic>
        <p:nvPicPr>
          <p:cNvPr id="5" name="Picture 4" descr="fig01-0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pPr algn="ctr"/>
            <a:r>
              <a:rPr lang="en-US" dirty="0" smtClean="0"/>
              <a:t>Chaotic Circuit</a:t>
            </a:r>
            <a:endParaRPr lang="en-US" dirty="0" smtClean="0"/>
          </a:p>
        </p:txBody>
      </p:sp>
      <p:pic>
        <p:nvPicPr>
          <p:cNvPr id="4" name="Picture 3" descr="fig10-2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pPr algn="ctr"/>
            <a:r>
              <a:rPr lang="en-US" dirty="0" smtClean="0"/>
              <a:t>Equations for Chaotic Circuit</a:t>
            </a: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1066800"/>
            <a:ext cx="8686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sz="4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dx</a:t>
            </a:r>
            <a:r>
              <a:rPr kumimoji="1" lang="en-US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1" lang="en-US" sz="4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dt</a:t>
            </a:r>
            <a:r>
              <a:rPr kumimoji="1" lang="en-US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y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lang="en-US" sz="4400" kern="0" dirty="0" err="1" smtClean="0">
                <a:latin typeface="+mn-lt"/>
              </a:rPr>
              <a:t>dy</a:t>
            </a:r>
            <a:r>
              <a:rPr lang="en-US" sz="4400" kern="0" dirty="0" smtClean="0">
                <a:latin typeface="+mn-lt"/>
              </a:rPr>
              <a:t>/</a:t>
            </a:r>
            <a:r>
              <a:rPr lang="en-US" sz="4400" kern="0" dirty="0" err="1" smtClean="0">
                <a:latin typeface="+mn-lt"/>
              </a:rPr>
              <a:t>dt</a:t>
            </a:r>
            <a:r>
              <a:rPr lang="en-US" sz="4400" kern="0" dirty="0" smtClean="0">
                <a:latin typeface="+mn-lt"/>
              </a:rPr>
              <a:t> = z</a:t>
            </a:r>
            <a:endParaRPr kumimoji="1" lang="en-US" sz="44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sz="4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dz</a:t>
            </a:r>
            <a:r>
              <a:rPr kumimoji="1" lang="en-US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1" lang="en-US" sz="4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dt</a:t>
            </a:r>
            <a:r>
              <a:rPr kumimoji="1" lang="en-US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1" lang="en-US" sz="4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</a:t>
            </a:r>
            <a:r>
              <a:rPr kumimoji="1" lang="en-US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by + c</a:t>
            </a:r>
            <a:r>
              <a:rPr kumimoji="1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sgn</a:t>
            </a:r>
            <a:r>
              <a:rPr kumimoji="1" lang="en-US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</a:t>
            </a:r>
            <a:r>
              <a:rPr kumimoji="1" lang="en-US" sz="44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x</a:t>
            </a:r>
            <a:r>
              <a:rPr kumimoji="1" lang="en-US" sz="4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None/>
              <a:tabLst/>
              <a:defRPr/>
            </a:pPr>
            <a:endParaRPr lang="en-US" sz="4400" i="0" kern="0" baseline="0" dirty="0" smtClean="0"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sz="4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Jerk system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sz="4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 doubling route to chaos</a:t>
            </a:r>
            <a:endParaRPr kumimoji="1" lang="en-US" sz="4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None/>
              <a:tabLst/>
              <a:defRPr/>
            </a:pPr>
            <a:endParaRPr kumimoji="1" lang="en-US" sz="3600" b="0" i="0" u="none" strike="noStrike" kern="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381000"/>
            <a:ext cx="6096000" cy="1143000"/>
          </a:xfrm>
        </p:spPr>
        <p:txBody>
          <a:bodyPr/>
          <a:lstStyle/>
          <a:p>
            <a:r>
              <a:rPr lang="en-US" dirty="0" smtClean="0"/>
              <a:t>Bifurcation Diagram for Chaotic Circuit</a:t>
            </a:r>
          </a:p>
        </p:txBody>
      </p:sp>
      <p:pic>
        <p:nvPicPr>
          <p:cNvPr id="34819" name="Picture 3" descr="ABSCHAOS"/>
          <p:cNvPicPr>
            <a:picLocks noChangeAspect="1" noChangeArrowheads="1"/>
          </p:cNvPicPr>
          <p:nvPr/>
        </p:nvPicPr>
        <p:blipFill>
          <a:blip r:embed="rId4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2743200" y="1905000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3172" name="abschaos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55626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3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560" fill="hold"/>
                                        <p:tgtEl>
                                          <p:spTgt spid="2631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17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3172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pPr algn="ctr"/>
            <a:r>
              <a:rPr lang="en-US" dirty="0" smtClean="0"/>
              <a:t>Invitation</a:t>
            </a: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1066800"/>
            <a:ext cx="8686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sometimes work on publishable research with bright undergraduates who are crack computer programmers</a:t>
            </a:r>
            <a:r>
              <a:rPr kumimoji="1" lang="en-US" sz="4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an interest in chaos. If interested, contact me</a:t>
            </a:r>
            <a:r>
              <a:rPr kumimoji="1" lang="en-US" sz="4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1" lang="en-US" sz="4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buNone/>
              <a:tabLst/>
              <a:defRPr/>
            </a:pPr>
            <a:endParaRPr kumimoji="1" lang="en-US" sz="3600" b="0" i="0" u="none" strike="noStrike" kern="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Abbreviated History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1066800"/>
            <a:ext cx="6096000" cy="5638800"/>
          </a:xfrm>
        </p:spPr>
        <p:txBody>
          <a:bodyPr/>
          <a:lstStyle/>
          <a:p>
            <a:r>
              <a:rPr lang="en-US" sz="4400" dirty="0" err="1" smtClean="0"/>
              <a:t>Kepler</a:t>
            </a:r>
            <a:r>
              <a:rPr lang="en-US" sz="4400" dirty="0" smtClean="0"/>
              <a:t> (1605)</a:t>
            </a:r>
            <a:endParaRPr lang="en-US" sz="4400" dirty="0" smtClean="0"/>
          </a:p>
          <a:p>
            <a:endParaRPr lang="en-US" sz="4400" dirty="0" smtClean="0"/>
          </a:p>
          <a:p>
            <a:r>
              <a:rPr lang="en-US" sz="4400" dirty="0" smtClean="0"/>
              <a:t>Newton (1687)</a:t>
            </a:r>
            <a:endParaRPr lang="en-US" sz="4400" dirty="0" smtClean="0"/>
          </a:p>
          <a:p>
            <a:endParaRPr lang="en-US" sz="4400" dirty="0" smtClean="0"/>
          </a:p>
          <a:p>
            <a:r>
              <a:rPr lang="en-US" sz="4400" dirty="0" smtClean="0"/>
              <a:t>Poincare (1890)</a:t>
            </a:r>
          </a:p>
          <a:p>
            <a:endParaRPr lang="en-US" sz="4400" dirty="0" smtClean="0"/>
          </a:p>
          <a:p>
            <a:r>
              <a:rPr lang="en-US" sz="4400" dirty="0" smtClean="0"/>
              <a:t>Lorenz (1963)</a:t>
            </a:r>
            <a:endParaRPr lang="en-US" sz="4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838200" y="1524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itchFamily="34" charset="0"/>
              </a:defRPr>
            </a:lvl2pPr>
            <a:lvl3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itchFamily="34" charset="0"/>
              </a:defRPr>
            </a:lvl3pPr>
            <a:lvl4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itchFamily="34" charset="0"/>
              </a:defRPr>
            </a:lvl4pPr>
            <a:lvl5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US" dirty="0" smtClean="0"/>
              <a:t>References</a:t>
            </a:r>
          </a:p>
        </p:txBody>
      </p:sp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2514600" y="1295400"/>
            <a:ext cx="6324600" cy="535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/>
              <a:buChar char="u"/>
              <a:defRPr kumimoji="1"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/>
              <a:buChar char="F"/>
              <a:defRPr kumimoji="1"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100000"/>
              </a:spcBef>
            </a:pPr>
            <a:r>
              <a:rPr lang="en-US" dirty="0" smtClean="0">
                <a:hlinkClick r:id="rId2"/>
              </a:rPr>
              <a:t>http://sprott.physics.wisc.edu/ </a:t>
            </a:r>
            <a:r>
              <a:rPr lang="en-US" dirty="0" smtClean="0">
                <a:hlinkClick r:id="rId2"/>
              </a:rPr>
              <a:t>lectures/phys311.pptx</a:t>
            </a:r>
            <a:r>
              <a:rPr lang="en-US" dirty="0" smtClean="0"/>
              <a:t> </a:t>
            </a:r>
            <a:r>
              <a:rPr lang="en-US" dirty="0" smtClean="0"/>
              <a:t>(this talk)</a:t>
            </a:r>
          </a:p>
          <a:p>
            <a:pPr>
              <a:spcBef>
                <a:spcPct val="100000"/>
              </a:spcBef>
            </a:pPr>
            <a:endParaRPr lang="en-US" dirty="0" smtClean="0"/>
          </a:p>
          <a:p>
            <a:pPr>
              <a:spcBef>
                <a:spcPct val="100000"/>
              </a:spcBef>
            </a:pPr>
            <a:r>
              <a:rPr lang="en-US" dirty="0" smtClean="0">
                <a:hlinkClick r:id="rId3"/>
              </a:rPr>
              <a:t>http://sprott.physics.wisc.edu/chaostsa/</a:t>
            </a:r>
            <a:r>
              <a:rPr lang="en-US" dirty="0" smtClean="0"/>
              <a:t> (my chaos textbook)</a:t>
            </a:r>
          </a:p>
          <a:p>
            <a:pPr>
              <a:spcBef>
                <a:spcPct val="100000"/>
              </a:spcBef>
            </a:pPr>
            <a:endParaRPr lang="en-US" dirty="0" smtClean="0"/>
          </a:p>
          <a:p>
            <a:pPr>
              <a:spcBef>
                <a:spcPct val="100000"/>
              </a:spcBef>
            </a:pPr>
            <a:r>
              <a:rPr lang="en-US" dirty="0" smtClean="0">
                <a:hlinkClick r:id="rId4"/>
              </a:rPr>
              <a:t>sprott@physics.wisc.edu</a:t>
            </a:r>
            <a:r>
              <a:rPr lang="en-US" dirty="0" smtClean="0"/>
              <a:t> (contact me)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76200"/>
            <a:ext cx="7696200" cy="1143000"/>
          </a:xfrm>
        </p:spPr>
        <p:txBody>
          <a:bodyPr/>
          <a:lstStyle/>
          <a:p>
            <a:pPr algn="ctr"/>
            <a:r>
              <a:rPr lang="en-US" dirty="0" smtClean="0"/>
              <a:t>Props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1143000"/>
            <a:ext cx="6096000" cy="57150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Hard copy of slides</a:t>
            </a:r>
          </a:p>
          <a:p>
            <a:pPr>
              <a:spcBef>
                <a:spcPts val="600"/>
              </a:spcBef>
            </a:pP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Driven chaotic </a:t>
            </a:r>
            <a:r>
              <a:rPr lang="en-US" dirty="0" smtClean="0"/>
              <a:t>pendulum</a:t>
            </a:r>
          </a:p>
          <a:p>
            <a:pPr>
              <a:spcBef>
                <a:spcPts val="600"/>
              </a:spcBef>
            </a:pP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Ball point pen</a:t>
            </a:r>
          </a:p>
          <a:p>
            <a:pPr>
              <a:spcBef>
                <a:spcPts val="600"/>
              </a:spcBef>
            </a:pP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Silly putty</a:t>
            </a:r>
          </a:p>
          <a:p>
            <a:pPr>
              <a:spcBef>
                <a:spcPts val="600"/>
              </a:spcBef>
            </a:pP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Chaotic circuit / speaker</a:t>
            </a: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algn="ctr"/>
            <a:r>
              <a:rPr lang="en-US" dirty="0" err="1" smtClean="0"/>
              <a:t>Kepler</a:t>
            </a:r>
            <a:r>
              <a:rPr lang="en-US" dirty="0" smtClean="0"/>
              <a:t> (1605)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334000"/>
          </a:xfrm>
        </p:spPr>
        <p:txBody>
          <a:bodyPr/>
          <a:lstStyle/>
          <a:p>
            <a:pPr>
              <a:tabLst>
                <a:tab pos="2057400" algn="l"/>
              </a:tabLst>
            </a:pPr>
            <a:r>
              <a:rPr lang="en-US" sz="4400" dirty="0" err="1" smtClean="0"/>
              <a:t>Tycho</a:t>
            </a:r>
            <a:r>
              <a:rPr lang="en-US" sz="4400" dirty="0" smtClean="0"/>
              <a:t> Brahe</a:t>
            </a:r>
            <a:endParaRPr lang="en-US" sz="4400" dirty="0" smtClean="0"/>
          </a:p>
          <a:p>
            <a:pPr>
              <a:tabLst>
                <a:tab pos="2057400" algn="l"/>
              </a:tabLst>
            </a:pPr>
            <a:r>
              <a:rPr lang="en-US" sz="4400" dirty="0" smtClean="0"/>
              <a:t>3 laws of planetary motion</a:t>
            </a:r>
            <a:endParaRPr lang="en-US" sz="4400" dirty="0" smtClean="0"/>
          </a:p>
          <a:p>
            <a:pPr>
              <a:tabLst>
                <a:tab pos="2057400" algn="l"/>
              </a:tabLst>
            </a:pPr>
            <a:r>
              <a:rPr lang="en-US" sz="4400" dirty="0" smtClean="0"/>
              <a:t>Elliptical orbits</a:t>
            </a:r>
            <a:endParaRPr lang="en-US" sz="4400" dirty="0" smtClean="0"/>
          </a:p>
        </p:txBody>
      </p:sp>
      <p:pic>
        <p:nvPicPr>
          <p:cNvPr id="22530" name="Picture 2" descr="http://upload.wikimedia.org/wikipedia/commons/thumb/1/1a/Kepler-first-law.svg/2000px-Kepler-first-law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743324"/>
            <a:ext cx="4429125" cy="3114676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Newton (1687)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5562600"/>
          </a:xfrm>
        </p:spPr>
        <p:txBody>
          <a:bodyPr/>
          <a:lstStyle/>
          <a:p>
            <a:pPr>
              <a:tabLst>
                <a:tab pos="2057400" algn="l"/>
              </a:tabLst>
            </a:pPr>
            <a:r>
              <a:rPr lang="en-US" sz="4400" dirty="0" smtClean="0"/>
              <a:t>Invented calculus</a:t>
            </a:r>
            <a:endParaRPr lang="en-US" sz="4400" dirty="0" smtClean="0"/>
          </a:p>
          <a:p>
            <a:pPr>
              <a:tabLst>
                <a:tab pos="2057400" algn="l"/>
              </a:tabLst>
            </a:pPr>
            <a:r>
              <a:rPr lang="en-US" sz="4400" dirty="0" smtClean="0"/>
              <a:t>Derived 3 laws of motion</a:t>
            </a:r>
          </a:p>
          <a:p>
            <a:pPr>
              <a:buNone/>
              <a:tabLst>
                <a:tab pos="2057400" algn="l"/>
              </a:tabLst>
            </a:pPr>
            <a:r>
              <a:rPr lang="en-US" sz="4400" dirty="0" smtClean="0"/>
              <a:t>	</a:t>
            </a:r>
            <a:r>
              <a:rPr lang="en-US" sz="4400" dirty="0" smtClean="0"/>
              <a:t>		</a:t>
            </a:r>
            <a:r>
              <a:rPr lang="en-US" sz="4400" i="1" dirty="0" smtClean="0"/>
              <a:t>F = ma</a:t>
            </a:r>
          </a:p>
          <a:p>
            <a:pPr>
              <a:tabLst>
                <a:tab pos="2057400" algn="l"/>
              </a:tabLst>
            </a:pPr>
            <a:r>
              <a:rPr lang="en-US" sz="4400" dirty="0" smtClean="0"/>
              <a:t>Proposed law of gravity</a:t>
            </a:r>
          </a:p>
          <a:p>
            <a:pPr>
              <a:buNone/>
              <a:tabLst>
                <a:tab pos="2057400" algn="l"/>
              </a:tabLst>
            </a:pPr>
            <a:r>
              <a:rPr lang="en-US" sz="4400" dirty="0" smtClean="0"/>
              <a:t>			</a:t>
            </a:r>
            <a:r>
              <a:rPr lang="en-US" sz="4400" i="1" dirty="0" smtClean="0"/>
              <a:t>F</a:t>
            </a:r>
            <a:r>
              <a:rPr lang="en-US" sz="4400" dirty="0" smtClean="0"/>
              <a:t> = </a:t>
            </a:r>
            <a:r>
              <a:rPr lang="en-US" sz="4400" i="1" dirty="0" smtClean="0"/>
              <a:t>Gm</a:t>
            </a:r>
            <a:r>
              <a:rPr lang="en-US" sz="4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400" i="1" dirty="0" smtClean="0"/>
              <a:t>m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/</a:t>
            </a:r>
            <a:r>
              <a:rPr lang="en-US" sz="4400" i="1" dirty="0" smtClean="0"/>
              <a:t>r</a:t>
            </a:r>
            <a:r>
              <a:rPr lang="en-US" sz="4400" baseline="30000" dirty="0" smtClean="0"/>
              <a:t> 2</a:t>
            </a:r>
          </a:p>
          <a:p>
            <a:pPr>
              <a:tabLst>
                <a:tab pos="2057400" algn="l"/>
              </a:tabLst>
            </a:pPr>
            <a:r>
              <a:rPr lang="en-US" sz="4400" dirty="0" smtClean="0"/>
              <a:t>Explained </a:t>
            </a:r>
            <a:r>
              <a:rPr lang="en-US" sz="4400" dirty="0" err="1" smtClean="0"/>
              <a:t>Kepler’s</a:t>
            </a:r>
            <a:r>
              <a:rPr lang="en-US" sz="4400" dirty="0" smtClean="0"/>
              <a:t> laws</a:t>
            </a:r>
          </a:p>
          <a:p>
            <a:pPr>
              <a:tabLst>
                <a:tab pos="2057400" algn="l"/>
              </a:tabLst>
            </a:pPr>
            <a:r>
              <a:rPr lang="en-US" sz="4400" dirty="0" smtClean="0"/>
              <a:t>Got headaches (3 body problem)</a:t>
            </a:r>
            <a:endParaRPr lang="en-US" sz="4400" dirty="0" smtClean="0"/>
          </a:p>
          <a:p>
            <a:pPr>
              <a:buNone/>
              <a:tabLst>
                <a:tab pos="2057400" algn="l"/>
              </a:tabLst>
            </a:pPr>
            <a:endParaRPr lang="en-US" sz="4400" b="1" baseline="300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Poincare (1890)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638800"/>
          </a:xfrm>
        </p:spPr>
        <p:txBody>
          <a:bodyPr/>
          <a:lstStyle/>
          <a:p>
            <a:r>
              <a:rPr lang="en-US" sz="4400" dirty="0" smtClean="0"/>
              <a:t>200 years later!</a:t>
            </a:r>
            <a:endParaRPr lang="en-US" sz="4400" dirty="0" smtClean="0"/>
          </a:p>
          <a:p>
            <a:r>
              <a:rPr lang="en-US" sz="4400" dirty="0" smtClean="0"/>
              <a:t>King Oscar (Sweden, 1887)</a:t>
            </a:r>
            <a:endParaRPr lang="en-US" sz="4400" i="1" dirty="0" smtClean="0"/>
          </a:p>
          <a:p>
            <a:r>
              <a:rPr lang="en-US" sz="4400" dirty="0" smtClean="0"/>
              <a:t>Prize won – 200 pages</a:t>
            </a:r>
          </a:p>
          <a:p>
            <a:r>
              <a:rPr lang="en-US" sz="4400" dirty="0" smtClean="0"/>
              <a:t>No analytic solution exists!</a:t>
            </a:r>
          </a:p>
          <a:p>
            <a:r>
              <a:rPr lang="en-US" sz="4400" dirty="0" smtClean="0"/>
              <a:t>Sensitive dependence on initial conditions (</a:t>
            </a:r>
            <a:r>
              <a:rPr lang="en-US" sz="4400" dirty="0" err="1" smtClean="0"/>
              <a:t>Lyapunov</a:t>
            </a:r>
            <a:r>
              <a:rPr lang="en-US" sz="4400" dirty="0" smtClean="0"/>
              <a:t> exponent)</a:t>
            </a:r>
          </a:p>
          <a:p>
            <a:r>
              <a:rPr lang="en-US" sz="4400" dirty="0" smtClean="0"/>
              <a:t>Chaos! (Li &amp; </a:t>
            </a:r>
            <a:r>
              <a:rPr lang="en-US" sz="4400" dirty="0" err="1" smtClean="0"/>
              <a:t>Yorke</a:t>
            </a:r>
            <a:r>
              <a:rPr lang="en-US" sz="4400" dirty="0" smtClean="0"/>
              <a:t>, 1975) </a:t>
            </a:r>
            <a:endParaRPr lang="en-US" sz="4400" dirty="0" smtClean="0"/>
          </a:p>
          <a:p>
            <a:pPr>
              <a:buNone/>
            </a:pPr>
            <a:endParaRPr lang="en-US" sz="3600" b="1" baseline="300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3-Body Problem</a:t>
            </a:r>
            <a:endParaRPr lang="en-US" dirty="0"/>
          </a:p>
        </p:txBody>
      </p:sp>
      <p:pic>
        <p:nvPicPr>
          <p:cNvPr id="34818" name="Picture 2" descr="Planet orbiting a pair of sta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Chaos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638800"/>
          </a:xfrm>
        </p:spPr>
        <p:txBody>
          <a:bodyPr/>
          <a:lstStyle/>
          <a:p>
            <a:r>
              <a:rPr lang="en-US" sz="4000" dirty="0" smtClean="0"/>
              <a:t>Sensitive dependence on initial </a:t>
            </a:r>
            <a:r>
              <a:rPr lang="en-US" sz="4000" dirty="0" smtClean="0"/>
              <a:t>conditions (positive </a:t>
            </a:r>
            <a:r>
              <a:rPr lang="en-US" sz="4000" dirty="0" err="1" smtClean="0"/>
              <a:t>Lyapunov</a:t>
            </a:r>
            <a:r>
              <a:rPr lang="en-US" sz="4000" dirty="0" smtClean="0"/>
              <a:t> exp)</a:t>
            </a:r>
          </a:p>
          <a:p>
            <a:pPr>
              <a:buNone/>
            </a:pPr>
            <a:endParaRPr lang="en-US" sz="4000" dirty="0" smtClean="0"/>
          </a:p>
          <a:p>
            <a:r>
              <a:rPr lang="en-US" sz="4000" dirty="0" err="1" smtClean="0"/>
              <a:t>Aperiodic</a:t>
            </a:r>
            <a:r>
              <a:rPr lang="en-US" sz="4000" dirty="0" smtClean="0"/>
              <a:t> (never repeats)</a:t>
            </a:r>
          </a:p>
          <a:p>
            <a:pPr>
              <a:buNone/>
            </a:pPr>
            <a:endParaRPr lang="en-US" sz="4000" dirty="0" smtClean="0"/>
          </a:p>
          <a:p>
            <a:r>
              <a:rPr lang="en-US" sz="4000" dirty="0" smtClean="0"/>
              <a:t>Topologically mixing</a:t>
            </a:r>
          </a:p>
          <a:p>
            <a:endParaRPr lang="en-US" sz="4000" dirty="0" smtClean="0"/>
          </a:p>
          <a:p>
            <a:r>
              <a:rPr lang="en-US" sz="4000" dirty="0" smtClean="0"/>
              <a:t>Dense periodic orbits</a:t>
            </a:r>
            <a:endParaRPr lang="en-US" sz="36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Simple Pendulum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638800"/>
          </a:xfrm>
        </p:spPr>
        <p:txBody>
          <a:bodyPr/>
          <a:lstStyle/>
          <a:p>
            <a:pPr algn="ctr">
              <a:buNone/>
            </a:pPr>
            <a:r>
              <a:rPr lang="en-US" sz="4400" i="1" dirty="0" smtClean="0"/>
              <a:t>F = ma</a:t>
            </a:r>
          </a:p>
          <a:p>
            <a:pPr algn="ctr">
              <a:buNone/>
            </a:pPr>
            <a:r>
              <a:rPr lang="en-US" sz="4400" i="1" dirty="0" smtClean="0"/>
              <a:t>-mg</a:t>
            </a:r>
            <a:r>
              <a:rPr lang="en-US" sz="4400" dirty="0" smtClean="0"/>
              <a:t> sin </a:t>
            </a:r>
            <a:r>
              <a:rPr lang="en-US" sz="4400" i="1" dirty="0" smtClean="0"/>
              <a:t>x</a:t>
            </a:r>
            <a:r>
              <a:rPr lang="en-US" sz="4400" dirty="0" smtClean="0"/>
              <a:t> = </a:t>
            </a:r>
            <a:r>
              <a:rPr lang="en-US" sz="4400" i="1" dirty="0" smtClean="0"/>
              <a:t>md</a:t>
            </a:r>
            <a:r>
              <a:rPr lang="en-US" sz="4400" baseline="30000" dirty="0" smtClean="0"/>
              <a:t>2</a:t>
            </a:r>
            <a:r>
              <a:rPr lang="en-US" sz="4400" i="1" dirty="0" smtClean="0"/>
              <a:t>x/dt</a:t>
            </a:r>
            <a:r>
              <a:rPr lang="en-US" sz="4400" baseline="30000" dirty="0" smtClean="0"/>
              <a:t>2</a:t>
            </a:r>
          </a:p>
          <a:p>
            <a:pPr algn="ctr">
              <a:buNone/>
            </a:pPr>
            <a:r>
              <a:rPr lang="en-US" sz="4400" i="1" dirty="0" err="1" smtClean="0"/>
              <a:t>dx</a:t>
            </a:r>
            <a:r>
              <a:rPr lang="en-US" sz="4400" i="1" dirty="0" smtClean="0"/>
              <a:t>/</a:t>
            </a:r>
            <a:r>
              <a:rPr lang="en-US" sz="4400" i="1" dirty="0" err="1" smtClean="0"/>
              <a:t>dt</a:t>
            </a:r>
            <a:r>
              <a:rPr lang="en-US" sz="4400" i="1" dirty="0" smtClean="0"/>
              <a:t> </a:t>
            </a:r>
            <a:r>
              <a:rPr lang="en-US" sz="4400" i="1" dirty="0" smtClean="0"/>
              <a:t>= </a:t>
            </a:r>
            <a:r>
              <a:rPr lang="en-US" sz="4400" i="1" dirty="0" smtClean="0"/>
              <a:t>v</a:t>
            </a:r>
          </a:p>
          <a:p>
            <a:pPr algn="ctr">
              <a:buNone/>
            </a:pPr>
            <a:r>
              <a:rPr lang="en-US" sz="4400" i="1" dirty="0" err="1" smtClean="0"/>
              <a:t>dv</a:t>
            </a:r>
            <a:r>
              <a:rPr lang="en-US" sz="4400" i="1" dirty="0" smtClean="0"/>
              <a:t>/</a:t>
            </a:r>
            <a:r>
              <a:rPr lang="en-US" sz="4400" i="1" dirty="0" err="1" smtClean="0"/>
              <a:t>dt</a:t>
            </a:r>
            <a:r>
              <a:rPr lang="en-US" sz="4400" i="1" dirty="0" smtClean="0"/>
              <a:t> = -g</a:t>
            </a:r>
            <a:r>
              <a:rPr lang="en-US" sz="4400" dirty="0" smtClean="0"/>
              <a:t> sin </a:t>
            </a:r>
            <a:r>
              <a:rPr lang="en-US" sz="4400" i="1" dirty="0" smtClean="0"/>
              <a:t>x </a:t>
            </a:r>
          </a:p>
          <a:p>
            <a:pPr algn="ctr">
              <a:buNone/>
            </a:pPr>
            <a:r>
              <a:rPr lang="en-US" sz="4400" dirty="0" smtClean="0">
                <a:sym typeface="Wingdings" pitchFamily="2" charset="2"/>
              </a:rPr>
              <a:t> </a:t>
            </a:r>
            <a:r>
              <a:rPr lang="en-US" sz="4400" i="1" dirty="0" err="1" smtClean="0">
                <a:sym typeface="Wingdings" pitchFamily="2" charset="2"/>
              </a:rPr>
              <a:t>dv</a:t>
            </a:r>
            <a:r>
              <a:rPr lang="en-US" sz="4400" i="1" dirty="0" smtClean="0">
                <a:sym typeface="Wingdings" pitchFamily="2" charset="2"/>
              </a:rPr>
              <a:t>/</a:t>
            </a:r>
            <a:r>
              <a:rPr lang="en-US" sz="4400" i="1" dirty="0" err="1" smtClean="0">
                <a:sym typeface="Wingdings" pitchFamily="2" charset="2"/>
              </a:rPr>
              <a:t>dt</a:t>
            </a:r>
            <a:r>
              <a:rPr lang="en-US" sz="4400" dirty="0" smtClean="0">
                <a:sym typeface="Wingdings" pitchFamily="2" charset="2"/>
              </a:rPr>
              <a:t> =</a:t>
            </a:r>
            <a:r>
              <a:rPr lang="en-US" sz="4400" i="1" dirty="0" smtClean="0">
                <a:sym typeface="Wingdings" pitchFamily="2" charset="2"/>
              </a:rPr>
              <a:t> -x </a:t>
            </a:r>
            <a:r>
              <a:rPr lang="en-US" sz="4400" dirty="0" smtClean="0">
                <a:sym typeface="Wingdings" pitchFamily="2" charset="2"/>
              </a:rPr>
              <a:t>(for </a:t>
            </a:r>
            <a:r>
              <a:rPr lang="en-US" sz="4400" i="1" dirty="0" smtClean="0">
                <a:sym typeface="Wingdings" pitchFamily="2" charset="2"/>
              </a:rPr>
              <a:t>g</a:t>
            </a:r>
            <a:r>
              <a:rPr lang="en-US" sz="4400" dirty="0" smtClean="0">
                <a:sym typeface="Wingdings" pitchFamily="2" charset="2"/>
              </a:rPr>
              <a:t> = 1, </a:t>
            </a:r>
            <a:r>
              <a:rPr lang="en-US" sz="4400" i="1" dirty="0" smtClean="0">
                <a:sym typeface="Wingdings" pitchFamily="2" charset="2"/>
              </a:rPr>
              <a:t>x </a:t>
            </a:r>
            <a:r>
              <a:rPr lang="en-US" sz="4400" dirty="0" smtClean="0">
                <a:sym typeface="Wingdings" pitchFamily="2" charset="2"/>
              </a:rPr>
              <a:t>&lt;&lt; 1)</a:t>
            </a: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Dynamical system</a:t>
            </a:r>
          </a:p>
          <a:p>
            <a:pPr algn="ctr">
              <a:buNone/>
            </a:pPr>
            <a:r>
              <a:rPr lang="en-US" sz="4400" dirty="0" smtClean="0"/>
              <a:t>Flow in 2-D phase space</a:t>
            </a:r>
            <a:endParaRPr lang="en-US" sz="4400" dirty="0" smtClean="0"/>
          </a:p>
          <a:p>
            <a:pPr algn="ctr">
              <a:buNone/>
            </a:pPr>
            <a:endParaRPr lang="en-US" sz="3600" baseline="300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Phase Space Plot for Pendulum</a:t>
            </a:r>
            <a:endParaRPr lang="en-US" dirty="0"/>
          </a:p>
        </p:txBody>
      </p:sp>
      <p:pic>
        <p:nvPicPr>
          <p:cNvPr id="37890" name="Picture 2" descr="pendulum-portrai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676" y="838200"/>
            <a:ext cx="9155676" cy="60198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0033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2A56"/>
      </a:accent4>
      <a:accent5>
        <a:srgbClr val="E2F4FF"/>
      </a:accent5>
      <a:accent6>
        <a:srgbClr val="E7E7B9"/>
      </a:accent6>
      <a:hlink>
        <a:srgbClr val="800000"/>
      </a:hlink>
      <a:folHlink>
        <a:srgbClr val="CC9900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13468</TotalTime>
  <Words>483</Words>
  <Application>Microsoft Office PowerPoint</Application>
  <PresentationFormat>On-screen Show (4:3)</PresentationFormat>
  <Paragraphs>151</Paragraphs>
  <Slides>21</Slides>
  <Notes>6</Notes>
  <HiddenSlides>1</HiddenSlides>
  <MMClips>1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Arial Narrow</vt:lpstr>
      <vt:lpstr>Monotype Sorts</vt:lpstr>
      <vt:lpstr>Wingdings</vt:lpstr>
      <vt:lpstr>Symbol</vt:lpstr>
      <vt:lpstr>Times New Roman</vt:lpstr>
      <vt:lpstr>Default Design</vt:lpstr>
      <vt:lpstr>Photo Editor Photo</vt:lpstr>
      <vt:lpstr>Introduction to Chaos</vt:lpstr>
      <vt:lpstr>Abbreviated History</vt:lpstr>
      <vt:lpstr>Kepler (1605)</vt:lpstr>
      <vt:lpstr>Newton (1687)</vt:lpstr>
      <vt:lpstr>Poincare (1890)</vt:lpstr>
      <vt:lpstr>3-Body Problem</vt:lpstr>
      <vt:lpstr>Chaos</vt:lpstr>
      <vt:lpstr>Simple Pendulum</vt:lpstr>
      <vt:lpstr>Phase Space Plot for Pendulum</vt:lpstr>
      <vt:lpstr>Features of Pendulum Flow</vt:lpstr>
      <vt:lpstr>Pendulum with Friction</vt:lpstr>
      <vt:lpstr>Features of Pendulum Flow</vt:lpstr>
      <vt:lpstr>Damped Driven Pendulum</vt:lpstr>
      <vt:lpstr> New Features in 3-D Flows</vt:lpstr>
      <vt:lpstr>Stretching and Folding</vt:lpstr>
      <vt:lpstr>Chaotic Circuit</vt:lpstr>
      <vt:lpstr>Equations for Chaotic Circuit</vt:lpstr>
      <vt:lpstr>Bifurcation Diagram for Chaotic Circuit</vt:lpstr>
      <vt:lpstr>Invitation</vt:lpstr>
      <vt:lpstr>Slide 20</vt:lpstr>
      <vt:lpstr>Props</vt:lpstr>
    </vt:vector>
  </TitlesOfParts>
  <Company>UW-Madison Plasma Physics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Chaos</dc:title>
  <dc:creator>J. C. Sprott</dc:creator>
  <cp:lastModifiedBy>Clint</cp:lastModifiedBy>
  <cp:revision>248</cp:revision>
  <cp:lastPrinted>1997-05-28T20:34:04Z</cp:lastPrinted>
  <dcterms:created xsi:type="dcterms:W3CDTF">1997-05-28T16:58:32Z</dcterms:created>
  <dcterms:modified xsi:type="dcterms:W3CDTF">2014-10-30T23:50:04Z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sprott@juno.physics.wisc.edu</vt:lpwstr>
  </property>
  <property fmtid="{D5CDD505-2E9C-101B-9397-08002B2CF9AE}" pid="8" name="HomePage">
    <vt:lpwstr>http://sprott.physics.wisc.edu/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C:\WEB\lectures</vt:lpwstr>
  </property>
</Properties>
</file>