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301" r:id="rId9"/>
    <p:sldId id="302" r:id="rId10"/>
    <p:sldId id="303" r:id="rId11"/>
    <p:sldId id="300" r:id="rId12"/>
    <p:sldId id="299" r:id="rId13"/>
    <p:sldId id="319" r:id="rId14"/>
    <p:sldId id="304" r:id="rId15"/>
    <p:sldId id="324" r:id="rId16"/>
    <p:sldId id="326" r:id="rId17"/>
    <p:sldId id="305" r:id="rId18"/>
    <p:sldId id="306" r:id="rId19"/>
    <p:sldId id="308" r:id="rId20"/>
    <p:sldId id="307" r:id="rId21"/>
    <p:sldId id="309" r:id="rId22"/>
    <p:sldId id="318" r:id="rId23"/>
    <p:sldId id="310" r:id="rId24"/>
    <p:sldId id="291" r:id="rId25"/>
    <p:sldId id="312" r:id="rId26"/>
    <p:sldId id="313" r:id="rId27"/>
    <p:sldId id="327" r:id="rId28"/>
    <p:sldId id="314" r:id="rId29"/>
    <p:sldId id="316" r:id="rId30"/>
    <p:sldId id="315" r:id="rId31"/>
    <p:sldId id="320" r:id="rId32"/>
    <p:sldId id="321" r:id="rId33"/>
    <p:sldId id="322" r:id="rId34"/>
    <p:sldId id="325" r:id="rId35"/>
    <p:sldId id="323" r:id="rId36"/>
    <p:sldId id="328" r:id="rId37"/>
    <p:sldId id="329" r:id="rId38"/>
    <p:sldId id="330" r:id="rId39"/>
    <p:sldId id="317" r:id="rId40"/>
    <p:sldId id="290" r:id="rId41"/>
    <p:sldId id="293" r:id="rId42"/>
  </p:sldIdLst>
  <p:sldSz cx="9144000" cy="6858000" type="screen4x3"/>
  <p:notesSz cx="6858000" cy="9144000"/>
  <p:embeddedFontLst>
    <p:embeddedFont>
      <p:font typeface="Monotype Sorts" panose="020B0604020202020204"/>
      <p:regular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FF"/>
    <a:srgbClr val="9900CC"/>
    <a:srgbClr val="003399"/>
    <a:srgbClr val="336699"/>
    <a:srgbClr val="00808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50" autoAdjust="0"/>
  </p:normalViewPr>
  <p:slideViewPr>
    <p:cSldViewPr snapToObjects="1">
      <p:cViewPr varScale="1">
        <p:scale>
          <a:sx n="78" d="100"/>
          <a:sy n="78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4"/>
    </p:cViewPr>
  </p:sorterViewPr>
  <p:notesViewPr>
    <p:cSldViewPr snapToObjects="1">
      <p:cViewPr varScale="1">
        <p:scale>
          <a:sx n="45" d="100"/>
          <a:sy n="45" d="100"/>
        </p:scale>
        <p:origin x="-1440" y="-62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r>
              <a:rPr lang="en-US"/>
              <a:t>J. C. Sprott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fld id="{2E724974-9323-434E-B7F3-8B079CA2862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r>
              <a:rPr lang="en-US"/>
              <a:t>Strange Attractors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fld id="{7E4CE3B2-99F2-4BFC-BF04-813D3B20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fld id="{0013A7A4-04DB-4B13-A5DB-E42F64CA520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i="0">
                <a:cs typeface="+mn-cs"/>
              </a:defRPr>
            </a:lvl1pPr>
          </a:lstStyle>
          <a:p>
            <a:pPr>
              <a:defRPr/>
            </a:pPr>
            <a:fld id="{E676FF1D-1DB3-435A-9B07-6169C68E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6DB5E2-3AAC-49D4-BB70-D2CB275E79F8}" type="datetime1">
              <a:rPr lang="en-US" smtClean="0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F224E-AD0C-41F1-9525-93043EBF05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441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Entire presentation </a:t>
            </a:r>
            <a:r>
              <a:rPr lang="en-US" sz="2800" b="1"/>
              <a:t>available on WWW</a:t>
            </a:r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E078F-B9A0-4480-8563-31C37E82E556}" type="datetime1">
              <a:rPr lang="en-US" smtClean="0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2036A-FBE3-4E88-9B9C-B2CFE32595E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E078F-B9A0-4480-8563-31C37E82E556}" type="datetime1">
              <a:rPr lang="en-US" smtClean="0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2036A-FBE3-4E88-9B9C-B2CFE32595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E078F-B9A0-4480-8563-31C37E82E556}" type="datetime1">
              <a:rPr lang="en-US" smtClean="0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2036A-FBE3-4E88-9B9C-B2CFE32595E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E59D-CD2D-4DA9-9272-C3B4C8C3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F57E-C455-4FBF-AFD5-0F3A0890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40A3-D365-4C12-905E-EB249E996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521A-2236-4C00-B272-FBCFB35C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C174-DD3C-491A-82FB-2E26925BC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BEF7-C3EB-4AC6-B4C8-4A6451D13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5596-A97C-4B01-8977-461BE8EE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3D9F-ABDB-4EE3-8A46-9291DA415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4910C-9118-41B1-B998-40D54D95A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5FF3-7CF7-4DC7-9176-77F8D174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C482-1F79-4CC6-AA28-EA4E8DDA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i="0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984F5-3B70-4DAA-BEF3-192E07FCB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rott.physics.wisc.edu/sprott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QK21572oS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embed/6mbIRXnCS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prott.physics.wisc.edu/%20lectures/multistab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hyperlink" Target="mailto:sprott@physics.wisc.edu" TargetMode="External"/><Relationship Id="rId4" Type="http://schemas.openxmlformats.org/officeDocument/2006/relationships/hyperlink" Target="http://sprott.physics.wisc.edu/chaostsa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2934" y="0"/>
            <a:ext cx="6221555" cy="1676400"/>
          </a:xfrm>
        </p:spPr>
        <p:txBody>
          <a:bodyPr/>
          <a:lstStyle/>
          <a:p>
            <a:pPr algn="r"/>
            <a:r>
              <a:rPr lang="en-US" sz="5400" dirty="0" err="1"/>
              <a:t>Multistability</a:t>
            </a:r>
            <a:r>
              <a:rPr lang="en-US" sz="5400" dirty="0"/>
              <a:t> and Hidden Attractors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752600"/>
            <a:ext cx="4343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2800" b="1" dirty="0">
                <a:hlinkClick r:id="rId3"/>
              </a:rPr>
              <a:t>J. C. </a:t>
            </a:r>
            <a:r>
              <a:rPr lang="en-US" sz="2800" b="1" dirty="0" err="1">
                <a:hlinkClick r:id="rId3"/>
              </a:rPr>
              <a:t>Sprott</a:t>
            </a:r>
            <a:endParaRPr lang="en-US" sz="2000" dirty="0"/>
          </a:p>
          <a:p>
            <a:pPr>
              <a:lnSpc>
                <a:spcPct val="140000"/>
              </a:lnSpc>
            </a:pPr>
            <a:r>
              <a:rPr lang="en-US" sz="2000" i="1" dirty="0"/>
              <a:t>Department of Physics</a:t>
            </a:r>
          </a:p>
          <a:p>
            <a:pPr>
              <a:lnSpc>
                <a:spcPct val="140000"/>
              </a:lnSpc>
            </a:pPr>
            <a:r>
              <a:rPr lang="en-US" sz="2000" i="1" dirty="0"/>
              <a:t>University of Wisconsin - Madison</a:t>
            </a:r>
          </a:p>
          <a:p>
            <a:pPr>
              <a:lnSpc>
                <a:spcPct val="140000"/>
              </a:lnSpc>
            </a:pPr>
            <a:endParaRPr lang="en-US" sz="2000" i="1" dirty="0"/>
          </a:p>
          <a:p>
            <a:pPr>
              <a:lnSpc>
                <a:spcPct val="140000"/>
              </a:lnSpc>
            </a:pPr>
            <a:r>
              <a:rPr lang="en-US" sz="2000" dirty="0"/>
              <a:t>Presented at</a:t>
            </a:r>
          </a:p>
          <a:p>
            <a:pPr>
              <a:lnSpc>
                <a:spcPct val="140000"/>
              </a:lnSpc>
            </a:pPr>
            <a:r>
              <a:rPr lang="en-US" sz="2000" b="1" dirty="0"/>
              <a:t>Shandong University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in Jinan, PRC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on October 23, 2017</a:t>
            </a:r>
            <a:endParaRPr lang="en-US" sz="2000" i="1" dirty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743200" y="61722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7" name="Picture 6" descr="neck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689" y="4459422"/>
            <a:ext cx="2246674" cy="2137963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7039" y="1182327"/>
            <a:ext cx="443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 = </a:t>
            </a:r>
            <a:r>
              <a:rPr lang="en-US" dirty="0" err="1"/>
              <a:t>dx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v</a:t>
            </a:r>
          </a:p>
          <a:p>
            <a:endParaRPr lang="en-US" dirty="0"/>
          </a:p>
          <a:p>
            <a:r>
              <a:rPr lang="en-US" dirty="0"/>
              <a:t>v’ = 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x</a:t>
            </a:r>
            <a:r>
              <a:rPr lang="en-US" i="0" dirty="0"/>
              <a:t>(1</a:t>
            </a:r>
            <a:r>
              <a:rPr lang="en-US" dirty="0"/>
              <a:t>–x</a:t>
            </a:r>
            <a:r>
              <a:rPr lang="en-US" i="0" baseline="30000" dirty="0"/>
              <a:t>2</a:t>
            </a:r>
            <a:r>
              <a:rPr lang="en-US" i="0" dirty="0"/>
              <a:t>) </a:t>
            </a:r>
            <a:r>
              <a:rPr lang="en-US" dirty="0"/>
              <a:t>–</a:t>
            </a:r>
            <a:r>
              <a:rPr lang="en-US" i="0" dirty="0"/>
              <a:t> 0.05</a:t>
            </a:r>
            <a:r>
              <a:rPr lang="en-US" dirty="0"/>
              <a:t>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7039" y="1182327"/>
            <a:ext cx="443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 = </a:t>
            </a:r>
            <a:r>
              <a:rPr lang="en-US" dirty="0" err="1"/>
              <a:t>dx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v = </a:t>
            </a:r>
            <a:r>
              <a:rPr lang="en-US" i="0" dirty="0"/>
              <a:t>0 (no velocity)</a:t>
            </a:r>
          </a:p>
          <a:p>
            <a:endParaRPr lang="en-US" i="0" dirty="0"/>
          </a:p>
          <a:p>
            <a:r>
              <a:rPr lang="en-US" dirty="0"/>
              <a:t>v’ = 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x</a:t>
            </a:r>
            <a:r>
              <a:rPr lang="en-US" i="0" dirty="0"/>
              <a:t>(1</a:t>
            </a:r>
            <a:r>
              <a:rPr lang="en-US" dirty="0"/>
              <a:t>–x</a:t>
            </a:r>
            <a:r>
              <a:rPr lang="en-US" i="0" baseline="30000" dirty="0"/>
              <a:t>2</a:t>
            </a:r>
            <a:r>
              <a:rPr lang="en-US" i="0" dirty="0"/>
              <a:t>) </a:t>
            </a:r>
            <a:r>
              <a:rPr lang="en-US" dirty="0"/>
              <a:t>–</a:t>
            </a:r>
            <a:r>
              <a:rPr lang="en-US" i="0" dirty="0"/>
              <a:t> 0.05</a:t>
            </a:r>
            <a:r>
              <a:rPr lang="en-US" dirty="0"/>
              <a:t>v = </a:t>
            </a:r>
            <a:r>
              <a:rPr lang="en-US" i="0" dirty="0"/>
              <a:t>0 (no acceleration)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Equilibria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8751" y="2751987"/>
            <a:ext cx="36487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Three </a:t>
            </a:r>
            <a:r>
              <a:rPr lang="en-US" i="0" dirty="0" err="1"/>
              <a:t>equilibria</a:t>
            </a:r>
            <a:r>
              <a:rPr lang="en-US" i="0" dirty="0"/>
              <a:t>:</a:t>
            </a:r>
          </a:p>
          <a:p>
            <a:endParaRPr lang="en-US" i="0" dirty="0"/>
          </a:p>
          <a:p>
            <a:r>
              <a:rPr lang="en-US" dirty="0"/>
              <a:t>v</a:t>
            </a:r>
            <a:r>
              <a:rPr lang="en-US" i="0" dirty="0"/>
              <a:t> = 0,      </a:t>
            </a:r>
            <a:r>
              <a:rPr lang="en-US" dirty="0"/>
              <a:t>x</a:t>
            </a:r>
            <a:r>
              <a:rPr lang="en-US" i="0" dirty="0"/>
              <a:t> = 0      (unstable)</a:t>
            </a:r>
          </a:p>
          <a:p>
            <a:endParaRPr lang="en-US" i="0" dirty="0"/>
          </a:p>
          <a:p>
            <a:r>
              <a:rPr lang="en-US" dirty="0"/>
              <a:t>v</a:t>
            </a:r>
            <a:r>
              <a:rPr lang="en-US" i="0" dirty="0"/>
              <a:t> = 0,      </a:t>
            </a:r>
            <a:r>
              <a:rPr lang="en-US" dirty="0"/>
              <a:t>x</a:t>
            </a:r>
            <a:r>
              <a:rPr lang="en-US" i="0" dirty="0"/>
              <a:t> = 1       (stable)</a:t>
            </a:r>
          </a:p>
          <a:p>
            <a:endParaRPr lang="en-US" i="0" dirty="0"/>
          </a:p>
          <a:p>
            <a:r>
              <a:rPr lang="en-US" dirty="0"/>
              <a:t>v</a:t>
            </a:r>
            <a:r>
              <a:rPr lang="en-US" i="0" dirty="0"/>
              <a:t> = 0,      </a:t>
            </a:r>
            <a:r>
              <a:rPr lang="en-US" dirty="0"/>
              <a:t>x</a:t>
            </a:r>
            <a:r>
              <a:rPr lang="en-US" i="0" dirty="0"/>
              <a:t> = </a:t>
            </a:r>
            <a:r>
              <a:rPr lang="en-US" dirty="0"/>
              <a:t>–</a:t>
            </a:r>
            <a:r>
              <a:rPr lang="en-US" i="0" dirty="0"/>
              <a:t>1     (stable)</a:t>
            </a:r>
          </a:p>
          <a:p>
            <a:endParaRPr lang="en-U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3419860" y="5727097"/>
            <a:ext cx="549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Calculation of stability is almost as simple (requires calculating the eigenvalues).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 err="1"/>
              <a:t>Metastability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329" y="1288401"/>
            <a:ext cx="6293071" cy="30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7895" y="4753151"/>
            <a:ext cx="446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“Tipping Point” (Climate system?)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895" y="5611504"/>
            <a:ext cx="4485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All stable </a:t>
            </a:r>
            <a:r>
              <a:rPr lang="en-US" i="0" dirty="0" err="1"/>
              <a:t>equilibria</a:t>
            </a:r>
            <a:r>
              <a:rPr lang="en-US" i="0" dirty="0"/>
              <a:t> are attractors,</a:t>
            </a:r>
          </a:p>
          <a:p>
            <a:r>
              <a:rPr lang="en-US" i="0" dirty="0"/>
              <a:t>but not all attractors are </a:t>
            </a:r>
            <a:r>
              <a:rPr lang="en-US" i="0" dirty="0" err="1"/>
              <a:t>equlibria</a:t>
            </a:r>
            <a:r>
              <a:rPr lang="en-US" i="0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Tacoma Narrows Bridge</a:t>
            </a:r>
          </a:p>
        </p:txBody>
      </p:sp>
      <p:pic>
        <p:nvPicPr>
          <p:cNvPr id="31746" name="Picture 2" descr="File:TacomaNarrowsBridgeCollapse in 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667" y="1288401"/>
            <a:ext cx="5523368" cy="3686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56786" y="5202567"/>
            <a:ext cx="3107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November 7, 1940</a:t>
            </a:r>
          </a:p>
          <a:p>
            <a:r>
              <a:rPr lang="en-US" i="0" dirty="0"/>
              <a:t>Washington State,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214" y="6251743"/>
            <a:ext cx="208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Two attractors!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 err="1"/>
              <a:t>Hopf</a:t>
            </a:r>
            <a:r>
              <a:rPr lang="en-US" dirty="0"/>
              <a:t> Bifurcation</a:t>
            </a:r>
          </a:p>
        </p:txBody>
      </p:sp>
      <p:pic>
        <p:nvPicPr>
          <p:cNvPr id="3074" name="Picture 2" descr="http://origin-ars.els-cdn.com/content/image/1-s2.0-S0006349501762303-gr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651" y="1643183"/>
            <a:ext cx="5575053" cy="47237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Limit Cycles</a:t>
            </a:r>
          </a:p>
        </p:txBody>
      </p:sp>
      <p:pic>
        <p:nvPicPr>
          <p:cNvPr id="4" name="Content Placeholder 3" descr="verif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25" y="1184589"/>
            <a:ext cx="5783575" cy="5673411"/>
          </a:xfrm>
        </p:spPr>
      </p:pic>
      <p:sp>
        <p:nvSpPr>
          <p:cNvPr id="5" name="TextBox 4"/>
          <p:cNvSpPr txBox="1"/>
          <p:nvPr/>
        </p:nvSpPr>
        <p:spPr>
          <a:xfrm>
            <a:off x="208784" y="5330031"/>
            <a:ext cx="2516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y</a:t>
            </a:r>
          </a:p>
          <a:p>
            <a:r>
              <a:rPr lang="en-US" dirty="0"/>
              <a:t>y’ = z</a:t>
            </a:r>
          </a:p>
          <a:p>
            <a:r>
              <a:rPr lang="en-US" dirty="0"/>
              <a:t>z’ = –</a:t>
            </a:r>
            <a:r>
              <a:rPr lang="en-US" i="0" dirty="0"/>
              <a:t>2.3</a:t>
            </a:r>
            <a:r>
              <a:rPr lang="en-US" dirty="0"/>
              <a:t>z + y</a:t>
            </a:r>
            <a:r>
              <a:rPr lang="en-US" i="0" baseline="30000" dirty="0"/>
              <a:t>2</a:t>
            </a:r>
            <a:r>
              <a:rPr lang="en-US" dirty="0"/>
              <a:t> – x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Millennium Bridge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8077" y="5420746"/>
            <a:ext cx="190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/>
              <a:t>June 10, 2000</a:t>
            </a:r>
          </a:p>
          <a:p>
            <a:pPr algn="ctr"/>
            <a:r>
              <a:rPr lang="en-US" i="0" dirty="0"/>
              <a:t>London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70" y="6251743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Limit cycle!</a:t>
            </a:r>
          </a:p>
        </p:txBody>
      </p:sp>
      <p:pic>
        <p:nvPicPr>
          <p:cNvPr id="1026" name="Picture 2" descr="http://upload.wikimedia.org/wikipedia/commons/5/57/Mill.bridge.from.tate.modern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559" y="1124721"/>
            <a:ext cx="5765841" cy="4205310"/>
          </a:xfrm>
          <a:prstGeom prst="rect">
            <a:avLst/>
          </a:prstGeom>
          <a:noFill/>
        </p:spPr>
      </p:pic>
      <p:sp>
        <p:nvSpPr>
          <p:cNvPr id="8" name="Action Button: Movie 7">
            <a:hlinkClick r:id="rId3" highlightClick="1"/>
          </p:cNvPr>
          <p:cNvSpPr/>
          <p:nvPr/>
        </p:nvSpPr>
        <p:spPr bwMode="auto">
          <a:xfrm>
            <a:off x="193868" y="5618066"/>
            <a:ext cx="1042416" cy="1042416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Airplane Wing</a:t>
            </a:r>
          </a:p>
        </p:txBody>
      </p:sp>
      <p:sp>
        <p:nvSpPr>
          <p:cNvPr id="9" name="Action Button: Movie 8">
            <a:hlinkClick r:id="rId2" highlightClick="1"/>
          </p:cNvPr>
          <p:cNvSpPr/>
          <p:nvPr/>
        </p:nvSpPr>
        <p:spPr bwMode="auto">
          <a:xfrm>
            <a:off x="193868" y="5618066"/>
            <a:ext cx="1042416" cy="1042416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611" y="1153302"/>
            <a:ext cx="5898789" cy="55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41" y="145401"/>
            <a:ext cx="6499249" cy="1143000"/>
          </a:xfrm>
        </p:spPr>
        <p:txBody>
          <a:bodyPr/>
          <a:lstStyle/>
          <a:p>
            <a:pPr algn="ctr"/>
            <a:r>
              <a:rPr lang="en-US" dirty="0"/>
              <a:t>Period Doubling </a:t>
            </a:r>
            <a:r>
              <a:rPr lang="en-US" dirty="0">
                <a:sym typeface="Wingdings" pitchFamily="2" charset="2"/>
              </a:rPr>
              <a:t> Chaos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784" y="5330031"/>
            <a:ext cx="2268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y</a:t>
            </a:r>
          </a:p>
          <a:p>
            <a:r>
              <a:rPr lang="en-US" dirty="0"/>
              <a:t>y’ = z</a:t>
            </a:r>
          </a:p>
          <a:p>
            <a:r>
              <a:rPr lang="en-US" dirty="0"/>
              <a:t>z’ = –</a:t>
            </a:r>
            <a:r>
              <a:rPr lang="en-US" i="0" dirty="0" err="1"/>
              <a:t>a</a:t>
            </a:r>
            <a:r>
              <a:rPr lang="en-US" dirty="0" err="1"/>
              <a:t>z</a:t>
            </a:r>
            <a:r>
              <a:rPr lang="en-US" dirty="0"/>
              <a:t> + y</a:t>
            </a:r>
            <a:r>
              <a:rPr lang="en-US" i="0" baseline="30000" dirty="0"/>
              <a:t>2</a:t>
            </a:r>
            <a:r>
              <a:rPr lang="en-US" dirty="0"/>
              <a:t> – x</a:t>
            </a:r>
          </a:p>
        </p:txBody>
      </p:sp>
      <p:pic>
        <p:nvPicPr>
          <p:cNvPr id="8" name="Content Placeholder 7" descr="multplo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25" y="1182034"/>
            <a:ext cx="5807965" cy="5675966"/>
          </a:xfrm>
        </p:spPr>
      </p:pic>
      <p:pic>
        <p:nvPicPr>
          <p:cNvPr id="26626" name="Picture 2" descr="http://sprott.physics.wisc.edu/fractals/animated/simjerk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1965"/>
            <a:ext cx="2476905" cy="15480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9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Strange Attractor Basin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84" y="5330031"/>
            <a:ext cx="2670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y</a:t>
            </a:r>
          </a:p>
          <a:p>
            <a:r>
              <a:rPr lang="en-US" dirty="0"/>
              <a:t>y’ = z</a:t>
            </a:r>
          </a:p>
          <a:p>
            <a:r>
              <a:rPr lang="en-US" dirty="0"/>
              <a:t>z’ = –</a:t>
            </a:r>
            <a:r>
              <a:rPr lang="en-US" i="0" dirty="0"/>
              <a:t>2.02</a:t>
            </a:r>
            <a:r>
              <a:rPr lang="en-US" dirty="0"/>
              <a:t>z + y</a:t>
            </a:r>
            <a:r>
              <a:rPr lang="en-US" i="0" baseline="30000" dirty="0"/>
              <a:t>2</a:t>
            </a:r>
            <a:r>
              <a:rPr lang="en-US" dirty="0"/>
              <a:t> – x</a:t>
            </a:r>
          </a:p>
        </p:txBody>
      </p:sp>
      <p:pic>
        <p:nvPicPr>
          <p:cNvPr id="7" name="Content Placeholder 6" descr="verif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9431" y="1209547"/>
            <a:ext cx="5750359" cy="5613445"/>
          </a:xfrm>
        </p:spPr>
      </p:pic>
      <p:sp>
        <p:nvSpPr>
          <p:cNvPr id="8" name="TextBox 7"/>
          <p:cNvSpPr txBox="1"/>
          <p:nvPr/>
        </p:nvSpPr>
        <p:spPr>
          <a:xfrm>
            <a:off x="3880716" y="4914532"/>
            <a:ext cx="167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Unbounded</a:t>
            </a:r>
          </a:p>
          <a:p>
            <a:r>
              <a:rPr lang="en-US" i="0" dirty="0"/>
              <a:t>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315" y="2161646"/>
            <a:ext cx="149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Basin</a:t>
            </a:r>
          </a:p>
          <a:p>
            <a:r>
              <a:rPr lang="en-US" i="0" dirty="0"/>
              <a:t>of  strange</a:t>
            </a:r>
          </a:p>
          <a:p>
            <a:r>
              <a:rPr lang="en-US" i="0" dirty="0"/>
              <a:t>attractor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71EE3-AF23-4704-8BE5-D334E99E2481}"/>
              </a:ext>
            </a:extLst>
          </p:cNvPr>
          <p:cNvSpPr txBox="1"/>
          <p:nvPr/>
        </p:nvSpPr>
        <p:spPr>
          <a:xfrm>
            <a:off x="3765502" y="1365467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</a:t>
            </a:r>
            <a:r>
              <a:rPr lang="en-US" i="0" dirty="0"/>
              <a:t>= 0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Lunch with Ron Chen</a:t>
            </a:r>
          </a:p>
        </p:txBody>
      </p:sp>
      <p:pic>
        <p:nvPicPr>
          <p:cNvPr id="5" name="Content Placeholder 4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506" y="0"/>
            <a:ext cx="9144001" cy="6858000"/>
          </a:xfr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74" y="145401"/>
            <a:ext cx="8663925" cy="1143000"/>
          </a:xfrm>
        </p:spPr>
        <p:txBody>
          <a:bodyPr/>
          <a:lstStyle/>
          <a:p>
            <a:pPr algn="ctr"/>
            <a:r>
              <a:rPr lang="en-US" dirty="0"/>
              <a:t>Multi(in)stability</a:t>
            </a:r>
          </a:p>
        </p:txBody>
      </p:sp>
      <p:pic>
        <p:nvPicPr>
          <p:cNvPr id="23556" name="Picture 4" descr="http://bp2.blogger.com/_iidqcwQpVbE/RsPIQpK3wZI/AAAAAAAAAHo/RKkWFmBPpjY/s400/gestal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4646" y="1004173"/>
            <a:ext cx="2660728" cy="2660728"/>
          </a:xfrm>
          <a:prstGeom prst="rect">
            <a:avLst/>
          </a:prstGeom>
          <a:noFill/>
        </p:spPr>
      </p:pic>
      <p:pic>
        <p:nvPicPr>
          <p:cNvPr id="23558" name="Picture 6" descr="http://wizzer711.files.wordpress.com/2007/10/re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111" y="3790157"/>
            <a:ext cx="3650288" cy="2941794"/>
          </a:xfrm>
          <a:prstGeom prst="rect">
            <a:avLst/>
          </a:prstGeom>
          <a:noFill/>
        </p:spPr>
      </p:pic>
      <p:pic>
        <p:nvPicPr>
          <p:cNvPr id="23560" name="Picture 8" descr="http://www.parodybychambers.com/images/Rabbit-Duck-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374" y="1004173"/>
            <a:ext cx="3133725" cy="2019301"/>
          </a:xfrm>
          <a:prstGeom prst="rect">
            <a:avLst/>
          </a:prstGeom>
          <a:noFill/>
        </p:spPr>
      </p:pic>
      <p:pic>
        <p:nvPicPr>
          <p:cNvPr id="23562" name="Picture 10" descr="http://alexbinetti.files.wordpress.com/2009/03/rubingestalt.gif?w=268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10" y="1004173"/>
            <a:ext cx="2384866" cy="2660728"/>
          </a:xfrm>
          <a:prstGeom prst="rect">
            <a:avLst/>
          </a:prstGeom>
          <a:noFill/>
        </p:spPr>
      </p:pic>
      <p:pic>
        <p:nvPicPr>
          <p:cNvPr id="23564" name="Picture 12" descr="http://www.tradingmarkets.com/wp-content/uploads/Penrose-Triangle-Graph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45" y="3780115"/>
            <a:ext cx="3336858" cy="29518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299"/>
            <a:ext cx="9144000" cy="6835701"/>
          </a:xfr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257" y="145401"/>
            <a:ext cx="7166143" cy="1143000"/>
          </a:xfrm>
        </p:spPr>
        <p:txBody>
          <a:bodyPr/>
          <a:lstStyle/>
          <a:p>
            <a:pPr algn="ctr"/>
            <a:r>
              <a:rPr lang="en-US" dirty="0"/>
              <a:t>Tri-stability in Lorenz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96" y="5339449"/>
            <a:ext cx="2434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</a:t>
            </a:r>
            <a:r>
              <a:rPr lang="en-US" i="0" dirty="0"/>
              <a:t>10(</a:t>
            </a:r>
            <a:r>
              <a:rPr lang="en-US" dirty="0"/>
              <a:t>y–x</a:t>
            </a:r>
            <a:r>
              <a:rPr lang="en-US" i="0" dirty="0"/>
              <a:t>)</a:t>
            </a:r>
          </a:p>
          <a:p>
            <a:r>
              <a:rPr lang="en-US" dirty="0"/>
              <a:t>y’ = </a:t>
            </a:r>
            <a:r>
              <a:rPr lang="en-US" i="0" dirty="0"/>
              <a:t>24.4</a:t>
            </a:r>
            <a:r>
              <a:rPr lang="en-US" dirty="0"/>
              <a:t>x – y – </a:t>
            </a:r>
            <a:r>
              <a:rPr lang="en-US" dirty="0" err="1"/>
              <a:t>xz</a:t>
            </a:r>
            <a:endParaRPr lang="en-US" dirty="0"/>
          </a:p>
          <a:p>
            <a:r>
              <a:rPr lang="en-US" dirty="0"/>
              <a:t>z’ = </a:t>
            </a:r>
            <a:r>
              <a:rPr lang="en-US" dirty="0" err="1"/>
              <a:t>xy</a:t>
            </a:r>
            <a:r>
              <a:rPr lang="en-US" i="0" dirty="0"/>
              <a:t> – 8</a:t>
            </a:r>
            <a:r>
              <a:rPr lang="en-US" dirty="0"/>
              <a:t>z</a:t>
            </a:r>
            <a:r>
              <a:rPr lang="en-US" i="0" dirty="0"/>
              <a:t>/3</a:t>
            </a:r>
            <a:endParaRPr lang="en-US" dirty="0"/>
          </a:p>
        </p:txBody>
      </p:sp>
      <p:pic>
        <p:nvPicPr>
          <p:cNvPr id="6" name="Content Placeholder 5" descr="tristab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25" y="1177122"/>
            <a:ext cx="5783575" cy="5645870"/>
          </a:xfrm>
        </p:spPr>
      </p:pic>
      <p:pic>
        <p:nvPicPr>
          <p:cNvPr id="22530" name="Picture 2" descr="http://jan.ucc.nau.edu/~jws8/LorenzMovi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07624"/>
            <a:ext cx="3131825" cy="31318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B482D-1779-42D1-B29B-0F3C3C6F59BA}"/>
              </a:ext>
            </a:extLst>
          </p:cNvPr>
          <p:cNvSpPr txBox="1"/>
          <p:nvPr/>
        </p:nvSpPr>
        <p:spPr>
          <a:xfrm>
            <a:off x="3823109" y="1349314"/>
            <a:ext cx="92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</a:t>
            </a:r>
            <a:r>
              <a:rPr lang="en-US" i="0" dirty="0"/>
              <a:t>= 0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899" y="145401"/>
            <a:ext cx="6820501" cy="1143000"/>
          </a:xfrm>
        </p:spPr>
        <p:txBody>
          <a:bodyPr/>
          <a:lstStyle/>
          <a:p>
            <a:pPr algn="ctr"/>
            <a:r>
              <a:rPr lang="en-US" dirty="0"/>
              <a:t>Three Coexisting Attractors</a:t>
            </a:r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7969"/>
            <a:ext cx="6159768" cy="4969813"/>
          </a:xfrm>
        </p:spPr>
      </p:pic>
      <p:sp>
        <p:nvSpPr>
          <p:cNvPr id="8" name="TextBox 7"/>
          <p:cNvSpPr txBox="1"/>
          <p:nvPr/>
        </p:nvSpPr>
        <p:spPr>
          <a:xfrm>
            <a:off x="424296" y="5339449"/>
            <a:ext cx="1873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</a:t>
            </a:r>
            <a:r>
              <a:rPr lang="en-US" dirty="0" err="1"/>
              <a:t>yz</a:t>
            </a:r>
            <a:r>
              <a:rPr lang="en-US" dirty="0"/>
              <a:t> </a:t>
            </a:r>
            <a:r>
              <a:rPr lang="en-US" i="0" dirty="0"/>
              <a:t>+ 0.01</a:t>
            </a:r>
          </a:p>
          <a:p>
            <a:r>
              <a:rPr lang="en-US" dirty="0"/>
              <a:t>y’ = x</a:t>
            </a:r>
            <a:r>
              <a:rPr lang="en-US" baseline="30000" dirty="0"/>
              <a:t>2</a:t>
            </a:r>
            <a:r>
              <a:rPr lang="en-US" dirty="0"/>
              <a:t> – y</a:t>
            </a:r>
          </a:p>
          <a:p>
            <a:r>
              <a:rPr lang="en-US" dirty="0"/>
              <a:t>z’ = </a:t>
            </a:r>
            <a:r>
              <a:rPr lang="en-US" i="0" dirty="0"/>
              <a:t>1 </a:t>
            </a:r>
            <a:r>
              <a:rPr lang="en-US" dirty="0"/>
              <a:t>–</a:t>
            </a:r>
            <a:r>
              <a:rPr lang="en-US" i="0" dirty="0"/>
              <a:t> 4</a:t>
            </a:r>
            <a:r>
              <a:rPr lang="en-US" dirty="0"/>
              <a:t>x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Three Basins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96" y="5330031"/>
            <a:ext cx="1873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</a:t>
            </a:r>
            <a:r>
              <a:rPr lang="en-US" dirty="0" err="1"/>
              <a:t>yz</a:t>
            </a:r>
            <a:r>
              <a:rPr lang="en-US" dirty="0"/>
              <a:t> </a:t>
            </a:r>
            <a:r>
              <a:rPr lang="en-US" i="0" dirty="0"/>
              <a:t>+ 0.01</a:t>
            </a:r>
          </a:p>
          <a:p>
            <a:r>
              <a:rPr lang="en-US" dirty="0"/>
              <a:t>y’ = x</a:t>
            </a:r>
            <a:r>
              <a:rPr lang="en-US" baseline="30000" dirty="0"/>
              <a:t>2</a:t>
            </a:r>
            <a:r>
              <a:rPr lang="en-US" dirty="0"/>
              <a:t> – y</a:t>
            </a:r>
          </a:p>
          <a:p>
            <a:r>
              <a:rPr lang="en-US" dirty="0"/>
              <a:t>z’ = </a:t>
            </a:r>
            <a:r>
              <a:rPr lang="en-US" i="0" dirty="0"/>
              <a:t>1 </a:t>
            </a:r>
            <a:r>
              <a:rPr lang="en-US" dirty="0"/>
              <a:t>–</a:t>
            </a:r>
            <a:r>
              <a:rPr lang="en-US" i="0" dirty="0"/>
              <a:t> 4</a:t>
            </a:r>
            <a:r>
              <a:rPr lang="en-US" dirty="0"/>
              <a:t>x</a:t>
            </a:r>
          </a:p>
        </p:txBody>
      </p:sp>
      <p:pic>
        <p:nvPicPr>
          <p:cNvPr id="11" name="Content Placeholder 10" descr="fig3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6611" y="1087318"/>
            <a:ext cx="5898789" cy="5714452"/>
          </a:xfr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Main Collaborators</a:t>
            </a:r>
          </a:p>
        </p:txBody>
      </p:sp>
      <p:pic>
        <p:nvPicPr>
          <p:cNvPr id="1026" name="Picture 2" descr="http://m.c.lnkd.licdn.com/media/p/8/000/235/0d5/32e8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030" y="1124720"/>
            <a:ext cx="2442369" cy="2442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04646" y="1412755"/>
            <a:ext cx="299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Sajad</a:t>
            </a:r>
            <a:r>
              <a:rPr lang="en-US" b="1" dirty="0"/>
              <a:t> </a:t>
            </a:r>
            <a:r>
              <a:rPr lang="en-US" b="1" dirty="0" err="1"/>
              <a:t>Jafari</a:t>
            </a:r>
            <a:endParaRPr lang="en-US" b="1" dirty="0"/>
          </a:p>
          <a:p>
            <a:r>
              <a:rPr lang="en-US" dirty="0" err="1"/>
              <a:t>Amirkabir</a:t>
            </a:r>
            <a:r>
              <a:rPr lang="en-US" dirty="0"/>
              <a:t> University of Technology, </a:t>
            </a:r>
            <a:r>
              <a:rPr lang="en-US" dirty="0" err="1"/>
              <a:t>Terhan</a:t>
            </a:r>
            <a:endParaRPr lang="en-US" dirty="0"/>
          </a:p>
          <a:p>
            <a:r>
              <a:rPr lang="en-US" dirty="0"/>
              <a:t>Iran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029" y="3717035"/>
            <a:ext cx="2442370" cy="29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04646" y="4177891"/>
            <a:ext cx="314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 </a:t>
            </a:r>
            <a:r>
              <a:rPr lang="en-US" b="1" dirty="0" err="1"/>
              <a:t>Chunbiao</a:t>
            </a:r>
            <a:endParaRPr lang="en-US" b="1" dirty="0"/>
          </a:p>
          <a:p>
            <a:r>
              <a:rPr lang="en-US" dirty="0"/>
              <a:t>Nanjing University of Information Science and Technology, Nanjing, PRC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23 Additional Examples</a:t>
            </a:r>
          </a:p>
        </p:txBody>
      </p:sp>
      <p:sp>
        <p:nvSpPr>
          <p:cNvPr id="37890" name="AutoShape 2" descr="ftp://sprott:4Plasma12@sprott.physics.wisc.edu/papers/399/fig1.gif"/>
          <p:cNvSpPr>
            <a:spLocks noChangeAspect="1" noChangeArrowheads="1"/>
          </p:cNvSpPr>
          <p:nvPr/>
        </p:nvSpPr>
        <p:spPr bwMode="auto">
          <a:xfrm>
            <a:off x="155575" y="-2430463"/>
            <a:ext cx="3476625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ftp://sprott:4Plasma12@sprott.physics.wisc.edu/papers/399/fig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6" y="1009506"/>
            <a:ext cx="3935364" cy="57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0375" y="5169273"/>
            <a:ext cx="1810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All 3-D</a:t>
            </a:r>
          </a:p>
          <a:p>
            <a:r>
              <a:rPr lang="en-US" i="0" dirty="0"/>
              <a:t>quadratic</a:t>
            </a:r>
          </a:p>
          <a:p>
            <a:r>
              <a:rPr lang="en-US" i="0" dirty="0"/>
              <a:t>with 1 stable</a:t>
            </a:r>
          </a:p>
          <a:p>
            <a:r>
              <a:rPr lang="en-US" i="0" dirty="0"/>
              <a:t>equilibrium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Chaos with no </a:t>
            </a:r>
            <a:r>
              <a:rPr lang="en-US" dirty="0" err="1"/>
              <a:t>Equilibria</a:t>
            </a:r>
            <a:endParaRPr lang="en-US" dirty="0"/>
          </a:p>
        </p:txBody>
      </p:sp>
      <p:pic>
        <p:nvPicPr>
          <p:cNvPr id="4" name="Content Placeholder 3" descr="fi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305" y="1067113"/>
            <a:ext cx="2879010" cy="5627156"/>
          </a:xfrm>
        </p:spPr>
      </p:pic>
      <p:sp>
        <p:nvSpPr>
          <p:cNvPr id="5" name="TextBox 4"/>
          <p:cNvSpPr txBox="1"/>
          <p:nvPr/>
        </p:nvSpPr>
        <p:spPr>
          <a:xfrm>
            <a:off x="481903" y="5305936"/>
            <a:ext cx="1380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17 cases</a:t>
            </a:r>
          </a:p>
          <a:p>
            <a:r>
              <a:rPr lang="en-US" i="0" dirty="0"/>
              <a:t>3-D</a:t>
            </a:r>
          </a:p>
          <a:p>
            <a:r>
              <a:rPr lang="en-US" i="0" dirty="0"/>
              <a:t>quadratic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183" y="1"/>
            <a:ext cx="6357817" cy="67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409" y="145401"/>
            <a:ext cx="7052991" cy="1143000"/>
          </a:xfrm>
        </p:spPr>
        <p:txBody>
          <a:bodyPr/>
          <a:lstStyle/>
          <a:p>
            <a:pPr algn="ctr"/>
            <a:r>
              <a:rPr lang="en-US" dirty="0"/>
              <a:t>Chaos with Line Equilibrium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82" y="4120284"/>
            <a:ext cx="2256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9 cases</a:t>
            </a:r>
          </a:p>
          <a:p>
            <a:endParaRPr lang="en-US" i="0" dirty="0"/>
          </a:p>
          <a:p>
            <a:r>
              <a:rPr lang="en-US" i="0" dirty="0"/>
              <a:t>Example:</a:t>
            </a:r>
          </a:p>
          <a:p>
            <a:r>
              <a:rPr lang="en-US" dirty="0"/>
              <a:t>x’ = y</a:t>
            </a:r>
          </a:p>
          <a:p>
            <a:r>
              <a:rPr lang="en-US" dirty="0"/>
              <a:t>y’ = </a:t>
            </a:r>
            <a:r>
              <a:rPr lang="en-US" dirty="0" err="1"/>
              <a:t>yz</a:t>
            </a:r>
            <a:r>
              <a:rPr lang="en-US" dirty="0"/>
              <a:t> – x</a:t>
            </a:r>
          </a:p>
          <a:p>
            <a:r>
              <a:rPr lang="en-US" dirty="0"/>
              <a:t>z’ = –x</a:t>
            </a:r>
            <a:r>
              <a:rPr lang="en-US" i="0" dirty="0"/>
              <a:t>(1</a:t>
            </a:r>
            <a:r>
              <a:rPr lang="en-US" dirty="0"/>
              <a:t>–</a:t>
            </a:r>
            <a:r>
              <a:rPr lang="en-US" i="0" dirty="0"/>
              <a:t>15</a:t>
            </a:r>
            <a:r>
              <a:rPr lang="en-US" dirty="0"/>
              <a:t>y–z</a:t>
            </a:r>
            <a:r>
              <a:rPr lang="en-US" i="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11" y="986600"/>
            <a:ext cx="5898789" cy="57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409" y="145401"/>
            <a:ext cx="7052991" cy="1143000"/>
          </a:xfrm>
        </p:spPr>
        <p:txBody>
          <a:bodyPr/>
          <a:lstStyle/>
          <a:p>
            <a:pPr algn="ctr"/>
            <a:r>
              <a:rPr lang="en-US" dirty="0"/>
              <a:t>Basin of Line Equilibrium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82" y="5214817"/>
            <a:ext cx="2256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y</a:t>
            </a:r>
          </a:p>
          <a:p>
            <a:r>
              <a:rPr lang="en-US" dirty="0"/>
              <a:t>y’ = </a:t>
            </a:r>
            <a:r>
              <a:rPr lang="en-US" dirty="0" err="1"/>
              <a:t>yz</a:t>
            </a:r>
            <a:r>
              <a:rPr lang="en-US" dirty="0"/>
              <a:t> – x</a:t>
            </a:r>
          </a:p>
          <a:p>
            <a:r>
              <a:rPr lang="en-US" dirty="0"/>
              <a:t>z’ = –x</a:t>
            </a:r>
            <a:r>
              <a:rPr lang="en-US" i="0" dirty="0"/>
              <a:t>(1</a:t>
            </a:r>
            <a:r>
              <a:rPr lang="en-US" dirty="0"/>
              <a:t>–</a:t>
            </a:r>
            <a:r>
              <a:rPr lang="en-US" i="0" dirty="0"/>
              <a:t>15</a:t>
            </a:r>
            <a:r>
              <a:rPr lang="en-US" dirty="0"/>
              <a:t>y–z</a:t>
            </a:r>
            <a:r>
              <a:rPr lang="en-US" i="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218" y="1039643"/>
            <a:ext cx="5841182" cy="56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082" y="406267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(0, 0, </a:t>
            </a:r>
            <a:r>
              <a:rPr lang="en-US" dirty="0"/>
              <a:t>z</a:t>
            </a:r>
            <a:r>
              <a:rPr lang="en-US" i="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0A97E-937D-4C5A-8464-6A1729588989}"/>
              </a:ext>
            </a:extLst>
          </p:cNvPr>
          <p:cNvSpPr txBox="1"/>
          <p:nvPr/>
        </p:nvSpPr>
        <p:spPr>
          <a:xfrm>
            <a:off x="3650288" y="12334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</a:t>
            </a:r>
            <a:r>
              <a:rPr lang="en-US" i="0" dirty="0"/>
              <a:t>= 0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Types of </a:t>
            </a:r>
            <a:r>
              <a:rPr lang="en-US" dirty="0" err="1"/>
              <a:t>Equilibria</a:t>
            </a:r>
            <a:endParaRPr lang="en-US" dirty="0"/>
          </a:p>
        </p:txBody>
      </p:sp>
      <p:pic>
        <p:nvPicPr>
          <p:cNvPr id="24578" name="Picture 2" descr="http://www.intechopen.com/source/html/22198/media/im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36" y="1470362"/>
            <a:ext cx="6088864" cy="26590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4499" y="458073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Attractor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494" y="458073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/>
              <a:t>Repellor</a:t>
            </a:r>
            <a:endParaRPr lang="en-US" b="1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82" y="145401"/>
            <a:ext cx="6349418" cy="1143000"/>
          </a:xfrm>
        </p:spPr>
        <p:txBody>
          <a:bodyPr/>
          <a:lstStyle/>
          <a:p>
            <a:pPr algn="ctr"/>
            <a:r>
              <a:rPr lang="en-US" dirty="0"/>
              <a:t>System with 5 Attractors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82" y="5214817"/>
            <a:ext cx="2875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y + </a:t>
            </a:r>
            <a:r>
              <a:rPr lang="en-US" dirty="0" err="1"/>
              <a:t>yz</a:t>
            </a:r>
            <a:endParaRPr lang="en-US" dirty="0"/>
          </a:p>
          <a:p>
            <a:r>
              <a:rPr lang="en-US" dirty="0"/>
              <a:t>y’ = </a:t>
            </a:r>
            <a:r>
              <a:rPr lang="en-US" dirty="0" err="1"/>
              <a:t>yz</a:t>
            </a:r>
            <a:r>
              <a:rPr lang="en-US" dirty="0"/>
              <a:t> – </a:t>
            </a:r>
            <a:r>
              <a:rPr lang="en-US" dirty="0" err="1"/>
              <a:t>xz</a:t>
            </a:r>
            <a:endParaRPr lang="en-US" dirty="0"/>
          </a:p>
          <a:p>
            <a:r>
              <a:rPr lang="en-US" dirty="0"/>
              <a:t>z’ = –</a:t>
            </a:r>
            <a:r>
              <a:rPr lang="en-US" i="0" dirty="0"/>
              <a:t>0.55</a:t>
            </a:r>
            <a:r>
              <a:rPr lang="en-US" dirty="0"/>
              <a:t>z – </a:t>
            </a:r>
            <a:r>
              <a:rPr lang="en-US" dirty="0" err="1"/>
              <a:t>xy</a:t>
            </a:r>
            <a:r>
              <a:rPr lang="en-US" dirty="0"/>
              <a:t> + </a:t>
            </a:r>
            <a:r>
              <a:rPr lang="en-US" i="0" dirty="0"/>
              <a:t>0.8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25" y="1089098"/>
            <a:ext cx="5783575" cy="564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34" y="145401"/>
            <a:ext cx="6532466" cy="1143000"/>
          </a:xfrm>
        </p:spPr>
        <p:txBody>
          <a:bodyPr/>
          <a:lstStyle/>
          <a:p>
            <a:r>
              <a:rPr lang="en-US" dirty="0"/>
              <a:t>Chaos with Parallel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82" y="5214817"/>
            <a:ext cx="1994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x</a:t>
            </a:r>
            <a:r>
              <a:rPr lang="en-US" i="0" baseline="30000" dirty="0"/>
              <a:t>2</a:t>
            </a:r>
            <a:r>
              <a:rPr lang="en-US" dirty="0"/>
              <a:t> – y – y</a:t>
            </a:r>
            <a:r>
              <a:rPr lang="en-US" i="0" baseline="30000" dirty="0"/>
              <a:t>2</a:t>
            </a:r>
          </a:p>
          <a:p>
            <a:r>
              <a:rPr lang="en-US" dirty="0"/>
              <a:t>y’ = –</a:t>
            </a:r>
            <a:r>
              <a:rPr lang="en-US" dirty="0" err="1"/>
              <a:t>xz</a:t>
            </a:r>
            <a:endParaRPr lang="en-US" dirty="0"/>
          </a:p>
          <a:p>
            <a:r>
              <a:rPr lang="en-US" dirty="0"/>
              <a:t>z’ = </a:t>
            </a:r>
            <a:r>
              <a:rPr lang="en-US" i="0" dirty="0"/>
              <a:t>0.3</a:t>
            </a:r>
            <a:r>
              <a:rPr lang="en-US" dirty="0"/>
              <a:t>x</a:t>
            </a:r>
            <a:r>
              <a:rPr lang="en-US" i="0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xy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09082" y="4062677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(0, 0, </a:t>
            </a:r>
            <a:r>
              <a:rPr lang="en-US" dirty="0"/>
              <a:t>z</a:t>
            </a:r>
            <a:r>
              <a:rPr lang="en-US" i="0" dirty="0"/>
              <a:t>)</a:t>
            </a:r>
          </a:p>
          <a:p>
            <a:r>
              <a:rPr lang="en-US" i="0" dirty="0"/>
              <a:t>(0, −1, </a:t>
            </a:r>
            <a:r>
              <a:rPr lang="en-US" dirty="0"/>
              <a:t>z</a:t>
            </a:r>
            <a:r>
              <a:rPr lang="en-US" i="0" dirty="0"/>
              <a:t>)</a:t>
            </a:r>
          </a:p>
        </p:txBody>
      </p:sp>
      <p:pic>
        <p:nvPicPr>
          <p:cNvPr id="1029" name="Picture 5" descr="C:\Copy\verif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11" y="1071568"/>
            <a:ext cx="5898789" cy="57864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80" y="145401"/>
            <a:ext cx="7799820" cy="1143000"/>
          </a:xfrm>
        </p:spPr>
        <p:txBody>
          <a:bodyPr/>
          <a:lstStyle/>
          <a:p>
            <a:r>
              <a:rPr lang="en-US" dirty="0"/>
              <a:t>Chaos with Perpendicular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82" y="5214817"/>
            <a:ext cx="239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x</a:t>
            </a:r>
            <a:r>
              <a:rPr lang="en-US" i="0" dirty="0"/>
              <a:t>(2</a:t>
            </a:r>
            <a:r>
              <a:rPr lang="en-US" dirty="0"/>
              <a:t> + z</a:t>
            </a:r>
            <a:r>
              <a:rPr lang="en-US" i="0" dirty="0"/>
              <a:t>)</a:t>
            </a:r>
            <a:endParaRPr lang="en-US" i="0" baseline="30000" dirty="0"/>
          </a:p>
          <a:p>
            <a:r>
              <a:rPr lang="en-US" dirty="0"/>
              <a:t>y’ = x</a:t>
            </a:r>
            <a:r>
              <a:rPr lang="en-US" i="0" dirty="0"/>
              <a:t>(</a:t>
            </a:r>
            <a:r>
              <a:rPr lang="en-US" dirty="0"/>
              <a:t>x </a:t>
            </a:r>
            <a:r>
              <a:rPr lang="en-US" i="0" dirty="0"/>
              <a:t>– 1)</a:t>
            </a:r>
          </a:p>
          <a:p>
            <a:r>
              <a:rPr lang="en-US" dirty="0"/>
              <a:t>z’ = x</a:t>
            </a:r>
            <a:r>
              <a:rPr lang="en-US" i="0" dirty="0"/>
              <a:t>(1 </a:t>
            </a:r>
            <a:r>
              <a:rPr lang="en-US" dirty="0"/>
              <a:t>– </a:t>
            </a:r>
            <a:r>
              <a:rPr lang="en-US" i="0" dirty="0"/>
              <a:t>4</a:t>
            </a:r>
            <a:r>
              <a:rPr lang="en-US" dirty="0"/>
              <a:t>y</a:t>
            </a:r>
            <a:r>
              <a:rPr lang="en-US" i="0" dirty="0"/>
              <a:t>)</a:t>
            </a:r>
            <a:r>
              <a:rPr lang="en-US" dirty="0"/>
              <a:t> </a:t>
            </a:r>
            <a:r>
              <a:rPr lang="en-US" i="0" dirty="0"/>
              <a:t>–</a:t>
            </a:r>
            <a:r>
              <a:rPr lang="en-US" dirty="0"/>
              <a:t> </a:t>
            </a:r>
            <a:r>
              <a:rPr lang="en-US" dirty="0" err="1"/>
              <a:t>yz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09082" y="4062677"/>
            <a:ext cx="113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(0, </a:t>
            </a:r>
            <a:r>
              <a:rPr lang="en-US" dirty="0"/>
              <a:t>y</a:t>
            </a:r>
            <a:r>
              <a:rPr lang="en-US" i="0" dirty="0"/>
              <a:t>, 0)</a:t>
            </a:r>
          </a:p>
          <a:p>
            <a:r>
              <a:rPr lang="en-US" i="0" dirty="0"/>
              <a:t>(0, 0, </a:t>
            </a:r>
            <a:r>
              <a:rPr lang="en-US" dirty="0"/>
              <a:t>z</a:t>
            </a:r>
            <a:r>
              <a:rPr lang="en-US" i="0" dirty="0"/>
              <a:t>)</a:t>
            </a:r>
          </a:p>
        </p:txBody>
      </p:sp>
      <p:pic>
        <p:nvPicPr>
          <p:cNvPr id="2051" name="Picture 3" descr="C:\Copy\verif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455" y="1124720"/>
            <a:ext cx="5844606" cy="5733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43" y="145401"/>
            <a:ext cx="7281357" cy="1143000"/>
          </a:xfrm>
        </p:spPr>
        <p:txBody>
          <a:bodyPr/>
          <a:lstStyle/>
          <a:p>
            <a:r>
              <a:rPr lang="en-US" dirty="0"/>
              <a:t>Chaos with Plane Equilibrium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82" y="4062677"/>
            <a:ext cx="110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(0, </a:t>
            </a:r>
            <a:r>
              <a:rPr lang="en-US" dirty="0"/>
              <a:t>y</a:t>
            </a:r>
            <a:r>
              <a:rPr lang="en-US" i="0" dirty="0"/>
              <a:t>, </a:t>
            </a:r>
            <a:r>
              <a:rPr lang="en-US" dirty="0"/>
              <a:t>z</a:t>
            </a:r>
            <a:r>
              <a:rPr lang="en-US" i="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82" y="5214817"/>
            <a:ext cx="2862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</a:t>
            </a:r>
            <a:r>
              <a:rPr lang="en-US" dirty="0" err="1"/>
              <a:t>xy</a:t>
            </a:r>
            <a:endParaRPr lang="en-US" i="0" baseline="30000" dirty="0"/>
          </a:p>
          <a:p>
            <a:r>
              <a:rPr lang="en-US" dirty="0"/>
              <a:t>y’ = </a:t>
            </a:r>
            <a:r>
              <a:rPr lang="en-US" dirty="0" err="1"/>
              <a:t>xz</a:t>
            </a:r>
            <a:endParaRPr lang="en-US" dirty="0"/>
          </a:p>
          <a:p>
            <a:r>
              <a:rPr lang="en-US" dirty="0"/>
              <a:t>z’ = x</a:t>
            </a:r>
            <a:r>
              <a:rPr lang="en-US" i="0" dirty="0"/>
              <a:t>(1.54</a:t>
            </a:r>
            <a:r>
              <a:rPr lang="en-US" dirty="0"/>
              <a:t>y</a:t>
            </a:r>
            <a:r>
              <a:rPr lang="en-US" i="0" baseline="30000" dirty="0"/>
              <a:t>2</a:t>
            </a:r>
            <a:r>
              <a:rPr lang="en-US" i="0" dirty="0"/>
              <a:t> – </a:t>
            </a:r>
            <a:r>
              <a:rPr lang="en-US" dirty="0"/>
              <a:t>x – </a:t>
            </a:r>
            <a:r>
              <a:rPr lang="en-US" dirty="0" err="1"/>
              <a:t>xz</a:t>
            </a:r>
            <a:r>
              <a:rPr lang="en-US" i="0" dirty="0"/>
              <a:t>)</a:t>
            </a:r>
          </a:p>
        </p:txBody>
      </p:sp>
      <p:pic>
        <p:nvPicPr>
          <p:cNvPr id="9217" name="Picture 1" descr="C:\Copy\verif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11" y="1071569"/>
            <a:ext cx="5898789" cy="57864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43" y="145401"/>
            <a:ext cx="7281357" cy="1143000"/>
          </a:xfrm>
        </p:spPr>
        <p:txBody>
          <a:bodyPr/>
          <a:lstStyle/>
          <a:p>
            <a:pPr algn="ctr"/>
            <a:r>
              <a:rPr lang="en-US" dirty="0"/>
              <a:t>Chaos with Three Planes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82" y="4062677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= xyz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09082" y="5214817"/>
            <a:ext cx="250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f</a:t>
            </a:r>
            <a:r>
              <a:rPr lang="en-US" i="0" dirty="0"/>
              <a:t>(</a:t>
            </a:r>
            <a:r>
              <a:rPr lang="en-US" dirty="0"/>
              <a:t>−</a:t>
            </a:r>
            <a:r>
              <a:rPr lang="en-US" i="0" dirty="0"/>
              <a:t>0.1</a:t>
            </a:r>
            <a:r>
              <a:rPr lang="en-US" dirty="0"/>
              <a:t>y + </a:t>
            </a:r>
            <a:r>
              <a:rPr lang="en-US" dirty="0" err="1"/>
              <a:t>yz</a:t>
            </a:r>
            <a:r>
              <a:rPr lang="en-US" i="0" dirty="0"/>
              <a:t>)</a:t>
            </a:r>
            <a:endParaRPr lang="en-US" i="0" baseline="30000" dirty="0"/>
          </a:p>
          <a:p>
            <a:r>
              <a:rPr lang="en-US" dirty="0"/>
              <a:t>y’ = f</a:t>
            </a:r>
            <a:r>
              <a:rPr lang="en-US" i="0" dirty="0"/>
              <a:t>(2</a:t>
            </a:r>
            <a:r>
              <a:rPr lang="en-US" dirty="0"/>
              <a:t>z − y</a:t>
            </a:r>
            <a:r>
              <a:rPr lang="en-US" i="0" baseline="30000" dirty="0"/>
              <a:t>2</a:t>
            </a:r>
            <a:r>
              <a:rPr lang="en-US" dirty="0"/>
              <a:t> − z</a:t>
            </a:r>
            <a:r>
              <a:rPr lang="en-US" i="0" baseline="30000" dirty="0"/>
              <a:t>2</a:t>
            </a:r>
            <a:r>
              <a:rPr lang="en-US" i="0" dirty="0"/>
              <a:t>)</a:t>
            </a:r>
          </a:p>
          <a:p>
            <a:r>
              <a:rPr lang="en-US" dirty="0"/>
              <a:t>z’ = f</a:t>
            </a:r>
            <a:r>
              <a:rPr lang="en-US" i="0" dirty="0"/>
              <a:t>(</a:t>
            </a:r>
            <a:r>
              <a:rPr lang="en-US" dirty="0"/>
              <a:t>−</a:t>
            </a:r>
            <a:r>
              <a:rPr lang="en-US" i="0" dirty="0"/>
              <a:t>0.2</a:t>
            </a:r>
            <a:r>
              <a:rPr lang="en-US" dirty="0"/>
              <a:t>x</a:t>
            </a:r>
            <a:r>
              <a:rPr lang="en-US" i="0" baseline="30000" dirty="0"/>
              <a:t>2</a:t>
            </a:r>
            <a:r>
              <a:rPr lang="en-US" dirty="0"/>
              <a:t> + y</a:t>
            </a:r>
            <a:r>
              <a:rPr lang="en-US" i="0" baseline="30000" dirty="0"/>
              <a:t>2</a:t>
            </a:r>
            <a:r>
              <a:rPr lang="en-US" i="0" dirty="0"/>
              <a:t>)</a:t>
            </a:r>
          </a:p>
        </p:txBody>
      </p:sp>
      <p:pic>
        <p:nvPicPr>
          <p:cNvPr id="6" name="Picture 5" descr="case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6611" y="1071568"/>
            <a:ext cx="5898788" cy="578643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32" y="145401"/>
            <a:ext cx="8203070" cy="1143000"/>
          </a:xfrm>
        </p:spPr>
        <p:txBody>
          <a:bodyPr/>
          <a:lstStyle/>
          <a:p>
            <a:r>
              <a:rPr lang="en-US" dirty="0"/>
              <a:t>Chaos with Spherical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947" y="5224235"/>
            <a:ext cx="274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x' = </a:t>
            </a:r>
            <a:r>
              <a:rPr lang="en-US" i="0" dirty="0"/>
              <a:t>0.4</a:t>
            </a:r>
            <a:r>
              <a:rPr lang="pl-PL" dirty="0"/>
              <a:t>fy </a:t>
            </a:r>
            <a:endParaRPr lang="en-US" dirty="0"/>
          </a:p>
          <a:p>
            <a:r>
              <a:rPr lang="pl-PL" dirty="0"/>
              <a:t>y' = fxz </a:t>
            </a:r>
            <a:endParaRPr lang="en-US" dirty="0"/>
          </a:p>
          <a:p>
            <a:r>
              <a:rPr lang="pl-PL" dirty="0"/>
              <a:t>z' = </a:t>
            </a:r>
            <a:r>
              <a:rPr lang="en-US" dirty="0"/>
              <a:t>– </a:t>
            </a:r>
            <a:r>
              <a:rPr lang="pl-PL" dirty="0"/>
              <a:t>f</a:t>
            </a:r>
            <a:r>
              <a:rPr lang="pl-PL" i="0" dirty="0"/>
              <a:t>(</a:t>
            </a:r>
            <a:r>
              <a:rPr lang="pl-PL" dirty="0"/>
              <a:t>z + x</a:t>
            </a:r>
            <a:r>
              <a:rPr lang="pl-PL" i="0" baseline="30000" dirty="0"/>
              <a:t>2</a:t>
            </a:r>
            <a:r>
              <a:rPr lang="pl-PL" dirty="0"/>
              <a:t> + </a:t>
            </a:r>
            <a:r>
              <a:rPr lang="en-US" i="0" dirty="0"/>
              <a:t>6</a:t>
            </a:r>
            <a:r>
              <a:rPr lang="pl-PL" dirty="0"/>
              <a:t>yz</a:t>
            </a:r>
            <a:r>
              <a:rPr lang="pl-PL" i="0" dirty="0"/>
              <a:t>)</a:t>
            </a:r>
            <a:endParaRPr lang="en-U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315947" y="4062272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= </a:t>
            </a:r>
            <a:r>
              <a:rPr lang="en-US" i="0" dirty="0"/>
              <a:t>1</a:t>
            </a:r>
            <a:r>
              <a:rPr lang="en-US" dirty="0"/>
              <a:t> – x</a:t>
            </a:r>
            <a:r>
              <a:rPr lang="en-US" i="0" baseline="30000" dirty="0"/>
              <a:t>2</a:t>
            </a:r>
            <a:r>
              <a:rPr lang="en-US" dirty="0"/>
              <a:t> – y</a:t>
            </a:r>
            <a:r>
              <a:rPr lang="en-US" i="0" baseline="30000" dirty="0"/>
              <a:t>2</a:t>
            </a:r>
            <a:r>
              <a:rPr lang="en-US" dirty="0"/>
              <a:t> – z</a:t>
            </a:r>
            <a:r>
              <a:rPr lang="en-US" i="0" baseline="30000" dirty="0"/>
              <a:t>2</a:t>
            </a:r>
          </a:p>
          <a:p>
            <a:endParaRPr lang="en-US" baseline="30000" dirty="0"/>
          </a:p>
        </p:txBody>
      </p:sp>
      <p:pic>
        <p:nvPicPr>
          <p:cNvPr id="8194" name="Picture 2" descr="http://sprott.physics.wisc.edu/chaos/jafari/cas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11" y="1071566"/>
            <a:ext cx="5898791" cy="57864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145401"/>
            <a:ext cx="8237800" cy="1143000"/>
          </a:xfrm>
        </p:spPr>
        <p:txBody>
          <a:bodyPr/>
          <a:lstStyle/>
          <a:p>
            <a:r>
              <a:rPr lang="en-US" dirty="0" err="1"/>
              <a:t>Hyperchaos</a:t>
            </a:r>
            <a:r>
              <a:rPr lang="en-US" dirty="0"/>
              <a:t> with Line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947" y="4869175"/>
            <a:ext cx="2747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x' = y</a:t>
            </a:r>
            <a:r>
              <a:rPr lang="en-US" dirty="0"/>
              <a:t> – </a:t>
            </a:r>
            <a:r>
              <a:rPr lang="en-US" dirty="0" err="1"/>
              <a:t>xz</a:t>
            </a:r>
            <a:r>
              <a:rPr lang="en-US" dirty="0"/>
              <a:t> – </a:t>
            </a:r>
            <a:r>
              <a:rPr lang="en-US" dirty="0" err="1"/>
              <a:t>yz</a:t>
            </a:r>
            <a:r>
              <a:rPr lang="en-US" dirty="0"/>
              <a:t> + u</a:t>
            </a:r>
            <a:r>
              <a:rPr lang="pl-PL" dirty="0"/>
              <a:t> </a:t>
            </a:r>
            <a:endParaRPr lang="en-US" dirty="0"/>
          </a:p>
          <a:p>
            <a:r>
              <a:rPr lang="pl-PL" dirty="0"/>
              <a:t>y' = </a:t>
            </a:r>
            <a:r>
              <a:rPr lang="en-US" i="0" dirty="0"/>
              <a:t>4</a:t>
            </a:r>
            <a:r>
              <a:rPr lang="pl-PL" dirty="0"/>
              <a:t>xz </a:t>
            </a:r>
            <a:endParaRPr lang="en-US" dirty="0"/>
          </a:p>
          <a:p>
            <a:r>
              <a:rPr lang="pl-PL" dirty="0"/>
              <a:t>z' = </a:t>
            </a:r>
            <a:r>
              <a:rPr lang="en-US" dirty="0"/>
              <a:t>y</a:t>
            </a:r>
            <a:r>
              <a:rPr lang="pl-PL" i="0" baseline="30000" dirty="0"/>
              <a:t>2</a:t>
            </a:r>
            <a:r>
              <a:rPr lang="pl-PL" dirty="0"/>
              <a:t> </a:t>
            </a:r>
            <a:r>
              <a:rPr lang="en-US" dirty="0"/>
              <a:t>– </a:t>
            </a:r>
            <a:r>
              <a:rPr lang="en-US" i="0" dirty="0"/>
              <a:t>0.28</a:t>
            </a:r>
            <a:r>
              <a:rPr lang="pl-PL" dirty="0"/>
              <a:t>z</a:t>
            </a:r>
            <a:r>
              <a:rPr lang="en-US" i="0" baseline="30000" dirty="0"/>
              <a:t>2</a:t>
            </a:r>
          </a:p>
          <a:p>
            <a:r>
              <a:rPr lang="en-US" dirty="0"/>
              <a:t>u</a:t>
            </a:r>
            <a:r>
              <a:rPr lang="pl-PL" dirty="0"/>
              <a:t>'</a:t>
            </a:r>
            <a:r>
              <a:rPr lang="en-US" i="0" dirty="0"/>
              <a:t> = </a:t>
            </a:r>
            <a:r>
              <a:rPr lang="en-US" dirty="0"/>
              <a:t>–</a:t>
            </a:r>
            <a:r>
              <a:rPr lang="en-US" i="0" dirty="0"/>
              <a:t>0.1</a:t>
            </a:r>
            <a:r>
              <a:rPr lang="en-US" dirty="0"/>
              <a:t>y</a:t>
            </a:r>
          </a:p>
        </p:txBody>
      </p:sp>
      <p:pic>
        <p:nvPicPr>
          <p:cNvPr id="11" name="Picture 10" descr="fa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6611" y="1009506"/>
            <a:ext cx="5932128" cy="579088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235" y="145401"/>
            <a:ext cx="7949765" cy="1143000"/>
          </a:xfrm>
        </p:spPr>
        <p:txBody>
          <a:bodyPr/>
          <a:lstStyle/>
          <a:p>
            <a:r>
              <a:rPr lang="en-US" dirty="0"/>
              <a:t>Infinite 3-D Lattice of Attractors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868" y="4869175"/>
            <a:ext cx="299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x’ = </a:t>
            </a:r>
            <a:r>
              <a:rPr lang="en-US" i="0" dirty="0"/>
              <a:t>sin(</a:t>
            </a:r>
            <a:r>
              <a:rPr lang="en-US" dirty="0"/>
              <a:t>ay</a:t>
            </a:r>
            <a:r>
              <a:rPr lang="en-US" i="0" dirty="0"/>
              <a:t>) – </a:t>
            </a:r>
            <a:r>
              <a:rPr lang="en-US" dirty="0" err="1"/>
              <a:t>b</a:t>
            </a:r>
            <a:r>
              <a:rPr lang="en-US" i="0" dirty="0" err="1"/>
              <a:t>sin</a:t>
            </a:r>
            <a:r>
              <a:rPr lang="en-US" i="0" dirty="0"/>
              <a:t>(</a:t>
            </a:r>
            <a:r>
              <a:rPr lang="en-US" dirty="0"/>
              <a:t>x</a:t>
            </a:r>
            <a:r>
              <a:rPr lang="en-US" i="0" dirty="0"/>
              <a:t>)</a:t>
            </a:r>
          </a:p>
          <a:p>
            <a:r>
              <a:rPr lang="pl-PL" dirty="0"/>
              <a:t>y’ = </a:t>
            </a:r>
            <a:r>
              <a:rPr lang="en-US" i="0" dirty="0"/>
              <a:t>sin(</a:t>
            </a:r>
            <a:r>
              <a:rPr lang="en-US" dirty="0" err="1"/>
              <a:t>az</a:t>
            </a:r>
            <a:r>
              <a:rPr lang="en-US" i="0" dirty="0"/>
              <a:t>) – </a:t>
            </a:r>
            <a:r>
              <a:rPr lang="en-US" dirty="0" err="1"/>
              <a:t>b</a:t>
            </a:r>
            <a:r>
              <a:rPr lang="en-US" i="0" dirty="0" err="1"/>
              <a:t>sin</a:t>
            </a:r>
            <a:r>
              <a:rPr lang="en-US" i="0" dirty="0"/>
              <a:t>(</a:t>
            </a:r>
            <a:r>
              <a:rPr lang="en-US" dirty="0"/>
              <a:t>y</a:t>
            </a:r>
            <a:r>
              <a:rPr lang="en-US" i="0" dirty="0"/>
              <a:t>)</a:t>
            </a:r>
          </a:p>
          <a:p>
            <a:r>
              <a:rPr lang="pl-PL" dirty="0"/>
              <a:t>z’ = </a:t>
            </a:r>
            <a:r>
              <a:rPr lang="en-US" i="0" dirty="0"/>
              <a:t>sin(</a:t>
            </a:r>
            <a:r>
              <a:rPr lang="en-US" dirty="0"/>
              <a:t>ax</a:t>
            </a:r>
            <a:r>
              <a:rPr lang="en-US" i="0" dirty="0"/>
              <a:t>) – </a:t>
            </a:r>
            <a:r>
              <a:rPr lang="en-US" dirty="0" err="1"/>
              <a:t>b</a:t>
            </a:r>
            <a:r>
              <a:rPr lang="en-US" i="0" dirty="0" err="1"/>
              <a:t>sin</a:t>
            </a:r>
            <a:r>
              <a:rPr lang="en-US" i="0" dirty="0"/>
              <a:t>(</a:t>
            </a:r>
            <a:r>
              <a:rPr lang="en-US" dirty="0"/>
              <a:t>z</a:t>
            </a:r>
            <a:r>
              <a:rPr lang="en-US" i="0" dirty="0"/>
              <a:t>)</a:t>
            </a:r>
          </a:p>
        </p:txBody>
      </p:sp>
      <p:sp>
        <p:nvSpPr>
          <p:cNvPr id="6" name="AutoShape 2" descr="ftp://sprott@sprott.physics.wisc.edu/papers/491/fig10.png">
            <a:extLst>
              <a:ext uri="{FF2B5EF4-FFF2-40B4-BE49-F238E27FC236}">
                <a16:creationId xmlns:a16="http://schemas.microsoft.com/office/drawing/2014/main" id="{CDE14380-F73A-491F-A841-787DE0770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A1400-40C3-4EB8-92B2-03E431472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44" y="1095107"/>
            <a:ext cx="5818306" cy="57628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632451-7DD3-416B-A635-E03DD968E73D}"/>
              </a:ext>
            </a:extLst>
          </p:cNvPr>
          <p:cNvSpPr/>
          <p:nvPr/>
        </p:nvSpPr>
        <p:spPr>
          <a:xfrm>
            <a:off x="5263284" y="1057568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i="0" dirty="0"/>
              <a:t> = 4.75, </a:t>
            </a:r>
            <a:r>
              <a:rPr lang="en-US" dirty="0"/>
              <a:t>b</a:t>
            </a:r>
            <a:r>
              <a:rPr lang="en-US" i="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776695086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7" y="145401"/>
            <a:ext cx="8691791" cy="1143000"/>
          </a:xfrm>
        </p:spPr>
        <p:txBody>
          <a:bodyPr/>
          <a:lstStyle/>
          <a:p>
            <a:r>
              <a:rPr lang="en-US" dirty="0"/>
              <a:t>Hidden Attractor that Fills all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947" y="4869175"/>
            <a:ext cx="2747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x' = y</a:t>
            </a:r>
            <a:endParaRPr lang="en-US" dirty="0"/>
          </a:p>
          <a:p>
            <a:r>
              <a:rPr lang="pl-PL" dirty="0"/>
              <a:t>y’ = </a:t>
            </a:r>
            <a:r>
              <a:rPr lang="en-US" dirty="0"/>
              <a:t>– x – </a:t>
            </a:r>
            <a:r>
              <a:rPr lang="en-US" dirty="0" err="1"/>
              <a:t>zy</a:t>
            </a:r>
            <a:endParaRPr lang="en-US" dirty="0"/>
          </a:p>
          <a:p>
            <a:r>
              <a:rPr lang="pl-PL" dirty="0"/>
              <a:t>z’ = </a:t>
            </a:r>
            <a:r>
              <a:rPr lang="en-US" dirty="0"/>
              <a:t>|y|</a:t>
            </a:r>
            <a:r>
              <a:rPr lang="pl-PL" dirty="0"/>
              <a:t> </a:t>
            </a:r>
            <a:r>
              <a:rPr lang="en-US" dirty="0"/>
              <a:t>– </a:t>
            </a:r>
            <a:r>
              <a:rPr lang="en-US" i="0" dirty="0"/>
              <a:t>5</a:t>
            </a:r>
            <a:endParaRPr lang="en-US" i="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F31DC-F569-41C6-ADDC-FCA24859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52" y="1090893"/>
            <a:ext cx="5744413" cy="5689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D5903-1965-4AAA-9080-D16A8C07F58C}"/>
              </a:ext>
            </a:extLst>
          </p:cNvPr>
          <p:cNvSpPr txBox="1"/>
          <p:nvPr/>
        </p:nvSpPr>
        <p:spPr>
          <a:xfrm>
            <a:off x="3905150" y="1288401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</a:t>
            </a:r>
            <a:r>
              <a:rPr lang="en-US" i="0" dirty="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449425603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399"/>
            <a:ext cx="7239000" cy="1029927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1355148"/>
            <a:ext cx="6324600" cy="5185352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3200" dirty="0"/>
              <a:t>Systems with multiple attractors are common and important.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Some of these attractors are “hidden” because they are not associated with any unstable equilibrium point.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r>
              <a:rPr lang="en-US" dirty="0"/>
              <a:t>Dynamics near Attractor</a:t>
            </a:r>
          </a:p>
        </p:txBody>
      </p:sp>
      <p:pic>
        <p:nvPicPr>
          <p:cNvPr id="4" name="Picture 19" descr="veri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67" y="1412755"/>
            <a:ext cx="4707830" cy="240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eri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610" y="4062677"/>
            <a:ext cx="4729487" cy="241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399"/>
            <a:ext cx="7239000" cy="1029927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1355148"/>
            <a:ext cx="6324600" cy="5185352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3200" dirty="0">
                <a:hlinkClick r:id="rId3"/>
              </a:rPr>
              <a:t>http://sprott.physics.wisc.edu/ lectures/multistab.pptx</a:t>
            </a:r>
            <a:r>
              <a:rPr lang="en-US" sz="3200" dirty="0"/>
              <a:t> (this talk)</a:t>
            </a:r>
          </a:p>
          <a:p>
            <a:pPr>
              <a:spcBef>
                <a:spcPct val="100000"/>
              </a:spcBef>
            </a:pPr>
            <a:endParaRPr lang="en-US" sz="3200" dirty="0">
              <a:hlinkClick r:id="rId4"/>
            </a:endParaRPr>
          </a:p>
          <a:p>
            <a:pPr>
              <a:spcBef>
                <a:spcPct val="100000"/>
              </a:spcBef>
            </a:pPr>
            <a:r>
              <a:rPr lang="en-US" sz="3200" dirty="0">
                <a:hlinkClick r:id="rId4"/>
              </a:rPr>
              <a:t>http://sprott.physics.wisc.edu/chaostsa/</a:t>
            </a:r>
            <a:r>
              <a:rPr lang="en-US" sz="3200" dirty="0"/>
              <a:t> (my chaos textbook)</a:t>
            </a:r>
          </a:p>
          <a:p>
            <a:pPr>
              <a:spcBef>
                <a:spcPct val="100000"/>
              </a:spcBef>
            </a:pPr>
            <a:r>
              <a:rPr lang="en-US" sz="3200" dirty="0">
                <a:hlinkClick r:id="rId5"/>
              </a:rPr>
              <a:t>sprott@physics.wisc.edu</a:t>
            </a:r>
            <a:r>
              <a:rPr lang="en-US" sz="3200" dirty="0"/>
              <a:t> (contact me)</a:t>
            </a:r>
          </a:p>
        </p:txBody>
      </p:sp>
      <p:sp>
        <p:nvSpPr>
          <p:cNvPr id="2" name="AutoShape 2" descr="imap://csprott%40wisc%2Eedu@outlook.office365.com:993/fetch%3EUID%3E/INBOX%3E53896?part=1.2&amp;filename=qr_code.png">
            <a:extLst>
              <a:ext uri="{FF2B5EF4-FFF2-40B4-BE49-F238E27FC236}">
                <a16:creationId xmlns:a16="http://schemas.microsoft.com/office/drawing/2014/main" id="{03D2FA86-1523-4218-A213-50D5B4BB7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C9CA3-15E0-4D42-9861-0A123EEFB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463" y="2392074"/>
            <a:ext cx="1436447" cy="143644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399"/>
            <a:ext cx="7239000" cy="1029927"/>
          </a:xfrm>
        </p:spPr>
        <p:txBody>
          <a:bodyPr/>
          <a:lstStyle/>
          <a:p>
            <a:pPr algn="ctr"/>
            <a:r>
              <a:rPr lang="en-US" dirty="0"/>
              <a:t>Demos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1182325"/>
            <a:ext cx="6324600" cy="5530273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3200" dirty="0"/>
              <a:t>Balls in troughs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Coin to flip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Metronome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Amplifier with microphone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Octant model</a:t>
            </a:r>
          </a:p>
          <a:p>
            <a:pPr>
              <a:spcBef>
                <a:spcPct val="100000"/>
              </a:spcBef>
            </a:pPr>
            <a:r>
              <a:rPr lang="en-US" sz="3200" dirty="0"/>
              <a:t>Sphere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Phase Space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11" y="1288401"/>
            <a:ext cx="2709068" cy="27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403" y="1288401"/>
            <a:ext cx="2692997" cy="27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01481" y="227686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743" y="400811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8939" y="227686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8751" y="400811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0716" y="446977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Focus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315" y="446977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Node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895" y="4931444"/>
            <a:ext cx="4816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A system with </a:t>
            </a:r>
            <a:r>
              <a:rPr lang="en-US" dirty="0"/>
              <a:t>n </a:t>
            </a:r>
            <a:r>
              <a:rPr lang="en-US" i="0" dirty="0"/>
              <a:t>physical dimensions </a:t>
            </a:r>
          </a:p>
          <a:p>
            <a:r>
              <a:rPr lang="en-US" i="0" dirty="0"/>
              <a:t>has a 2</a:t>
            </a:r>
            <a:r>
              <a:rPr lang="en-US" dirty="0"/>
              <a:t>n-</a:t>
            </a:r>
            <a:r>
              <a:rPr lang="en-US" i="0" dirty="0"/>
              <a:t>dimensional phase space.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493" y="5848494"/>
            <a:ext cx="5283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In a linear system, there can be only one</a:t>
            </a:r>
          </a:p>
          <a:p>
            <a:r>
              <a:rPr lang="en-US" i="0" dirty="0"/>
              <a:t>attractor, and it is a point in phase space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Two-well Oscillator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6210" y="4925567"/>
            <a:ext cx="323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Three equilibrium 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214" y="5790077"/>
            <a:ext cx="311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Example of </a:t>
            </a:r>
            <a:r>
              <a:rPr lang="en-US" b="1" i="0" dirty="0" err="1"/>
              <a:t>bistability</a:t>
            </a:r>
            <a:endParaRPr lang="en-US" b="1" i="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02" y="1288401"/>
            <a:ext cx="46164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6689" y="6020910"/>
            <a:ext cx="184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x</a:t>
            </a:r>
            <a:r>
              <a:rPr lang="en-US" i="0" baseline="30000" dirty="0"/>
              <a:t>4</a:t>
            </a:r>
            <a:r>
              <a:rPr lang="en-US" dirty="0"/>
              <a:t> – x</a:t>
            </a:r>
            <a:r>
              <a:rPr lang="en-US" i="0" baseline="30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6961" y="4153838"/>
            <a:ext cx="46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5567" y="2391669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069782" y="1931218"/>
            <a:ext cx="0" cy="63327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7106708" y="3256179"/>
            <a:ext cx="0" cy="57607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5032856" y="3256179"/>
            <a:ext cx="0" cy="576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1DBE604-3A98-43CA-ABBE-972CF258A8C4}"/>
              </a:ext>
            </a:extLst>
          </p:cNvPr>
          <p:cNvSpPr/>
          <p:nvPr/>
        </p:nvSpPr>
        <p:spPr bwMode="auto">
          <a:xfrm>
            <a:off x="4566210" y="2157076"/>
            <a:ext cx="236218" cy="2304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576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Basins of Attraction</a:t>
            </a:r>
          </a:p>
        </p:txBody>
      </p:sp>
      <p:pic>
        <p:nvPicPr>
          <p:cNvPr id="4" name="Content Placeholder 3" descr="verif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9234" y="1009506"/>
            <a:ext cx="5845342" cy="5706168"/>
          </a:xfrm>
        </p:spPr>
      </p:pic>
      <p:sp>
        <p:nvSpPr>
          <p:cNvPr id="5" name="TextBox 4"/>
          <p:cNvSpPr txBox="1"/>
          <p:nvPr/>
        </p:nvSpPr>
        <p:spPr>
          <a:xfrm>
            <a:off x="193868" y="5618066"/>
            <a:ext cx="2622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v</a:t>
            </a:r>
          </a:p>
          <a:p>
            <a:r>
              <a:rPr lang="en-US" dirty="0"/>
              <a:t>v’ = x</a:t>
            </a:r>
            <a:r>
              <a:rPr lang="en-US" i="0" dirty="0"/>
              <a:t>(1</a:t>
            </a:r>
            <a:r>
              <a:rPr lang="en-US" dirty="0"/>
              <a:t>–x</a:t>
            </a:r>
            <a:r>
              <a:rPr lang="en-US" i="0" baseline="30000" dirty="0"/>
              <a:t>2</a:t>
            </a:r>
            <a:r>
              <a:rPr lang="en-US" i="0" dirty="0"/>
              <a:t>) </a:t>
            </a:r>
            <a:r>
              <a:rPr lang="en-US" dirty="0"/>
              <a:t>–</a:t>
            </a:r>
            <a:r>
              <a:rPr lang="en-US" i="0" dirty="0"/>
              <a:t> 0.05</a:t>
            </a:r>
            <a:r>
              <a:rPr lang="en-US" dirty="0"/>
              <a:t>v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576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Direction of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784" y="5618066"/>
            <a:ext cx="2622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 = v</a:t>
            </a:r>
          </a:p>
          <a:p>
            <a:r>
              <a:rPr lang="en-US" dirty="0"/>
              <a:t>v’ = x</a:t>
            </a:r>
            <a:r>
              <a:rPr lang="en-US" i="0" dirty="0"/>
              <a:t>(1</a:t>
            </a:r>
            <a:r>
              <a:rPr lang="en-US" dirty="0"/>
              <a:t>–x</a:t>
            </a:r>
            <a:r>
              <a:rPr lang="en-US" i="0" baseline="30000" dirty="0"/>
              <a:t>2</a:t>
            </a:r>
            <a:r>
              <a:rPr lang="en-US" i="0" dirty="0"/>
              <a:t>) </a:t>
            </a:r>
            <a:r>
              <a:rPr lang="en-US" dirty="0"/>
              <a:t>–</a:t>
            </a:r>
            <a:r>
              <a:rPr lang="en-US" i="0" dirty="0"/>
              <a:t> 0.05</a:t>
            </a:r>
            <a:r>
              <a:rPr lang="en-US" dirty="0"/>
              <a:t>v</a:t>
            </a:r>
          </a:p>
        </p:txBody>
      </p:sp>
      <p:pic>
        <p:nvPicPr>
          <p:cNvPr id="7" name="Content Placeholder 6" descr="verif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8032" y="1009506"/>
            <a:ext cx="5836544" cy="5697578"/>
          </a:xfr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5401"/>
            <a:ext cx="6096000" cy="1143000"/>
          </a:xfrm>
        </p:spPr>
        <p:txBody>
          <a:bodyPr/>
          <a:lstStyle/>
          <a:p>
            <a:pPr algn="ctr"/>
            <a:r>
              <a:rPr lang="en-US" dirty="0"/>
              <a:t>Saddle Point</a:t>
            </a:r>
          </a:p>
        </p:txBody>
      </p:sp>
      <p:sp>
        <p:nvSpPr>
          <p:cNvPr id="34820" name="AutoShape 4" descr="data:image/jpeg;base64,/9j/4AAQSkZJRgABAQAAAQABAAD/2wCEAAkGBxMSEhUUExQVFhUXFxQWGBgXFxgXFxgdFxQXFhUYGRcYHiggGBolHBUYIjEhJSosLi4uGB8zODMsNygtLisBCgoKDg0NGhAQFywfHB0sLCwtLCwsNiwsLCwsLCwsLCwsLCw3LCwsLCwsLCwsLCwsLCwsLCwsLSwsLCwsLCwsLP/AABEIAM0A9gMBIgACEQEDEQH/xAAbAAEAAgMBAQAAAAAAAAAAAAAAAgMBBAYFB//EAD8QAAECAwQGBggGAgEFAAAAAAEAAgMRITFBUWEEEnGBkaEFIjKx0fAGEzNScrLB4RRCYnOC8SOSsxZDU6LS/8QAGAEBAAMBAAAAAAAAAAAAAAAAAAECAwT/xAAeEQEBAQACAgMBAAAAAAAAAAAAAQIDERIhMUFRE//aAAwDAQACEQMRAD8A+4oiICIiAiIgIirjxQ0TPK0k0AGJJQR0mNqyDaudRo7ycGi/haQtXQIbiyZiPnrxQT1a6sRzRQilBYJLZ0aEaud23cGi5o8bzuAh0b2D+5G/5noJyiD3HcWc+tPgnryO0xwzEnDkdbkr0QUDS2WawBwd1TwdIq9YImqfwjLhq/CS35ZTQXoqPUuFjzscARykeaa0QXNdmCWn/Ug96C9FR+Jl2mvH8db5JyU4ekNdRrgTgCJ8EFiIiAiIgIiICIiAiIgIiICIiAiIgIiICIiDDnACZoAtaA0vOubB2Ac6a5GJFmAOZCw7/K6X/baa/rcLvhBtxNLiDtoC1ejewf3I3/M9bS1ejewf3I3/ADPQbSIiAiIgIiIChEhNdRwB2gHvU0QUfhW/lLm7HGQ/ieryT1bxY8H4m14tl3K9EFHrXi1k/hcD82qn4tt82/E0gf7Wc1eiCMOIHCbSCMQZqSqiaOxxmWgnGVeNqj+Gl2XvG/W+eaC9FRKIL2OyILede5PXuHaY7a0hw+jjwQXoqBpjL3auTptPB0leEBERAREQEREBERAXiekXTjIA1JkvInJvaA23E43VOAOz070s3RoReauNGtxPgL18x0mK57nPcZucZk4+e5XxntW3p6mmek2kPo13q2ASDYdJAWda1a0DpzSWGYjRD8Ti4cHTC89RL8K/Tetuop27voP0vDyGRwGuNA8UafiB7Jzs2Loujewf3I3/ADPXyOuA4/Zdf6G+kAbKBFMhM6jjiTPVJ2mnDBZ6x9xaaduiIslxERAREQEREBERAREQEREBERAVB0RlzdXNs2ni2SvRBR6hwse7Y4Bw/wDo8UnEFzHbCW8q96vWvpMUz1Gdo1J90e9tuAvOQKBo2lh7nNkQ5spgyvnKoJFxRVaLCDYr2iwQ4Xzxpkm85og3UREBU6XpLYbC9xoB5AzVrnAAkmQFSTYFx3pdp5IDLJ9bVvDbpi5zuQEqaxU5ndRb05/pXpB8eIXv/iLmtuAzxx7tAiWzu+yvImq3VOrx2Lp66ZKHNnZZfnsWdWVlit1dXZ3fZYeJV87kFSiHDbzU/VzqeF39rEkHbeiXpLrSgxndaxjj+bBrv1YG/bb16+NFdp6LelM5Qo7q2NiE24B5xzvvrblvH3F86diiIslxERAREQEREBERAREQEREBEUIsQNBJsHmQF5yQQ0mNqigm4mTRifoLycAmjQdUVM3GrjifoLgMFHRoZnrv7RoB7o93beTjkAthBqw/bv8A24XzRlhZh+3f+3C+aMsINtEWtHcXHUaZe+4XA/lB948hXCYVR4odNzvZQ5k/qLbf4iW87K/PtM0oxYjnutcSd1w3CQXV+l+mBkNkFtNbCwNbKQymZcCuQLVvxz12z3VT6V8/2sMZTbVTFTLCp23edikWyWiqvaqQyVZUwwWw5utS6/6BZ2oKC28f2qiJ2b/BbD2V6u/7YFZa0EUu5ZINT1Q35rBatp4uvu83KBg417uCge96N+lZhShxjrQ7A61zMjeW8xnYu8gxWuAc0gtNQQZg718jdDW70N01F0Y9Q6zDawz1TmPdOY5rPWO/haafUkXl9D9OwdJHVMn3sdR273hmOS9RY2dNBERAREQEREBERARFgmSDK8rSekYTZRIrw1g9mDa79eqKnLjeJeN6T+k4H+KDJx/MT2fhzzuurMri9Ijve4veS5xtJMyVpnH6rdPoX/WOizlN+3UMvFeroHSUKMJwntdK0C0bWmoXyQHd3q2BGcxwcwlpFhBkVa8cR5Pq8P27/wBuF80ZYXnejelRYus6MzVd6uEMNYa0WTtX8s8Mp2FFlV3q6TGIk1tXusnYJWuOQnvmBepwIIYJDaSbSTaTmtZsEOixCS4ECGKOI942AyNptxWt03GdBgucIkyeqNYC11KasrBM32JJ36HJ9OaV66M91rey3YKc6nevOnK3z90bNtJUukeVUiEGhBxNOFRn3LqnqMGWw6Z2oXccO6Skx1055+b0cyZ2V33edikRbDltvzWXWcpfRWNwNveolkzPCg23+dqCtrJZ5pEZeLbpX+IV7efmxRayZmN2G3egoa2VtpvuPnBZc2WeV+5bJlfz81UGwjbyN2+5BriFO23C4ecVhzBfRbRIvtwv3IIJtNfooGj6ozBFCKgi0ZiVQug6L9Ko0OQij1rcbHjfY7fI5rzHMGw+dyx6mZkZE0ptspuKi5l+Uy9O+6O6bgR6MeNb3XdV3A27pr0V8tiQQaSme7aVu6J0hpELsxjLA9YbOtOW6SzvF+Lzb6Ki4+B6Vxh24bXZglnfNbkP0sbfCcNhB75Kn89fifKOkReB/wBVQ/8Axv8A/XxUH+k/uwjvdL6J/PX4eUdEsOcAJkgDErlYvT0Z1mq3YJ83U5LRiRHPPWcXZk0GzDcrzhv2i7jpNL6dhto3rnKjf9vBcx0901ELamRNjRYM5X71I0E+FwzOwYrmtOja7yZ0uN+37bBctJiZU8rVBnjxRruOa9To70f0iNZDIHvP6rdonU7gV1XRnoZCbIxj6wish1WD6nuyVbqRaS1x3R3REXSDKG0nFxo1u130FV3XQfovDgSc/wDyRMSOq0/pb9TyXuwoYaAGgACwASA2AKSy1u1aZ6asP27/ANuF80ZYWYft3/twvmjLCoslB9rE2Q+5y5z0x0ub2Q7gNY7TQDbKfFdFB9rE2M7nLhuko/rYj33OJlsFG8gFpxzu9qbvpraqrhZ32HZYPOKk5xAleaA7acVYGCUrl0M0YjARUBVwocrSRO+fIzU3WgGwm3ZjvkrpIKYgMrjhMfUIybRUUxEjxs4qQFcQOIJ76d6uCCiI4Glk8aU3+aqxolmPPFIbLxfdldLDFSIGFeBysQRLQ7YO+7zsU9U7Ubo8rCQeM9s0drWSBxlMU2Vt8VIi1odbuB71J0OVh3Wq0Gdx7+5YhyJnPYD3yNUFYaRa2eYl3GS0HRZxi0HVmGTcaS1S4kSP5jrC26ZXrRCQKSmaDbswWNFgBglXEk1LibSZXqtltnVWzZJe4iyEAKGnFSEEm3gpthtJnIcJTUyxtgkrKKvUzuCGABgFseraBZymrIbJXdwUjVEAXTJ2fVTGjkYb6/0tpjDaVJgFtuHm5BriBvOdim6FIW+fHxV7RebPptUYLdY60pD8vjLO7apQ2Oj+iGxdb1k5SkQDL+MxzXsaF0RAg+zhNaRfKbv9jVZ0fRHMaA15GIIBE78CeKtnEFzXZglp4GfeuTevKt856i9FR+Jl2mPG7W+SalD0hjjIOBOE68LVmstREQasP27/ANuF80ZYWYft3/twvmjLCDR6X0jUbHIMiWsaMZuDhMbJz3LjWG42+ar3vSmN/k1MmuPBwH1XhObPbcujjnUZbvtFzZmWFfD6qbTcdxx+6jAdOeM/sNynEsPnYtFWGiZJ3cLec0PV2cx4hGdWQPHxzU3CweafeSBCFNteKRGYWmmWexS1JWcPNizDMycqfU/TgpEmG6zJCyZ2d/8AXepOAlW6qQ2kDG84/dEMyIzHPwKzBrtNZX5ISDIbzsGXBW6k7UFb2TpeeMr6+bVYId3eJrENl4Ntk60uzSMT2bzShuvPD6KRXBhTOtKlg1TKl5ut+gVrgbATM4gGWNitaQKSI3eCzDeLcbNiCAcQLKDCfcR9VlkS8hwJ/STsqJhWF4JlPM/TzkpufhOd1CgrhvDjSssxvv8ANVYQSZUxN+xC0Sq2gxkjIBxIOX3mOSlCT23HfPBSdgL/ACVBjCKzG1wrK6v2vWNdxMpSnMTnOQFshigRAHUusOeIAw/rFel0bB1ngmwV8POS0obQN1B582L3Oi4cmTlV1d13nNZ8musrZndbiIi5G4oxIYcJOAIzE+9SRBR+EbdNvwuIA/jZyT1bxY+fxNB+XVV61Y7i86jTL33C4H8oPvHkK0mEENCLnRHvIEpMYJEmeoXlxqBSb5bii3GNAAAEgKACwSsCIPC6X6L9c+IW9toZLAjrUXKxQRMWGyRuNneu/g+1ibIfc5ed0/0N63rs7YqR78h35rXG+vVU1n7ciWWSpKzzgsa0yBfaRs+5CtIlbaqwyZJ3A7Lefct2a3VVbAQSbRZmMdo8FIPlbb37FZDbIed6kZ1qTRsOgxxGdqg9lRLaRcZfeSuY66w4ebUQg4mgNlsxliNsle2qhDtJ3cPvNZezChNKeF6DLGA1O7d5PFZe0ykDbSvissmKSmMvBShuBJypK/E04KRIGVoO6o5V5KMFwLiZj3Rut59ynGdIUtsG00CshsAAFwogw/DHyVYq2QgSTIYWcfOSk6EKCVvcPI4qROGL8a+CawnaKU8fO1CwAWBThskJIhEumQACb/C3PuWXgmlk6YnNZa4Wm+zZd470a4k0FlK0254IMlsttyriOq3VzlhZIbVZqTNay4Vy82qEZ3XYPiMt0h5yQXwIMyBeaTXRNEhJeT0TBm7WN1m099Jr11zc199NeOeuxERYtBEVceMGCdpsAFpJsAQQ0mMRJre26zAC9xyE95kL1OBBDBIbSTaSbSc1DRoJEy6r3Wm7JoyE+ZN6vQEREGtB9rE2Q+5y2VrQfaxNkPucoxP8hLfyDt/qPubMeGMg8zpLoz184rAAfyj/AMgF5wndkK205prC2hBBFoNDO+m1fQ153SvRTYwmKPuOOR8Vrjk69VTWe/hxkVs5A3/TyOKmCRbZj4+KsiwHMeWuEiJDjWYxFnBYJkJroZMMqSd3njyU4gp3bblXDhFopvF075YKWvMgWGpkcv75IJMaWiQqOf3UmOBdLATltp48VMLDGAiZFtfDlJSLCZCay2HSRkfG9VuYaAHOtbM7bZK0ON44GaCv1c3gAkaonbeaC3KfFXO1gKEbxwsIVWjxBKZMtYzrTZbkArtYEgAjHw85IMsa4C7mss1iSaYX3feak4yHncstkBapQiQSQJjGzhf5kpPZS01ph3LEOKKmc9laDZ5qs6xJoLMaW8/7QTDQ0UCyDK23zOig5pMgTnSlme2Sk5oAkL6ePJAhzInZOueWQooAAOBzdyErVZEfKy3DbZPBRbCm9gzIAus5oPd6MZJgONfBbaw0SEllcOr3e3RJ1BERQlF7wASTIATJwkqNHYXH1jhL3Wn8oxP6jysxnEf5XT/7bTT9bgbfhBsxNbgTtoCIiAiIg85zyY0RjaEiGSfdHWrtNg43LfhQw0AASAUYsBru00HaAVD8NLsue3+U+TpgIL0VGrEFjmuyIkf9gZck9c4WsP8AEgjnI8kGNN0JkUScNhvGwrlek+jXwiJ1aT2hZjXCzmur/GMvOr8QLfmAmraOFxB3gq+d3Ktz24cKLWgzns4fea6LT+gwZmFQ+6bNxu82LwzAczquBBz57V0Z1NfDKyxVEDgKVnSttc1a2ILLMjT+9yxeMq8aD6qbpSM7FdDLLSd3j38kj2S97q8beU1GHBkKEg3yszoaLEna9x1RPCpoMbgeKDZAUWMBmSBwwp4qLohA7PAjdapsdISk7l4oBhNmOqMbB5v5KZaAKAcMaBQZEtOqcLrt+M1IuJI6tlakbBZPPgpQuaJLEOyeNfDlJVv1iLhOlKnOuzJSLBKszts4CiA2IJmVbqc9n2WZEmtJCwZ57rsVKGJADzmp6NCL+yJzP2HcghKwDb548lt6HCPrIZIp1pf6rc0Xo4NM3VNKXDxVuke0hfz+VYb5fqNc4+62kRFztBasdxedQWDtkXTrqg3EjgDmCp6TFIk1vbdZg0XuOzC8yzInAhBgkOdpJqScyUE2tAEhQCgCyiICIiAiIgIiICIiAqXaKw11QDiOqeIqrkQUfhyOy9wyMnDi4T5quNBc4ScIbxvZLZ2vottE7HPaR0TIktDxkRrDcWTMtoXmx26pDTQk35Vs3Ls1hzQaETC1zy2fKlxHIhV6NWbveJO4UHIc11EXo2E78gHwzb8q1T0I0CTXEXVkR9CtJzRXwrxjaBv4fchTcZCa3T0PEBJmCKWUPA05rDuj7JlzazqwmzNpIHFW/pn9V8K1WCQARl53cPvNejB6Oa6yKDskfqtmF0SwATLjy7kvLlPhXjX7K8aD6q9miPfKTTKdpoOa9uForG2NAONp4lXLO835Fpx/rz4PRg/MZ5Cg42rehsDRIAAC4KSLLWrr5Xkk+Bauke0hfz+VbS1dI9pC/n8qqltKrSI2qJ2k0AFpNwHmgBNynEeGgkmQFSVRo7CTruEjY1vujP8AUb9wumQno0HVmXVc6rj3AYNF282kq5EQEREBERAREQEREBERAREQEREBERAREQEREFcWC13aaDtAPeofhQOyXN2OJHB0xyV6IKNSILHA/E2vFplyT1rxayfwuB+bVV6IKPxbLyW/EC0cSJK1jwRMEEYiqkqX6KwmeqJ4ih4iqC5auke0hfz+VT/Dkdl7xvDvmBPNa2kaM572BzxIaxOq0gkSkRPWMp47dqC1n+R2t+Rp6v6iPzfCLsTXArbWAJLK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http://upload.wikimedia.org/wikipedia/commons/4/40/Saddle_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51" y="3774642"/>
            <a:ext cx="3703507" cy="3083358"/>
          </a:xfrm>
          <a:prstGeom prst="rect">
            <a:avLst/>
          </a:prstGeom>
          <a:noFill/>
        </p:spPr>
      </p:pic>
      <p:pic>
        <p:nvPicPr>
          <p:cNvPr id="34824" name="Picture 8" descr="https://www.math.ucdavis.edu/~ekim/teaching/2013-Spring-21C/saddle-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5204"/>
            <a:ext cx="3965575" cy="2482796"/>
          </a:xfrm>
          <a:prstGeom prst="rect">
            <a:avLst/>
          </a:prstGeom>
          <a:noFill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4613" y="951899"/>
            <a:ext cx="3768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33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2A56"/>
      </a:accent4>
      <a:accent5>
        <a:srgbClr val="E2F4FF"/>
      </a:accent5>
      <a:accent6>
        <a:srgbClr val="E7E7B9"/>
      </a:accent6>
      <a:hlink>
        <a:srgbClr val="800000"/>
      </a:hlink>
      <a:folHlink>
        <a:srgbClr val="CC99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971</Words>
  <Application>Microsoft Office PowerPoint</Application>
  <PresentationFormat>On-screen Show (4:3)</PresentationFormat>
  <Paragraphs>198</Paragraphs>
  <Slides>41</Slides>
  <Notes>4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Monotype Sorts</vt:lpstr>
      <vt:lpstr>Arial Narrow</vt:lpstr>
      <vt:lpstr>Times New Roman</vt:lpstr>
      <vt:lpstr>Wingdings</vt:lpstr>
      <vt:lpstr>Default Design</vt:lpstr>
      <vt:lpstr>Multistability and Hidden Attractors</vt:lpstr>
      <vt:lpstr>Multi(in)stability</vt:lpstr>
      <vt:lpstr>Types of Equilibria</vt:lpstr>
      <vt:lpstr>Dynamics near Attractor</vt:lpstr>
      <vt:lpstr>Phase Space</vt:lpstr>
      <vt:lpstr>Two-well Oscillator</vt:lpstr>
      <vt:lpstr>Basins of Attraction</vt:lpstr>
      <vt:lpstr>Direction of Flow</vt:lpstr>
      <vt:lpstr>Saddle Point</vt:lpstr>
      <vt:lpstr>Finding the Equilibria</vt:lpstr>
      <vt:lpstr>Metastability</vt:lpstr>
      <vt:lpstr>Tacoma Narrows Bridge</vt:lpstr>
      <vt:lpstr>Hopf Bifurcation</vt:lpstr>
      <vt:lpstr>Limit Cycles</vt:lpstr>
      <vt:lpstr>Millennium Bridge</vt:lpstr>
      <vt:lpstr>Airplane Wing</vt:lpstr>
      <vt:lpstr>Period Doubling  Chaos</vt:lpstr>
      <vt:lpstr>Strange Attractor Basin</vt:lpstr>
      <vt:lpstr>Lunch with Ron Chen</vt:lpstr>
      <vt:lpstr>PowerPoint Presentation</vt:lpstr>
      <vt:lpstr>Tri-stability in Lorenz System</vt:lpstr>
      <vt:lpstr>Three Coexisting Attractors</vt:lpstr>
      <vt:lpstr>Three Basins</vt:lpstr>
      <vt:lpstr>Main Collaborators</vt:lpstr>
      <vt:lpstr>23 Additional Examples</vt:lpstr>
      <vt:lpstr>Chaos with no Equilibria</vt:lpstr>
      <vt:lpstr>PowerPoint Presentation</vt:lpstr>
      <vt:lpstr>Chaos with Line Equilibrium</vt:lpstr>
      <vt:lpstr>Basin of Line Equilibrium</vt:lpstr>
      <vt:lpstr>System with 5 Attractors</vt:lpstr>
      <vt:lpstr>Chaos with Parallel Lines</vt:lpstr>
      <vt:lpstr>Chaos with Perpendicular Lines</vt:lpstr>
      <vt:lpstr>Chaos with Plane Equilibrium</vt:lpstr>
      <vt:lpstr>Chaos with Three Planes</vt:lpstr>
      <vt:lpstr>Chaos with Spherical Equilibrium</vt:lpstr>
      <vt:lpstr>Hyperchaos with Line Equilibrium</vt:lpstr>
      <vt:lpstr>Infinite 3-D Lattice of Attractors</vt:lpstr>
      <vt:lpstr>Hidden Attractor that Fills all Space</vt:lpstr>
      <vt:lpstr>Summary</vt:lpstr>
      <vt:lpstr>References</vt:lpstr>
      <vt:lpstr>Demos</vt:lpstr>
    </vt:vector>
  </TitlesOfParts>
  <Company>UW-Madison Plasma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Leaned from 19 Years of Chaos and Complexity</dc:title>
  <dc:creator>J. C. Sprott</dc:creator>
  <cp:lastModifiedBy>Clint</cp:lastModifiedBy>
  <cp:revision>436</cp:revision>
  <cp:lastPrinted>1997-05-28T20:34:04Z</cp:lastPrinted>
  <dcterms:created xsi:type="dcterms:W3CDTF">1997-05-28T16:58:32Z</dcterms:created>
  <dcterms:modified xsi:type="dcterms:W3CDTF">2017-10-22T12:59:57Z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sprott@juno.physics.wisc.edu</vt:lpwstr>
  </property>
  <property fmtid="{D5CDD505-2E9C-101B-9397-08002B2CF9AE}" pid="8" name="HomePage">
    <vt:lpwstr>http://sprott.physics.wisc.edu/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C:\WEB\lectures</vt:lpwstr>
  </property>
</Properties>
</file>