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0"/>
  </p:notesMasterIdLst>
  <p:sldIdLst>
    <p:sldId id="256" r:id="rId2"/>
    <p:sldId id="327" r:id="rId3"/>
    <p:sldId id="329" r:id="rId4"/>
    <p:sldId id="330" r:id="rId5"/>
    <p:sldId id="338" r:id="rId6"/>
    <p:sldId id="331" r:id="rId7"/>
    <p:sldId id="326" r:id="rId8"/>
    <p:sldId id="332" r:id="rId9"/>
    <p:sldId id="333" r:id="rId10"/>
    <p:sldId id="334" r:id="rId11"/>
    <p:sldId id="356" r:id="rId12"/>
    <p:sldId id="346" r:id="rId13"/>
    <p:sldId id="340" r:id="rId14"/>
    <p:sldId id="354" r:id="rId15"/>
    <p:sldId id="357" r:id="rId16"/>
    <p:sldId id="339" r:id="rId17"/>
    <p:sldId id="348" r:id="rId18"/>
    <p:sldId id="349" r:id="rId19"/>
    <p:sldId id="350" r:id="rId20"/>
    <p:sldId id="351" r:id="rId21"/>
    <p:sldId id="352" r:id="rId22"/>
    <p:sldId id="353" r:id="rId23"/>
    <p:sldId id="355" r:id="rId24"/>
    <p:sldId id="361" r:id="rId25"/>
    <p:sldId id="286" r:id="rId26"/>
    <p:sldId id="336" r:id="rId27"/>
    <p:sldId id="320" r:id="rId28"/>
    <p:sldId id="335" r:id="rId29"/>
    <p:sldId id="287" r:id="rId30"/>
    <p:sldId id="359" r:id="rId31"/>
    <p:sldId id="360" r:id="rId32"/>
    <p:sldId id="284" r:id="rId33"/>
    <p:sldId id="263" r:id="rId34"/>
    <p:sldId id="261" r:id="rId35"/>
    <p:sldId id="308" r:id="rId36"/>
    <p:sldId id="358" r:id="rId37"/>
    <p:sldId id="303" r:id="rId38"/>
    <p:sldId id="31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97" autoAdjust="0"/>
  </p:normalViewPr>
  <p:slideViewPr>
    <p:cSldViewPr>
      <p:cViewPr varScale="1">
        <p:scale>
          <a:sx n="123" d="100"/>
          <a:sy n="123" d="100"/>
        </p:scale>
        <p:origin x="-9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521DDC7-5A9B-364F-9506-442160CAA076}" type="slidenum">
              <a:rPr lang="en-US"/>
              <a:pPr>
                <a:defRPr/>
              </a:pPr>
              <a:t>‹#›</a:t>
            </a:fld>
            <a:endParaRPr lang="en-US"/>
          </a:p>
        </p:txBody>
      </p:sp>
    </p:spTree>
    <p:extLst>
      <p:ext uri="{BB962C8B-B14F-4D97-AF65-F5344CB8AC3E}">
        <p14:creationId xmlns:p14="http://schemas.microsoft.com/office/powerpoint/2010/main" val="3847504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ipcc.ch/" TargetMode="External"/></Relationships>
</file>

<file path=ppt/notesSlides/_rels/notesSlide8.xml.rels><?xml version="1.0" encoding="UTF-8" standalone="yes"?>
<Relationships xmlns="http://schemas.openxmlformats.org/package/2006/relationships"><Relationship Id="rId9" Type="http://schemas.openxmlformats.org/officeDocument/2006/relationships/hyperlink" Target="http://en.wikipedia.org/wiki/Fourier_transform" TargetMode="External"/><Relationship Id="rId20" Type="http://schemas.openxmlformats.org/officeDocument/2006/relationships/hyperlink" Target="http://en.wikipedia.org/wiki/Physical_chemistry" TargetMode="External"/><Relationship Id="rId21" Type="http://schemas.openxmlformats.org/officeDocument/2006/relationships/hyperlink" Target="http://en.wikipedia.org/wiki/Nobel_Prize_for_Chemistry" TargetMode="External"/><Relationship Id="rId22" Type="http://schemas.openxmlformats.org/officeDocument/2006/relationships/hyperlink" Target="http://en.wikipedia.org/wiki/Arrhenius_equation" TargetMode="External"/><Relationship Id="rId23" Type="http://schemas.openxmlformats.org/officeDocument/2006/relationships/hyperlink" Target="http://en.wikipedia.org/wiki/Moon" TargetMode="External"/><Relationship Id="rId24" Type="http://schemas.openxmlformats.org/officeDocument/2006/relationships/hyperlink" Target="http://en.wikipedia.org/wiki/Impact_crater" TargetMode="External"/><Relationship Id="rId25" Type="http://schemas.openxmlformats.org/officeDocument/2006/relationships/hyperlink" Target="http://en.wikipedia.org/wiki/Arrhenius_(lunar_crater)" TargetMode="External"/><Relationship Id="rId26" Type="http://schemas.openxmlformats.org/officeDocument/2006/relationships/hyperlink" Target="http://en.wikipedia.org/wiki/Stockholm_University" TargetMode="External"/><Relationship Id="rId10" Type="http://schemas.openxmlformats.org/officeDocument/2006/relationships/hyperlink" Target="http://en.wikipedia.org/wiki/Conduction_(heat)" TargetMode="External"/><Relationship Id="rId11" Type="http://schemas.openxmlformats.org/officeDocument/2006/relationships/hyperlink" Target="http://en.wikipedia.org/wiki/Greenhouse_effect" TargetMode="External"/><Relationship Id="rId12" Type="http://schemas.openxmlformats.org/officeDocument/2006/relationships/hyperlink" Target="http://en.wikipedia.org/wiki/Joseph_Fourier%23cite_note-0" TargetMode="External"/><Relationship Id="rId13" Type="http://schemas.openxmlformats.org/officeDocument/2006/relationships/hyperlink" Target="http://en.wikipedia.org/wiki/Fellow_of_the_Royal_Society" TargetMode="External"/><Relationship Id="rId14" Type="http://schemas.openxmlformats.org/officeDocument/2006/relationships/hyperlink" Target="http://en.wikipedia.org/wiki/Diamagnetism" TargetMode="External"/><Relationship Id="rId15" Type="http://schemas.openxmlformats.org/officeDocument/2006/relationships/hyperlink" Target="http://en.wikipedia.org/wiki/Thermal_radiation" TargetMode="External"/><Relationship Id="rId16" Type="http://schemas.openxmlformats.org/officeDocument/2006/relationships/hyperlink" Target="http://en.wikipedia.org/wiki/Atmosphere" TargetMode="External"/><Relationship Id="rId17" Type="http://schemas.openxmlformats.org/officeDocument/2006/relationships/hyperlink" Target="http://en.wikipedia.org/wiki/Sweden" TargetMode="External"/><Relationship Id="rId18" Type="http://schemas.openxmlformats.org/officeDocument/2006/relationships/hyperlink" Target="http://en.wikipedia.org/wiki/Scientist" TargetMode="External"/><Relationship Id="rId19" Type="http://schemas.openxmlformats.org/officeDocument/2006/relationships/hyperlink" Target="http://en.wikipedia.org/wiki/Chemist"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en.wikipedia.org/wiki/French_people" TargetMode="External"/><Relationship Id="rId4" Type="http://schemas.openxmlformats.org/officeDocument/2006/relationships/hyperlink" Target="http://en.wikipedia.org/wiki/Mathematician" TargetMode="External"/><Relationship Id="rId5" Type="http://schemas.openxmlformats.org/officeDocument/2006/relationships/hyperlink" Target="http://en.wikipedia.org/wiki/Physicist" TargetMode="External"/><Relationship Id="rId6" Type="http://schemas.openxmlformats.org/officeDocument/2006/relationships/hyperlink" Target="http://en.wikipedia.org/wiki/Fourier_series" TargetMode="External"/><Relationship Id="rId7" Type="http://schemas.openxmlformats.org/officeDocument/2006/relationships/hyperlink" Target="http://en.wikipedia.org/wiki/Heat_transfer" TargetMode="External"/><Relationship Id="rId8" Type="http://schemas.openxmlformats.org/officeDocument/2006/relationships/hyperlink" Target="http://en.wikipedia.org/wiki/Vibration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28042-03E9-0B44-B48D-718E87F3E1E2}" type="slidenum">
              <a:rPr lang="en-US"/>
              <a:pPr>
                <a:defRPr/>
              </a:pPr>
              <a:t>1</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spcBef>
                <a:spcPts val="600"/>
              </a:spcBef>
              <a:defRPr/>
            </a:pPr>
            <a:r>
              <a:rPr lang="en-US" smtClean="0">
                <a:cs typeface="+mn-cs"/>
              </a:rPr>
              <a:t>We are </a:t>
            </a:r>
            <a:r>
              <a:rPr lang="en-US" i="1" smtClean="0">
                <a:cs typeface="+mn-cs"/>
              </a:rPr>
              <a:t>always</a:t>
            </a:r>
            <a:r>
              <a:rPr lang="en-US" smtClean="0">
                <a:cs typeface="+mn-cs"/>
              </a:rPr>
              <a:t> at a juncture. What we do today will affect our tomorrow and all the days that come after.  Just how much of an affect our decisions will have depends on how profoundly we think, and how much change we can, or are willing, to make. Today we are challenged by increasing demands on our natural and human resources, our financial capabilities, our personal, social and political wills, and our abilities to see through a fog of conflicting information, forces, and opinions. </a:t>
            </a:r>
          </a:p>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EC8036-F5DA-CC49-A3D1-F4C8985C633F}" type="slidenum">
              <a:rPr lang="en-US"/>
              <a:pPr>
                <a:defRPr/>
              </a:pPr>
              <a:t>33</a:t>
            </a:fld>
            <a:endParaRPr lang="en-US"/>
          </a:p>
        </p:txBody>
      </p:sp>
      <p:sp>
        <p:nvSpPr>
          <p:cNvPr id="1229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defRPr/>
            </a:pPr>
            <a:endParaRPr lang="en-US" sz="240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21DDC7-5A9B-364F-9506-442160CAA076}" type="slidenum">
              <a:rPr lang="en-US" smtClean="0"/>
              <a:pPr>
                <a:defRPr/>
              </a:pPr>
              <a:t>34</a:t>
            </a:fld>
            <a:endParaRPr lang="en-US"/>
          </a:p>
        </p:txBody>
      </p:sp>
    </p:spTree>
    <p:extLst>
      <p:ext uri="{BB962C8B-B14F-4D97-AF65-F5344CB8AC3E}">
        <p14:creationId xmlns:p14="http://schemas.microsoft.com/office/powerpoint/2010/main" val="360976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28042-03E9-0B44-B48D-718E87F3E1E2}" type="slidenum">
              <a:rPr lang="en-US"/>
              <a:pPr>
                <a:defRPr/>
              </a:pPr>
              <a:t>2</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spcBef>
                <a:spcPts val="600"/>
              </a:spcBef>
              <a:defRPr/>
            </a:pPr>
            <a:r>
              <a:rPr lang="en-US" smtClean="0">
                <a:cs typeface="+mn-cs"/>
              </a:rPr>
              <a:t>We are </a:t>
            </a:r>
            <a:r>
              <a:rPr lang="en-US" i="1" smtClean="0">
                <a:cs typeface="+mn-cs"/>
              </a:rPr>
              <a:t>always</a:t>
            </a:r>
            <a:r>
              <a:rPr lang="en-US" smtClean="0">
                <a:cs typeface="+mn-cs"/>
              </a:rPr>
              <a:t> at a juncture. What we do today will affect our tomorrow and all the days that come after.  Just how much of an affect our decisions will have depends on how profoundly we think, and how much change we can, or are willing, to make. Today we are challenged by increasing demands on our natural and human resources, our financial capabilities, our personal, social and political wills, and our abilities to see through a fog of conflicting information, forces, and opinions. </a:t>
            </a:r>
          </a:p>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28042-03E9-0B44-B48D-718E87F3E1E2}" type="slidenum">
              <a:rPr lang="en-US"/>
              <a:pPr>
                <a:defRPr/>
              </a:pPr>
              <a:t>3</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spcBef>
                <a:spcPts val="600"/>
              </a:spcBef>
              <a:defRPr/>
            </a:pPr>
            <a:r>
              <a:rPr lang="en-US" smtClean="0">
                <a:cs typeface="+mn-cs"/>
              </a:rPr>
              <a:t>We are </a:t>
            </a:r>
            <a:r>
              <a:rPr lang="en-US" i="1" smtClean="0">
                <a:cs typeface="+mn-cs"/>
              </a:rPr>
              <a:t>always</a:t>
            </a:r>
            <a:r>
              <a:rPr lang="en-US" smtClean="0">
                <a:cs typeface="+mn-cs"/>
              </a:rPr>
              <a:t> at a juncture. What we do today will affect our tomorrow and all the days that come after.  Just how much of an affect our decisions will have depends on how profoundly we think, and how much change we can, or are willing, to make. Today we are challenged by increasing demands on our natural and human resources, our financial capabilities, our personal, social and political wills, and our abilities to see through a fog of conflicting information, forces, and opinions. </a:t>
            </a:r>
          </a:p>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28042-03E9-0B44-B48D-718E87F3E1E2}" type="slidenum">
              <a:rPr lang="en-US"/>
              <a:pPr>
                <a:defRPr/>
              </a:pPr>
              <a:t>4</a:t>
            </a:fld>
            <a:endParaRPr lang="en-US"/>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spcBef>
                <a:spcPts val="600"/>
              </a:spcBef>
              <a:defRPr/>
            </a:pPr>
            <a:r>
              <a:rPr lang="en-US" smtClean="0">
                <a:cs typeface="+mn-cs"/>
              </a:rPr>
              <a:t>We are </a:t>
            </a:r>
            <a:r>
              <a:rPr lang="en-US" i="1" smtClean="0">
                <a:cs typeface="+mn-cs"/>
              </a:rPr>
              <a:t>always</a:t>
            </a:r>
            <a:r>
              <a:rPr lang="en-US" smtClean="0">
                <a:cs typeface="+mn-cs"/>
              </a:rPr>
              <a:t> at a juncture. What we do today will affect our tomorrow and all the days that come after.  Just how much of an affect our decisions will have depends on how profoundly we think, and how much change we can, or are willing, to make. Today we are challenged by increasing demands on our natural and human resources, our financial capabilities, our personal, social and political wills, and our abilities to see through a fog of conflicting information, forces, and opinions. </a:t>
            </a:r>
          </a:p>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21DDC7-5A9B-364F-9506-442160CAA076}" type="slidenum">
              <a:rPr lang="en-US" smtClean="0"/>
              <a:pPr>
                <a:defRPr/>
              </a:pPr>
              <a:t>16</a:t>
            </a:fld>
            <a:endParaRPr lang="en-US"/>
          </a:p>
        </p:txBody>
      </p:sp>
    </p:spTree>
    <p:extLst>
      <p:ext uri="{BB962C8B-B14F-4D97-AF65-F5344CB8AC3E}">
        <p14:creationId xmlns:p14="http://schemas.microsoft.com/office/powerpoint/2010/main" val="212275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46E541-1ADB-C64C-8541-0193A7841800}" type="slidenum">
              <a:rPr lang="en-US"/>
              <a:pPr>
                <a:defRPr/>
              </a:pPr>
              <a:t>24</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spcBef>
                <a:spcPts val="600"/>
              </a:spcBef>
              <a:defRPr/>
            </a:pPr>
            <a:r>
              <a:rPr lang="en-US" smtClean="0">
                <a:cs typeface="+mn-cs"/>
              </a:rPr>
              <a:t>.  Ever since the first International Geophysical Year in 1958, scientists have monitored the concentration of CO</a:t>
            </a:r>
            <a:r>
              <a:rPr lang="en-US" baseline="-25000" smtClean="0">
                <a:cs typeface="+mn-cs"/>
              </a:rPr>
              <a:t>2</a:t>
            </a:r>
            <a:r>
              <a:rPr lang="en-US" smtClean="0">
                <a:cs typeface="+mn-cs"/>
              </a:rPr>
              <a:t> at Mauna Loa in Hawaii.  Measurements of CO</a:t>
            </a:r>
            <a:r>
              <a:rPr lang="en-US" baseline="-25000" smtClean="0">
                <a:cs typeface="+mn-cs"/>
              </a:rPr>
              <a:t>2</a:t>
            </a:r>
            <a:r>
              <a:rPr lang="en-US" smtClean="0">
                <a:cs typeface="+mn-cs"/>
              </a:rPr>
              <a:t> in ice and sediments indicate that pre-industrial levels were approximately 280 ppm – at or near the highest levels attained over the past 450,000 years.  From 1958 to the present, the atmospheric concentrations have increased 19%.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AC02B7-D42E-234E-A439-1CF2A9DD573A}" type="slidenum">
              <a:rPr lang="en-US"/>
              <a:pPr>
                <a:defRPr/>
              </a:pPr>
              <a:t>25</a:t>
            </a:fld>
            <a:endParaRPr lang="en-US"/>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eaLnBrk="1" hangingPunct="1">
              <a:defRPr/>
            </a:pPr>
            <a:r>
              <a:rPr lang="en-US" smtClean="0">
                <a:cs typeface="+mn-cs"/>
              </a:rPr>
              <a:t>CO2 levels have risen 31% from pre-industrial levels</a:t>
            </a:r>
          </a:p>
          <a:p>
            <a:pPr eaLnBrk="1" hangingPunct="1">
              <a:spcBef>
                <a:spcPts val="600"/>
              </a:spcBef>
              <a:defRPr/>
            </a:pPr>
            <a:r>
              <a:rPr lang="en-US" smtClean="0">
                <a:cs typeface="+mn-cs"/>
              </a:rPr>
              <a:t>Today, as we meet here in Florida, the atmospheric concentration of greenhouse gasses is already more than 30% above the pre-industrial content, with this rise coming on top of a level attained only briefly four times in the past 450,000 years. We got to this level in about 100 years.  Greenhouse gasses are now likely to be higher than they have been in the past 20 million years – roughly ten times longer than our species has been in existence.  Surface and oceanic temperatures correlate closely with rises in CO</a:t>
            </a:r>
            <a:r>
              <a:rPr lang="en-US" baseline="-25000" smtClean="0">
                <a:cs typeface="+mn-cs"/>
              </a:rPr>
              <a:t>2</a:t>
            </a:r>
            <a:r>
              <a:rPr lang="en-US" smtClean="0">
                <a:cs typeface="+mn-cs"/>
              </a:rPr>
              <a:t>.  If we continue on our current path, by the end of this century, the atmospheric content of CO</a:t>
            </a:r>
            <a:r>
              <a:rPr lang="en-US" baseline="-25000" smtClean="0">
                <a:cs typeface="+mn-cs"/>
              </a:rPr>
              <a:t>2</a:t>
            </a:r>
            <a:r>
              <a:rPr lang="en-US" smtClean="0">
                <a:cs typeface="+mn-cs"/>
              </a:rPr>
              <a:t> will have more than doubled, – and according to the </a:t>
            </a:r>
            <a:r>
              <a:rPr lang="ja-JP" altLang="en-US" smtClean="0">
                <a:latin typeface="Arial"/>
                <a:cs typeface="+mn-cs"/>
              </a:rPr>
              <a:t>“</a:t>
            </a:r>
            <a:r>
              <a:rPr lang="en-US" smtClean="0">
                <a:cs typeface="+mn-cs"/>
              </a:rPr>
              <a:t>warmest scenario</a:t>
            </a:r>
            <a:r>
              <a:rPr lang="ja-JP" altLang="en-US" smtClean="0">
                <a:latin typeface="Arial"/>
                <a:cs typeface="+mn-cs"/>
              </a:rPr>
              <a:t>”</a:t>
            </a:r>
            <a:r>
              <a:rPr lang="en-US" smtClean="0">
                <a:cs typeface="+mn-cs"/>
              </a:rPr>
              <a:t> projections of the </a:t>
            </a:r>
            <a:r>
              <a:rPr lang="en-US" u="sng" smtClean="0">
                <a:solidFill>
                  <a:srgbClr val="0000FF"/>
                </a:solidFill>
                <a:cs typeface="+mn-cs"/>
                <a:hlinkClick r:id="rId3"/>
              </a:rPr>
              <a:t>Intergovernmental Panel on Climate Change</a:t>
            </a:r>
            <a:r>
              <a:rPr lang="en-US" smtClean="0">
                <a:cs typeface="+mn-cs"/>
              </a:rPr>
              <a:t> temperatures will be higher than they have been in 70 million years. Current analyses suggest that we passed outside of the realm of natural variation in temperature and CO</a:t>
            </a:r>
            <a:r>
              <a:rPr lang="en-US" baseline="-25000" smtClean="0">
                <a:cs typeface="+mn-cs"/>
              </a:rPr>
              <a:t>2</a:t>
            </a:r>
            <a:r>
              <a:rPr lang="en-US" smtClean="0">
                <a:cs typeface="+mn-cs"/>
              </a:rPr>
              <a:t> in about 1980.  We are now entering a regime not seen since the extinction of the dinosaurs and the rise of the grasses that sustain our agricultural food supply.</a:t>
            </a:r>
          </a:p>
          <a:p>
            <a:pPr lvl="1" eaLnBrk="1" hangingPunct="1">
              <a:spcBef>
                <a:spcPts val="600"/>
              </a:spcBef>
              <a:defRPr/>
            </a:pPr>
            <a:r>
              <a:rPr lang="en-US" smtClean="0"/>
              <a:t> http://www.ipcc.ch/</a:t>
            </a:r>
          </a:p>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Jean Baptiste Joseph Fourier</a:t>
            </a:r>
            <a:r>
              <a:rPr lang="en-US" dirty="0" smtClean="0"/>
              <a:t> (21 March 1768 – 16 May 1830) was a </a:t>
            </a:r>
            <a:r>
              <a:rPr lang="en-US" dirty="0" smtClean="0">
                <a:hlinkClick r:id="rId3" tooltip="French people"/>
              </a:rPr>
              <a:t>French</a:t>
            </a:r>
            <a:r>
              <a:rPr lang="en-US" dirty="0" smtClean="0"/>
              <a:t> </a:t>
            </a:r>
            <a:r>
              <a:rPr lang="en-US" dirty="0" smtClean="0">
                <a:hlinkClick r:id="rId4" tooltip="Mathematician"/>
              </a:rPr>
              <a:t>mathematician</a:t>
            </a:r>
            <a:r>
              <a:rPr lang="en-US" dirty="0" smtClean="0"/>
              <a:t> and </a:t>
            </a:r>
            <a:r>
              <a:rPr lang="en-US" dirty="0" smtClean="0">
                <a:hlinkClick r:id="rId5" tooltip="Physicist"/>
              </a:rPr>
              <a:t>physicist</a:t>
            </a:r>
            <a:r>
              <a:rPr lang="en-US" dirty="0" smtClean="0"/>
              <a:t> best known for initiating the investigation of </a:t>
            </a:r>
            <a:r>
              <a:rPr lang="en-US" dirty="0" smtClean="0">
                <a:hlinkClick r:id="rId6" tooltip="Fourier series"/>
              </a:rPr>
              <a:t>Fourier series</a:t>
            </a:r>
            <a:r>
              <a:rPr lang="en-US" dirty="0" smtClean="0"/>
              <a:t> and their applications to problems of </a:t>
            </a:r>
            <a:r>
              <a:rPr lang="en-US" dirty="0" smtClean="0">
                <a:hlinkClick r:id="rId7" tooltip="Heat transfer"/>
              </a:rPr>
              <a:t>heat transfer</a:t>
            </a:r>
            <a:r>
              <a:rPr lang="en-US" dirty="0" smtClean="0"/>
              <a:t> and </a:t>
            </a:r>
            <a:r>
              <a:rPr lang="en-US" dirty="0" smtClean="0">
                <a:hlinkClick r:id="rId8" tooltip="Vibrations"/>
              </a:rPr>
              <a:t>vibrations</a:t>
            </a:r>
            <a:r>
              <a:rPr lang="en-US" dirty="0" smtClean="0"/>
              <a:t>. The </a:t>
            </a:r>
            <a:r>
              <a:rPr lang="en-US" dirty="0" smtClean="0">
                <a:hlinkClick r:id="rId9" tooltip="Fourier transform"/>
              </a:rPr>
              <a:t>Fourier transform</a:t>
            </a:r>
            <a:r>
              <a:rPr lang="en-US" dirty="0" smtClean="0"/>
              <a:t> and </a:t>
            </a:r>
            <a:r>
              <a:rPr lang="en-US" dirty="0" smtClean="0">
                <a:hlinkClick r:id="rId10" tooltip="Conduction (heat)"/>
              </a:rPr>
              <a:t>Fourier's Law</a:t>
            </a:r>
            <a:r>
              <a:rPr lang="en-US" dirty="0" smtClean="0"/>
              <a:t> are also named in his </a:t>
            </a:r>
            <a:r>
              <a:rPr lang="en-US" dirty="0" err="1" smtClean="0"/>
              <a:t>honour</a:t>
            </a:r>
            <a:r>
              <a:rPr lang="en-US" dirty="0" smtClean="0"/>
              <a:t>. Fourier is also generally credited with the discovery of the </a:t>
            </a:r>
            <a:r>
              <a:rPr lang="en-US" dirty="0" smtClean="0">
                <a:hlinkClick r:id="rId11" tooltip="Greenhouse effect"/>
              </a:rPr>
              <a:t>greenhouse effect</a:t>
            </a:r>
            <a:r>
              <a:rPr lang="en-US" dirty="0" smtClean="0"/>
              <a:t>.</a:t>
            </a:r>
            <a:r>
              <a:rPr lang="en-US" baseline="30000" dirty="0" smtClean="0">
                <a:hlinkClick r:id="rId12"/>
              </a:rPr>
              <a:t>[1]</a:t>
            </a:r>
            <a:endParaRPr lang="en-US" dirty="0" smtClean="0"/>
          </a:p>
          <a:p>
            <a:endParaRPr lang="en-US" b="1" dirty="0" smtClean="0"/>
          </a:p>
          <a:p>
            <a:r>
              <a:rPr lang="en-US" b="1" dirty="0" smtClean="0"/>
              <a:t>John Tyndall</a:t>
            </a:r>
            <a:r>
              <a:rPr lang="en-US" dirty="0" smtClean="0"/>
              <a:t> </a:t>
            </a:r>
            <a:r>
              <a:rPr lang="en-US" dirty="0" smtClean="0">
                <a:hlinkClick r:id="rId13" tooltip="Fellow of the Royal Society"/>
              </a:rPr>
              <a:t>FRS</a:t>
            </a:r>
            <a:r>
              <a:rPr lang="en-US" dirty="0" smtClean="0"/>
              <a:t> (2 August 1820 – 4 December 1893) was a prominent 19th century physicist. His initial scientific fame arose in the 1850s from his study of </a:t>
            </a:r>
            <a:r>
              <a:rPr lang="en-US" dirty="0" smtClean="0">
                <a:hlinkClick r:id="rId14" tooltip="Diamagnetism"/>
              </a:rPr>
              <a:t>diamagnetism</a:t>
            </a:r>
            <a:r>
              <a:rPr lang="en-US" dirty="0" smtClean="0"/>
              <a:t>. Later he studied </a:t>
            </a:r>
            <a:r>
              <a:rPr lang="en-US" dirty="0" smtClean="0">
                <a:hlinkClick r:id="rId15" tooltip="Thermal radiation"/>
              </a:rPr>
              <a:t>thermal radiation</a:t>
            </a:r>
            <a:r>
              <a:rPr lang="en-US" dirty="0" smtClean="0"/>
              <a:t>, and produced a number of discoveries about processes in the </a:t>
            </a:r>
            <a:r>
              <a:rPr lang="en-US" dirty="0" smtClean="0">
                <a:hlinkClick r:id="rId16" tooltip="Atmosphere"/>
              </a:rPr>
              <a:t>atmosphere</a:t>
            </a:r>
            <a:r>
              <a:rPr lang="en-US" dirty="0" smtClean="0"/>
              <a:t>.</a:t>
            </a:r>
            <a:endParaRPr lang="en-US" b="1" dirty="0" smtClean="0"/>
          </a:p>
          <a:p>
            <a:endParaRPr lang="en-US" b="1" dirty="0" smtClean="0"/>
          </a:p>
          <a:p>
            <a:r>
              <a:rPr lang="en-US" b="1" dirty="0" err="1" smtClean="0"/>
              <a:t>Svante</a:t>
            </a:r>
            <a:r>
              <a:rPr lang="en-US" b="1" dirty="0" smtClean="0"/>
              <a:t> August Arrhenius</a:t>
            </a:r>
            <a:r>
              <a:rPr lang="en-US" dirty="0" smtClean="0"/>
              <a:t> (19 February 1859 – 2 October 1927) was a </a:t>
            </a:r>
            <a:r>
              <a:rPr lang="en-US" dirty="0" smtClean="0">
                <a:hlinkClick r:id="rId17" tooltip="Sweden"/>
              </a:rPr>
              <a:t>Swedish</a:t>
            </a:r>
            <a:r>
              <a:rPr lang="en-US" dirty="0" smtClean="0"/>
              <a:t> </a:t>
            </a:r>
            <a:r>
              <a:rPr lang="en-US" dirty="0" smtClean="0">
                <a:hlinkClick r:id="rId18" tooltip="Scientist"/>
              </a:rPr>
              <a:t>scientist</a:t>
            </a:r>
            <a:r>
              <a:rPr lang="en-US" dirty="0" smtClean="0"/>
              <a:t>, originally a </a:t>
            </a:r>
            <a:r>
              <a:rPr lang="en-US" dirty="0" smtClean="0">
                <a:hlinkClick r:id="rId5" tooltip="Physicist"/>
              </a:rPr>
              <a:t>physicist</a:t>
            </a:r>
            <a:r>
              <a:rPr lang="en-US" dirty="0" smtClean="0"/>
              <a:t>, but often referred to as a </a:t>
            </a:r>
            <a:r>
              <a:rPr lang="en-US" dirty="0" smtClean="0">
                <a:hlinkClick r:id="rId19" tooltip="Chemist"/>
              </a:rPr>
              <a:t>chemist</a:t>
            </a:r>
            <a:r>
              <a:rPr lang="en-US" dirty="0" smtClean="0"/>
              <a:t>, and one of the founders of the science of </a:t>
            </a:r>
            <a:r>
              <a:rPr lang="en-US" dirty="0" smtClean="0">
                <a:hlinkClick r:id="rId20" tooltip="Physical chemistry"/>
              </a:rPr>
              <a:t>physical chemistry</a:t>
            </a:r>
            <a:r>
              <a:rPr lang="en-US" dirty="0" smtClean="0"/>
              <a:t>. He received the </a:t>
            </a:r>
            <a:r>
              <a:rPr lang="en-US" dirty="0" smtClean="0">
                <a:hlinkClick r:id="rId21" tooltip="Nobel Prize for Chemistry"/>
              </a:rPr>
              <a:t>Nobel Prize for Chemistry</a:t>
            </a:r>
            <a:r>
              <a:rPr lang="en-US" dirty="0" smtClean="0"/>
              <a:t> in 1903. The </a:t>
            </a:r>
            <a:r>
              <a:rPr lang="en-US" dirty="0" smtClean="0">
                <a:hlinkClick r:id="rId22" tooltip="Arrhenius equation"/>
              </a:rPr>
              <a:t>Arrhenius equation</a:t>
            </a:r>
            <a:r>
              <a:rPr lang="en-US" dirty="0" smtClean="0"/>
              <a:t>, </a:t>
            </a:r>
            <a:r>
              <a:rPr lang="en-US" dirty="0" smtClean="0">
                <a:hlinkClick r:id="rId23" tooltip="Moon"/>
              </a:rPr>
              <a:t>lunar</a:t>
            </a:r>
            <a:r>
              <a:rPr lang="en-US" dirty="0" smtClean="0"/>
              <a:t> </a:t>
            </a:r>
            <a:r>
              <a:rPr lang="en-US" dirty="0" smtClean="0">
                <a:hlinkClick r:id="rId24" tooltip="Impact crater"/>
              </a:rPr>
              <a:t>crater</a:t>
            </a:r>
            <a:r>
              <a:rPr lang="en-US" dirty="0" smtClean="0"/>
              <a:t> </a:t>
            </a:r>
            <a:r>
              <a:rPr lang="en-US" dirty="0" smtClean="0">
                <a:hlinkClick r:id="rId25" tooltip="Arrhenius (lunar crater)"/>
              </a:rPr>
              <a:t>Arrhenius</a:t>
            </a:r>
            <a:r>
              <a:rPr lang="en-US" dirty="0" smtClean="0"/>
              <a:t> and the Arrhenius Labs at </a:t>
            </a:r>
            <a:r>
              <a:rPr lang="en-US" dirty="0" smtClean="0">
                <a:hlinkClick r:id="rId26" tooltip="Stockholm University"/>
              </a:rPr>
              <a:t>Stockholm University</a:t>
            </a:r>
            <a:r>
              <a:rPr lang="en-US" dirty="0" smtClean="0"/>
              <a:t> are named after him.</a:t>
            </a:r>
            <a:endParaRPr lang="en-US" dirty="0"/>
          </a:p>
        </p:txBody>
      </p:sp>
      <p:sp>
        <p:nvSpPr>
          <p:cNvPr id="4" name="Slide Number Placeholder 3"/>
          <p:cNvSpPr>
            <a:spLocks noGrp="1"/>
          </p:cNvSpPr>
          <p:nvPr>
            <p:ph type="sldNum" sz="quarter" idx="10"/>
          </p:nvPr>
        </p:nvSpPr>
        <p:spPr/>
        <p:txBody>
          <a:bodyPr/>
          <a:lstStyle/>
          <a:p>
            <a:fld id="{1B6B5249-7112-5F40-BB6E-202D42ACF678}" type="slidenum">
              <a:rPr lang="en-US" smtClean="0"/>
              <a:pPr/>
              <a:t>28</a:t>
            </a:fld>
            <a:endParaRPr lang="en-US"/>
          </a:p>
        </p:txBody>
      </p:sp>
    </p:spTree>
    <p:extLst>
      <p:ext uri="{BB962C8B-B14F-4D97-AF65-F5344CB8AC3E}">
        <p14:creationId xmlns:p14="http://schemas.microsoft.com/office/powerpoint/2010/main" val="409257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77E6AB-284D-E84C-A531-68C62500415F}" type="slidenum">
              <a:rPr lang="en-US"/>
              <a:pPr>
                <a:defRPr/>
              </a:pPr>
              <a:t>32</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spcBef>
                <a:spcPts val="600"/>
              </a:spcBef>
              <a:defRPr/>
            </a:pPr>
            <a:r>
              <a:rPr lang="en-US" smtClean="0">
                <a:cs typeface="+mn-cs"/>
              </a:rPr>
              <a:t>If there were ways to hold the wilderness that we love and the goods that we want in the same hand, we would do so, but experience belies such might and we are left with choices. It is possible to have progress and preservation, but it requires a new and more intense way of working within the confines of our culture while setting aside the natural land, which by its difference defines our humanity.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3365500"/>
            <a:chOff x="0" y="0"/>
            <a:chExt cx="5760" cy="2120"/>
          </a:xfrm>
        </p:grpSpPr>
        <p:pic>
          <p:nvPicPr>
            <p:cNvPr id="5" name="Picture 3" descr="D:\FRONTPAGE THEMES\ARTSY\ARTBANNA.PNG"/>
            <p:cNvPicPr>
              <a:picLocks noChangeAspect="1" noChangeArrowheads="1"/>
            </p:cNvPicPr>
            <p:nvPr/>
          </p:nvPicPr>
          <p:blipFill>
            <a:blip r:embed="rId3">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Themes\Artsy\Arthsep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5"/>
          <p:cNvSpPr>
            <a:spLocks noGrp="1" noChangeArrowheads="1"/>
          </p:cNvSpPr>
          <p:nvPr>
            <p:ph type="ctrTitle"/>
          </p:nvPr>
        </p:nvSpPr>
        <p:spPr>
          <a:xfrm>
            <a:off x="990600" y="19050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lstStyle>
            <a:lvl1pPr algn="r">
              <a:defRPr/>
            </a:lvl1pPr>
          </a:lstStyle>
          <a:p>
            <a:pPr lvl="0"/>
            <a:r>
              <a:rPr lang="en-US" noProof="0" smtClean="0"/>
              <a:t>Click to edit Master title style</a:t>
            </a:r>
          </a:p>
        </p:txBody>
      </p:sp>
      <p:sp>
        <p:nvSpPr>
          <p:cNvPr id="4102" name="Rectangle 6"/>
          <p:cNvSpPr>
            <a:spLocks noGrp="1" noChangeArrowheads="1"/>
          </p:cNvSpPr>
          <p:nvPr>
            <p:ph type="subTitle" idx="1"/>
          </p:nvPr>
        </p:nvSpPr>
        <p:spPr>
          <a:xfrm>
            <a:off x="2686050" y="3492500"/>
            <a:ext cx="6102350" cy="1752600"/>
          </a:xfrm>
        </p:spPr>
        <p:txBody>
          <a:bodyPr/>
          <a:lstStyle>
            <a:lvl1pPr marL="0" indent="0" algn="r">
              <a:buFont typeface="Wingdings" charset="0"/>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BF9A29E3-2102-8748-9C1C-EDB67173A301}" type="slidenum">
              <a:rPr lang="en-US"/>
              <a:pPr>
                <a:defRPr/>
              </a:pPr>
              <a:t>‹#›</a:t>
            </a:fld>
            <a:endParaRPr lang="en-US"/>
          </a:p>
        </p:txBody>
      </p:sp>
    </p:spTree>
    <p:extLst>
      <p:ext uri="{BB962C8B-B14F-4D97-AF65-F5344CB8AC3E}">
        <p14:creationId xmlns:p14="http://schemas.microsoft.com/office/powerpoint/2010/main" val="1948235331"/>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6BFDE4B-9E5E-5C48-B2A1-6D11B9ED87C7}" type="slidenum">
              <a:rPr lang="en-US"/>
              <a:pPr>
                <a:defRPr/>
              </a:pPr>
              <a:t>‹#›</a:t>
            </a:fld>
            <a:endParaRPr lang="en-US"/>
          </a:p>
        </p:txBody>
      </p:sp>
    </p:spTree>
    <p:extLst>
      <p:ext uri="{BB962C8B-B14F-4D97-AF65-F5344CB8AC3E}">
        <p14:creationId xmlns:p14="http://schemas.microsoft.com/office/powerpoint/2010/main" val="367998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0175" y="609600"/>
            <a:ext cx="2057400" cy="5446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022975" cy="5446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EA0DCA4-DDEE-B142-89CC-F6510D367C10}" type="slidenum">
              <a:rPr lang="en-US"/>
              <a:pPr>
                <a:defRPr/>
              </a:pPr>
              <a:t>‹#›</a:t>
            </a:fld>
            <a:endParaRPr lang="en-US"/>
          </a:p>
        </p:txBody>
      </p:sp>
    </p:spTree>
    <p:extLst>
      <p:ext uri="{BB962C8B-B14F-4D97-AF65-F5344CB8AC3E}">
        <p14:creationId xmlns:p14="http://schemas.microsoft.com/office/powerpoint/2010/main" val="61932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EBC267D-6DE5-F446-A1E4-4E14B4CD6B4A}" type="slidenum">
              <a:rPr lang="en-US"/>
              <a:pPr>
                <a:defRPr/>
              </a:pPr>
              <a:t>‹#›</a:t>
            </a:fld>
            <a:endParaRPr lang="en-US"/>
          </a:p>
        </p:txBody>
      </p:sp>
    </p:spTree>
    <p:extLst>
      <p:ext uri="{BB962C8B-B14F-4D97-AF65-F5344CB8AC3E}">
        <p14:creationId xmlns:p14="http://schemas.microsoft.com/office/powerpoint/2010/main" val="147698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609600"/>
            <a:ext cx="8232775" cy="544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125B923-E996-A547-9D20-5E18CE06E84E}" type="slidenum">
              <a:rPr lang="en-US"/>
              <a:pPr>
                <a:defRPr/>
              </a:pPr>
              <a:t>‹#›</a:t>
            </a:fld>
            <a:endParaRPr lang="en-US"/>
          </a:p>
        </p:txBody>
      </p:sp>
    </p:spTree>
    <p:extLst>
      <p:ext uri="{BB962C8B-B14F-4D97-AF65-F5344CB8AC3E}">
        <p14:creationId xmlns:p14="http://schemas.microsoft.com/office/powerpoint/2010/main" val="1875936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8613" y="1941513"/>
            <a:ext cx="8208962" cy="41148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4EE967C-0E00-7D43-B76F-A0A266107CAB}" type="slidenum">
              <a:rPr lang="en-US"/>
              <a:pPr>
                <a:defRPr/>
              </a:pPr>
              <a:t>‹#›</a:t>
            </a:fld>
            <a:endParaRPr lang="en-US"/>
          </a:p>
        </p:txBody>
      </p:sp>
    </p:spTree>
    <p:extLst>
      <p:ext uri="{BB962C8B-B14F-4D97-AF65-F5344CB8AC3E}">
        <p14:creationId xmlns:p14="http://schemas.microsoft.com/office/powerpoint/2010/main" val="292316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41DD127-4125-474E-81D6-98D7FEF03811}" type="slidenum">
              <a:rPr lang="en-US"/>
              <a:pPr>
                <a:defRPr/>
              </a:pPr>
              <a:t>‹#›</a:t>
            </a:fld>
            <a:endParaRPr lang="en-US"/>
          </a:p>
        </p:txBody>
      </p:sp>
    </p:spTree>
    <p:extLst>
      <p:ext uri="{BB962C8B-B14F-4D97-AF65-F5344CB8AC3E}">
        <p14:creationId xmlns:p14="http://schemas.microsoft.com/office/powerpoint/2010/main" val="39691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7C0BE12-F24A-A447-A503-61F4D6241C29}" type="slidenum">
              <a:rPr lang="en-US"/>
              <a:pPr>
                <a:defRPr/>
              </a:pPr>
              <a:t>‹#›</a:t>
            </a:fld>
            <a:endParaRPr lang="en-US"/>
          </a:p>
        </p:txBody>
      </p:sp>
    </p:spTree>
    <p:extLst>
      <p:ext uri="{BB962C8B-B14F-4D97-AF65-F5344CB8AC3E}">
        <p14:creationId xmlns:p14="http://schemas.microsoft.com/office/powerpoint/2010/main" val="372060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70AE6CF-E29F-0448-BC78-AF766B312184}" type="slidenum">
              <a:rPr lang="en-US"/>
              <a:pPr>
                <a:defRPr/>
              </a:pPr>
              <a:t>‹#›</a:t>
            </a:fld>
            <a:endParaRPr lang="en-US"/>
          </a:p>
        </p:txBody>
      </p:sp>
    </p:spTree>
    <p:extLst>
      <p:ext uri="{BB962C8B-B14F-4D97-AF65-F5344CB8AC3E}">
        <p14:creationId xmlns:p14="http://schemas.microsoft.com/office/powerpoint/2010/main" val="250693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D57A4B50-75DF-4044-AFA2-E145109C3BE9}" type="slidenum">
              <a:rPr lang="en-US"/>
              <a:pPr>
                <a:defRPr/>
              </a:pPr>
              <a:t>‹#›</a:t>
            </a:fld>
            <a:endParaRPr lang="en-US"/>
          </a:p>
        </p:txBody>
      </p:sp>
    </p:spTree>
    <p:extLst>
      <p:ext uri="{BB962C8B-B14F-4D97-AF65-F5344CB8AC3E}">
        <p14:creationId xmlns:p14="http://schemas.microsoft.com/office/powerpoint/2010/main" val="48125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D48FB2E-67D8-7C4E-853C-6C0A59759A98}" type="slidenum">
              <a:rPr lang="en-US"/>
              <a:pPr>
                <a:defRPr/>
              </a:pPr>
              <a:t>‹#›</a:t>
            </a:fld>
            <a:endParaRPr lang="en-US"/>
          </a:p>
        </p:txBody>
      </p:sp>
    </p:spTree>
    <p:extLst>
      <p:ext uri="{BB962C8B-B14F-4D97-AF65-F5344CB8AC3E}">
        <p14:creationId xmlns:p14="http://schemas.microsoft.com/office/powerpoint/2010/main" val="33338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E2634A0-0E54-3146-9EDF-189C679D2D5F}" type="slidenum">
              <a:rPr lang="en-US"/>
              <a:pPr>
                <a:defRPr/>
              </a:pPr>
              <a:t>‹#›</a:t>
            </a:fld>
            <a:endParaRPr lang="en-US"/>
          </a:p>
        </p:txBody>
      </p:sp>
    </p:spTree>
    <p:extLst>
      <p:ext uri="{BB962C8B-B14F-4D97-AF65-F5344CB8AC3E}">
        <p14:creationId xmlns:p14="http://schemas.microsoft.com/office/powerpoint/2010/main" val="291845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E8A159C-2787-DF45-AF43-019B1B7C6DE6}" type="slidenum">
              <a:rPr lang="en-US"/>
              <a:pPr>
                <a:defRPr/>
              </a:pPr>
              <a:t>‹#›</a:t>
            </a:fld>
            <a:endParaRPr lang="en-US"/>
          </a:p>
        </p:txBody>
      </p:sp>
    </p:spTree>
    <p:extLst>
      <p:ext uri="{BB962C8B-B14F-4D97-AF65-F5344CB8AC3E}">
        <p14:creationId xmlns:p14="http://schemas.microsoft.com/office/powerpoint/2010/main" val="321630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AF6F915-5526-B941-BC12-928A907C2055}" type="slidenum">
              <a:rPr lang="en-US"/>
              <a:pPr>
                <a:defRPr/>
              </a:pPr>
              <a:t>‹#›</a:t>
            </a:fld>
            <a:endParaRPr lang="en-US"/>
          </a:p>
        </p:txBody>
      </p:sp>
    </p:spTree>
    <p:extLst>
      <p:ext uri="{BB962C8B-B14F-4D97-AF65-F5344CB8AC3E}">
        <p14:creationId xmlns:p14="http://schemas.microsoft.com/office/powerpoint/2010/main" val="16219505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1636713"/>
            <a:ext cx="9148763" cy="4618037"/>
            <a:chOff x="-5" y="1031"/>
            <a:chExt cx="5763" cy="2909"/>
          </a:xfrm>
        </p:grpSpPr>
        <p:pic>
          <p:nvPicPr>
            <p:cNvPr id="1032" name="Picture 3" descr="D:\FRONTPAGE THEMES\ARTSY\ARTHSEPA.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3778" y="3893"/>
              <a:ext cx="198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P:\!Themes\Artsy\Arthsepa.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 y="1031"/>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5"/>
          <p:cNvSpPr>
            <a:spLocks noGrp="1" noChangeArrowheads="1"/>
          </p:cNvSpPr>
          <p:nvPr>
            <p:ph type="body" idx="1"/>
          </p:nvPr>
        </p:nvSpPr>
        <p:spPr bwMode="auto">
          <a:xfrm>
            <a:off x="328613" y="1941513"/>
            <a:ext cx="82089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3079" name="Rectangle 7"/>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latin typeface="+mn-lt"/>
                <a:cs typeface="+mn-cs"/>
              </a:defRPr>
            </a:lvl1pPr>
          </a:lstStyle>
          <a:p>
            <a:pPr>
              <a:defRPr/>
            </a:pPr>
            <a:endParaRPr lang="en-US"/>
          </a:p>
        </p:txBody>
      </p:sp>
      <p:sp>
        <p:nvSpPr>
          <p:cNvPr id="3080" name="Rectangle 8"/>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a:latin typeface="+mn-lt"/>
                <a:cs typeface="+mn-cs"/>
              </a:defRPr>
            </a:lvl1pPr>
          </a:lstStyle>
          <a:p>
            <a:pPr>
              <a:defRPr/>
            </a:pPr>
            <a:fld id="{4F9F1A1A-8356-884A-940C-1131314371D5}" type="slidenum">
              <a:rPr lang="en-US"/>
              <a:pPr>
                <a:defRPr/>
              </a:pPr>
              <a:t>‹#›</a:t>
            </a:fld>
            <a:endParaRPr lang="en-US"/>
          </a:p>
        </p:txBody>
      </p:sp>
      <p:sp>
        <p:nvSpPr>
          <p:cNvPr id="1031" name="Rectangle 9"/>
          <p:cNvSpPr>
            <a:spLocks noGrp="1" noChangeArrowheads="1"/>
          </p:cNvSpPr>
          <p:nvPr>
            <p:ph type="title"/>
          </p:nvPr>
        </p:nvSpPr>
        <p:spPr bwMode="auto">
          <a:xfrm>
            <a:off x="304800" y="6096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CCFF33"/>
        </a:buClr>
        <a:buSzPct val="7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mag.org/cgi/content/full/302/5651/1719?maxtoshow=&amp;HITS=10&amp;hits=10&amp;RESULTFORMAT=&amp;fulltext=alaskan+wildlife+climate+change&amp;searchid=1082218255125_3288&amp;stored_search=&amp;FIRSTINDEX=0"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renewingindia.org/bioart1.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hyperlink" Target="http://genome.jgi-psf.org/poplar0/poplar0.home.html" TargetMode="External"/><Relationship Id="rId1" Type="http://schemas.openxmlformats.org/officeDocument/2006/relationships/themeOverride" Target="../theme/themeOverride6.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Gifford_Pinchot" TargetMode="External"/><Relationship Id="rId4" Type="http://schemas.openxmlformats.org/officeDocument/2006/relationships/hyperlink" Target="http://en.wikipedia.org/wiki/John_Muir" TargetMode="External"/><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hyperlink" Target="http://www.aldoleopold.org/" TargetMode="External"/><Relationship Id="rId1" Type="http://schemas.openxmlformats.org/officeDocument/2006/relationships/slideLayout" Target="../slideLayouts/slideLayout6.xml"/><Relationship Id="rId2" Type="http://schemas.openxmlformats.org/officeDocument/2006/relationships/hyperlink" Target="http://www.dep.state.pa.us/dep/PA_Env-Her/pinchot_bio.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990600"/>
            <a:ext cx="7772400" cy="2057400"/>
          </a:xfrm>
        </p:spPr>
        <p:txBody>
          <a:bodyPr/>
          <a:lstStyle/>
          <a:p>
            <a:pPr algn="l" eaLnBrk="1" hangingPunct="1">
              <a:defRPr/>
            </a:pPr>
            <a:r>
              <a:rPr lang="en-US" b="1" dirty="0"/>
              <a:t>Is there a path to renewable fuels, and why would we want to go there?</a:t>
            </a:r>
            <a:r>
              <a:rPr lang="en-US" dirty="0"/>
              <a:t> </a:t>
            </a:r>
            <a:endParaRPr lang="en-US" dirty="0" smtClean="0">
              <a:cs typeface="+mj-cs"/>
            </a:endParaRPr>
          </a:p>
        </p:txBody>
      </p:sp>
      <p:sp>
        <p:nvSpPr>
          <p:cNvPr id="2051" name="Rectangle 3"/>
          <p:cNvSpPr>
            <a:spLocks noGrp="1" noChangeArrowheads="1"/>
          </p:cNvSpPr>
          <p:nvPr>
            <p:ph type="subTitle" idx="1"/>
          </p:nvPr>
        </p:nvSpPr>
        <p:spPr>
          <a:xfrm>
            <a:off x="1676400" y="3492500"/>
            <a:ext cx="7112000" cy="2222500"/>
          </a:xfrm>
        </p:spPr>
        <p:txBody>
          <a:bodyPr/>
          <a:lstStyle/>
          <a:p>
            <a:pPr eaLnBrk="1" hangingPunct="1">
              <a:defRPr/>
            </a:pPr>
            <a:r>
              <a:rPr lang="en-US" dirty="0" smtClean="0">
                <a:cs typeface="+mn-cs"/>
              </a:rPr>
              <a:t>Thomas W. Jeffries</a:t>
            </a:r>
          </a:p>
          <a:p>
            <a:pPr eaLnBrk="1" hangingPunct="1">
              <a:defRPr/>
            </a:pPr>
            <a:r>
              <a:rPr lang="en-US" sz="2000" dirty="0" smtClean="0">
                <a:cs typeface="+mn-cs"/>
              </a:rPr>
              <a:t>Institute for Microbial and Biochemical Technology</a:t>
            </a:r>
          </a:p>
          <a:p>
            <a:pPr eaLnBrk="1" hangingPunct="1">
              <a:defRPr/>
            </a:pPr>
            <a:r>
              <a:rPr lang="en-US" sz="2400" dirty="0" smtClean="0">
                <a:cs typeface="+mn-cs"/>
              </a:rPr>
              <a:t>Forest Products Laboratory</a:t>
            </a:r>
          </a:p>
          <a:p>
            <a:pPr eaLnBrk="1" hangingPunct="1">
              <a:defRPr/>
            </a:pPr>
            <a:r>
              <a:rPr lang="en-US" sz="2400" dirty="0" smtClean="0">
                <a:cs typeface="+mn-cs"/>
              </a:rPr>
              <a:t>Department of Bacteriology</a:t>
            </a:r>
          </a:p>
          <a:p>
            <a:pPr eaLnBrk="1" hangingPunct="1">
              <a:defRPr/>
            </a:pPr>
            <a:r>
              <a:rPr lang="en-US" sz="2400" dirty="0" smtClean="0">
                <a:cs typeface="+mn-cs"/>
              </a:rPr>
              <a:t>University of Wisconsin-Madison</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846137"/>
            <a:ext cx="7772400"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…but why is this an issue?</a:t>
            </a:r>
            <a:endParaRPr kumimoji="0" lang="en-US" sz="3600" b="0" i="0" u="none" strike="noStrike" kern="0" cap="none" spc="0" normalizeH="0" baseline="0" noProof="0" dirty="0">
              <a:ln>
                <a:noFill/>
              </a:ln>
              <a:solidFill>
                <a:srgbClr val="FFFFCC"/>
              </a:solidFill>
              <a:effectLst/>
              <a:uLnTx/>
              <a:uFillTx/>
              <a:latin typeface="Arial"/>
              <a:ea typeface="ＭＳ Ｐゴシック"/>
              <a:cs typeface="ＭＳ Ｐゴシック" charset="0"/>
            </a:endParaRPr>
          </a:p>
        </p:txBody>
      </p:sp>
      <p:sp>
        <p:nvSpPr>
          <p:cNvPr id="2" name="Rectangle 1"/>
          <p:cNvSpPr/>
          <p:nvPr/>
        </p:nvSpPr>
        <p:spPr>
          <a:xfrm>
            <a:off x="2895600" y="4267200"/>
            <a:ext cx="5486400" cy="461665"/>
          </a:xfrm>
          <a:prstGeom prst="rect">
            <a:avLst/>
          </a:prstGeom>
        </p:spPr>
        <p:txBody>
          <a:bodyPr wrap="square">
            <a:spAutoFit/>
          </a:bodyPr>
          <a:lstStyle/>
          <a:p>
            <a:r>
              <a:rPr lang="en-US" kern="0" dirty="0" smtClean="0">
                <a:solidFill>
                  <a:srgbClr val="FFFFCC"/>
                </a:solidFill>
                <a:latin typeface="Arial"/>
                <a:ea typeface="ＭＳ Ｐゴシック"/>
              </a:rPr>
              <a:t>…because fossil </a:t>
            </a:r>
            <a:r>
              <a:rPr lang="en-US" kern="0" dirty="0">
                <a:solidFill>
                  <a:srgbClr val="FFFFCC"/>
                </a:solidFill>
                <a:latin typeface="Arial"/>
                <a:ea typeface="ＭＳ Ｐゴシック"/>
              </a:rPr>
              <a:t>energy </a:t>
            </a:r>
            <a:r>
              <a:rPr lang="en-US" i="1" kern="0" dirty="0" smtClean="0">
                <a:solidFill>
                  <a:srgbClr val="FFFFCC"/>
                </a:solidFill>
                <a:latin typeface="Arial"/>
                <a:ea typeface="ＭＳ Ｐゴシック"/>
              </a:rPr>
              <a:t>is essential</a:t>
            </a:r>
            <a:endParaRPr lang="en-US" i="1" dirty="0"/>
          </a:p>
        </p:txBody>
      </p:sp>
      <p:sp>
        <p:nvSpPr>
          <p:cNvPr id="3" name="Rectangle 2"/>
          <p:cNvSpPr/>
          <p:nvPr/>
        </p:nvSpPr>
        <p:spPr>
          <a:xfrm>
            <a:off x="2895600" y="4800600"/>
            <a:ext cx="5181600" cy="461665"/>
          </a:xfrm>
          <a:prstGeom prst="rect">
            <a:avLst/>
          </a:prstGeom>
        </p:spPr>
        <p:txBody>
          <a:bodyPr wrap="square">
            <a:spAutoFit/>
          </a:bodyPr>
          <a:lstStyle/>
          <a:p>
            <a:r>
              <a:rPr lang="en-US" kern="0" dirty="0" smtClean="0">
                <a:solidFill>
                  <a:srgbClr val="FFFFCC"/>
                </a:solidFill>
                <a:latin typeface="Arial"/>
                <a:ea typeface="ＭＳ Ｐゴシック"/>
              </a:rPr>
              <a:t>…because its use is </a:t>
            </a:r>
            <a:r>
              <a:rPr lang="en-US" i="1" kern="0" dirty="0" smtClean="0">
                <a:solidFill>
                  <a:srgbClr val="FFFFCC"/>
                </a:solidFill>
                <a:latin typeface="Arial"/>
                <a:ea typeface="ＭＳ Ｐゴシック"/>
              </a:rPr>
              <a:t>detrimental</a:t>
            </a:r>
            <a:endParaRPr lang="en-US" i="1" dirty="0"/>
          </a:p>
        </p:txBody>
      </p:sp>
      <p:sp>
        <p:nvSpPr>
          <p:cNvPr id="9" name="Rectangle 8"/>
          <p:cNvSpPr/>
          <p:nvPr/>
        </p:nvSpPr>
        <p:spPr>
          <a:xfrm>
            <a:off x="6248400" y="2667000"/>
            <a:ext cx="1524000" cy="461665"/>
          </a:xfrm>
          <a:prstGeom prst="rect">
            <a:avLst/>
          </a:prstGeom>
        </p:spPr>
        <p:txBody>
          <a:bodyPr wrap="square">
            <a:spAutoFit/>
          </a:bodyPr>
          <a:lstStyle/>
          <a:p>
            <a:r>
              <a:rPr lang="en-US" kern="0" dirty="0" smtClean="0">
                <a:solidFill>
                  <a:schemeClr val="accent6"/>
                </a:solidFill>
                <a:latin typeface="Arial"/>
                <a:ea typeface="ＭＳ Ｐゴシック"/>
              </a:rPr>
              <a:t>Supplies</a:t>
            </a:r>
            <a:endParaRPr lang="en-US" dirty="0">
              <a:solidFill>
                <a:schemeClr val="accent6"/>
              </a:solidFill>
            </a:endParaRPr>
          </a:p>
        </p:txBody>
      </p:sp>
      <p:sp>
        <p:nvSpPr>
          <p:cNvPr id="10" name="Rectangle 9"/>
          <p:cNvSpPr/>
          <p:nvPr/>
        </p:nvSpPr>
        <p:spPr>
          <a:xfrm>
            <a:off x="6324600" y="3733800"/>
            <a:ext cx="1524000" cy="461665"/>
          </a:xfrm>
          <a:prstGeom prst="rect">
            <a:avLst/>
          </a:prstGeom>
        </p:spPr>
        <p:txBody>
          <a:bodyPr wrap="square">
            <a:spAutoFit/>
          </a:bodyPr>
          <a:lstStyle/>
          <a:p>
            <a:r>
              <a:rPr lang="en-US" kern="0" dirty="0" smtClean="0">
                <a:solidFill>
                  <a:schemeClr val="accent6"/>
                </a:solidFill>
                <a:latin typeface="Arial"/>
                <a:ea typeface="ＭＳ Ｐゴシック"/>
              </a:rPr>
              <a:t>Effects</a:t>
            </a:r>
            <a:endParaRPr lang="en-US" dirty="0">
              <a:solidFill>
                <a:schemeClr val="accent6"/>
              </a:solidFill>
            </a:endParaRPr>
          </a:p>
        </p:txBody>
      </p:sp>
    </p:spTree>
    <p:extLst>
      <p:ext uri="{BB962C8B-B14F-4D97-AF65-F5344CB8AC3E}">
        <p14:creationId xmlns:p14="http://schemas.microsoft.com/office/powerpoint/2010/main" val="4151322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8.6141E-7 3.07621E-6 L -0.15839 -0.28932 " pathEditMode="relative" rAng="0" ptsTypes="AA">
                                      <p:cBhvr>
                                        <p:cTn id="17" dur="2000" fill="hold"/>
                                        <p:tgtEl>
                                          <p:spTgt spid="2"/>
                                        </p:tgtEl>
                                        <p:attrNameLst>
                                          <p:attrName>ppt_x</p:attrName>
                                          <p:attrName>ppt_y</p:attrName>
                                        </p:attrNameLst>
                                      </p:cBhvr>
                                      <p:rCtr x="-7919" y="-14478"/>
                                    </p:animMotion>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000"/>
                            </p:stCondLst>
                            <p:childTnLst>
                              <p:par>
                                <p:cTn id="22" presetID="0" presetClass="path" presetSubtype="0" accel="50000" decel="50000" fill="hold" grpId="1" nodeType="afterEffect">
                                  <p:stCondLst>
                                    <p:cond delay="0"/>
                                  </p:stCondLst>
                                  <p:childTnLst>
                                    <p:animMotion origin="layout" path="M -3.58792E-6 1.78621E-6 L -0.24995 -0.00023 " pathEditMode="relative" rAng="0" ptsTypes="AA">
                                      <p:cBhvr>
                                        <p:cTn id="23" dur="2000" fill="hold"/>
                                        <p:tgtEl>
                                          <p:spTgt spid="9"/>
                                        </p:tgtEl>
                                        <p:attrNameLst>
                                          <p:attrName>ppt_x</p:attrName>
                                          <p:attrName>ppt_y</p:attrName>
                                        </p:attrNameLst>
                                      </p:cBhvr>
                                      <p:rCtr x="-12498" y="-23"/>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1" nodeType="clickEffect">
                                  <p:stCondLst>
                                    <p:cond delay="0"/>
                                  </p:stCondLst>
                                  <p:childTnLst>
                                    <p:animMotion origin="layout" path="M 0 0 L -0.15005 -0.2335 " pathEditMode="relative" ptsTypes="AA">
                                      <p:cBhvr>
                                        <p:cTn id="27" dur="2000" fill="hold"/>
                                        <p:tgtEl>
                                          <p:spTgt spid="3"/>
                                        </p:tgtEl>
                                        <p:attrNameLst>
                                          <p:attrName>ppt_x</p:attrName>
                                          <p:attrName>ppt_y</p:attrName>
                                        </p:attrNameLst>
                                      </p:cBhvr>
                                    </p:animMotion>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2000"/>
                            </p:stCondLst>
                            <p:childTnLst>
                              <p:par>
                                <p:cTn id="32" presetID="0" presetClass="path" presetSubtype="0" accel="50000" decel="50000" fill="hold" grpId="1" nodeType="afterEffect">
                                  <p:stCondLst>
                                    <p:cond delay="0"/>
                                  </p:stCondLst>
                                  <p:childTnLst>
                                    <p:animMotion origin="layout" path="M 4.52526E-6 -1.78621E-6 L -0.25829 -0.00023 " pathEditMode="relative" rAng="0" ptsTypes="AA">
                                      <p:cBhvr>
                                        <p:cTn id="33" dur="2000" fill="hold"/>
                                        <p:tgtEl>
                                          <p:spTgt spid="10"/>
                                        </p:tgtEl>
                                        <p:attrNameLst>
                                          <p:attrName>ppt_x</p:attrName>
                                          <p:attrName>ppt_y</p:attrName>
                                        </p:attrNameLst>
                                      </p:cBhvr>
                                      <p:rCtr x="-1291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 grpId="1"/>
      <p:bldP spid="3" grpId="0"/>
      <p:bldP spid="3" grpId="1"/>
      <p:bldP spid="9" grpId="0"/>
      <p:bldP spid="9"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0600" y="990600"/>
            <a:ext cx="7772400" cy="20574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b="1" dirty="0" smtClean="0"/>
              <a:t>Is there a path to renewable fuels?</a:t>
            </a:r>
            <a:br>
              <a:rPr lang="en-US" b="1" dirty="0" smtClean="0"/>
            </a:br>
            <a:r>
              <a:rPr lang="en-US" dirty="0" smtClean="0"/>
              <a:t> </a:t>
            </a:r>
            <a:endParaRPr lang="en-US" dirty="0" smtClean="0">
              <a:cs typeface="+mj-cs"/>
            </a:endParaRPr>
          </a:p>
        </p:txBody>
      </p:sp>
    </p:spTree>
    <p:extLst>
      <p:ext uri="{BB962C8B-B14F-4D97-AF65-F5344CB8AC3E}">
        <p14:creationId xmlns:p14="http://schemas.microsoft.com/office/powerpoint/2010/main" val="3501665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2000"/>
                                  </p:stCondLst>
                                  <p:childTnLst>
                                    <p:animEffect transition="out" filter="wheel(1)">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convert the </a:t>
            </a:r>
            <a:r>
              <a:rPr lang="en-US" i="1" dirty="0" smtClean="0"/>
              <a:t>capital</a:t>
            </a:r>
            <a:r>
              <a:rPr lang="en-US" dirty="0" smtClean="0"/>
              <a:t>?</a:t>
            </a:r>
            <a:endParaRPr lang="en-US" dirty="0"/>
          </a:p>
        </p:txBody>
      </p:sp>
      <p:sp>
        <p:nvSpPr>
          <p:cNvPr id="5" name="Rectangle 2"/>
          <p:cNvSpPr txBox="1">
            <a:spLocks noChangeArrowheads="1"/>
          </p:cNvSpPr>
          <p:nvPr/>
        </p:nvSpPr>
        <p:spPr bwMode="auto">
          <a:xfrm>
            <a:off x="685800" y="2209800"/>
            <a:ext cx="7772400"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If we are to survive as a society we must find the </a:t>
            </a:r>
            <a:r>
              <a:rPr kumimoji="0" lang="en-US" sz="3600" b="0" i="1"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will</a:t>
            </a: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a:t>
            </a:r>
            <a:endParaRPr kumimoji="0" lang="en-US" sz="3600" b="0" i="0" u="none" strike="noStrike" kern="0" cap="none" spc="0" normalizeH="0" baseline="0" noProof="0" dirty="0">
              <a:ln>
                <a:noFill/>
              </a:ln>
              <a:solidFill>
                <a:srgbClr val="FFFFCC"/>
              </a:solidFill>
              <a:effectLst/>
              <a:uLnTx/>
              <a:uFillTx/>
              <a:latin typeface="Arial"/>
              <a:ea typeface="ＭＳ Ｐゴシック"/>
              <a:cs typeface="ＭＳ Ｐゴシック" charset="0"/>
            </a:endParaRPr>
          </a:p>
        </p:txBody>
      </p:sp>
      <p:sp>
        <p:nvSpPr>
          <p:cNvPr id="6" name="Rectangle 5"/>
          <p:cNvSpPr/>
          <p:nvPr/>
        </p:nvSpPr>
        <p:spPr>
          <a:xfrm>
            <a:off x="2895600" y="3505200"/>
            <a:ext cx="4495800" cy="461665"/>
          </a:xfrm>
          <a:prstGeom prst="rect">
            <a:avLst/>
          </a:prstGeom>
        </p:spPr>
        <p:txBody>
          <a:bodyPr wrap="square">
            <a:spAutoFit/>
          </a:bodyPr>
          <a:lstStyle/>
          <a:p>
            <a:r>
              <a:rPr lang="en-US" kern="0" dirty="0">
                <a:solidFill>
                  <a:srgbClr val="FFFFCC"/>
                </a:solidFill>
                <a:latin typeface="Arial"/>
                <a:ea typeface="ＭＳ Ｐゴシック"/>
              </a:rPr>
              <a:t>to </a:t>
            </a:r>
            <a:r>
              <a:rPr lang="en-US" u="sng" kern="0" dirty="0">
                <a:solidFill>
                  <a:srgbClr val="FFFFCC"/>
                </a:solidFill>
                <a:latin typeface="Arial"/>
                <a:ea typeface="ＭＳ Ｐゴシック"/>
              </a:rPr>
              <a:t>convert</a:t>
            </a:r>
            <a:r>
              <a:rPr lang="en-US" kern="0" dirty="0">
                <a:solidFill>
                  <a:srgbClr val="FFFFCC"/>
                </a:solidFill>
                <a:latin typeface="Arial"/>
                <a:ea typeface="ＭＳ Ｐゴシック"/>
              </a:rPr>
              <a:t> </a:t>
            </a:r>
            <a:r>
              <a:rPr lang="en-US" kern="0" dirty="0" smtClean="0">
                <a:solidFill>
                  <a:srgbClr val="FFFFCC"/>
                </a:solidFill>
                <a:latin typeface="Arial"/>
                <a:ea typeface="ＭＳ Ｐゴシック"/>
              </a:rPr>
              <a:t>fossil </a:t>
            </a:r>
            <a:r>
              <a:rPr lang="en-US" kern="0" dirty="0">
                <a:solidFill>
                  <a:srgbClr val="FFFFCC"/>
                </a:solidFill>
                <a:latin typeface="Arial"/>
                <a:ea typeface="ＭＳ Ｐゴシック"/>
              </a:rPr>
              <a:t>energy </a:t>
            </a:r>
            <a:r>
              <a:rPr lang="en-US" i="1" kern="0" dirty="0">
                <a:solidFill>
                  <a:srgbClr val="FFFFCC"/>
                </a:solidFill>
                <a:latin typeface="Arial"/>
                <a:ea typeface="ＭＳ Ｐゴシック"/>
              </a:rPr>
              <a:t>capital</a:t>
            </a:r>
            <a:endParaRPr lang="en-US" i="1" dirty="0"/>
          </a:p>
        </p:txBody>
      </p:sp>
      <p:sp>
        <p:nvSpPr>
          <p:cNvPr id="7" name="Rectangle 6"/>
          <p:cNvSpPr/>
          <p:nvPr/>
        </p:nvSpPr>
        <p:spPr>
          <a:xfrm>
            <a:off x="2895600" y="4038600"/>
            <a:ext cx="4419600" cy="461665"/>
          </a:xfrm>
          <a:prstGeom prst="rect">
            <a:avLst/>
          </a:prstGeom>
        </p:spPr>
        <p:txBody>
          <a:bodyPr wrap="square">
            <a:spAutoFit/>
          </a:bodyPr>
          <a:lstStyle/>
          <a:p>
            <a:r>
              <a:rPr lang="en-US" kern="0" dirty="0" smtClean="0">
                <a:solidFill>
                  <a:srgbClr val="FFFFCC"/>
                </a:solidFill>
                <a:latin typeface="Arial"/>
                <a:ea typeface="ＭＳ Ｐゴシック"/>
              </a:rPr>
              <a:t>Into </a:t>
            </a:r>
            <a:r>
              <a:rPr lang="en-US" u="sng" kern="0" dirty="0" smtClean="0">
                <a:solidFill>
                  <a:srgbClr val="FFFFCC"/>
                </a:solidFill>
                <a:latin typeface="Arial"/>
                <a:ea typeface="ＭＳ Ｐゴシック"/>
              </a:rPr>
              <a:t>means</a:t>
            </a:r>
            <a:r>
              <a:rPr lang="en-US" kern="0" dirty="0" smtClean="0">
                <a:solidFill>
                  <a:srgbClr val="FFFFCC"/>
                </a:solidFill>
                <a:latin typeface="Arial"/>
                <a:ea typeface="ＭＳ Ｐゴシック"/>
              </a:rPr>
              <a:t> </a:t>
            </a:r>
            <a:r>
              <a:rPr lang="en-US" kern="0" dirty="0">
                <a:solidFill>
                  <a:srgbClr val="FFFFCC"/>
                </a:solidFill>
                <a:latin typeface="Arial"/>
                <a:ea typeface="ＭＳ Ｐゴシック"/>
              </a:rPr>
              <a:t>for </a:t>
            </a:r>
            <a:r>
              <a:rPr lang="en-US" kern="0" dirty="0" smtClean="0">
                <a:solidFill>
                  <a:srgbClr val="FFFFCC"/>
                </a:solidFill>
                <a:latin typeface="Arial"/>
                <a:ea typeface="ＭＳ Ｐゴシック"/>
              </a:rPr>
              <a:t>energy </a:t>
            </a:r>
            <a:r>
              <a:rPr lang="en-US" i="1" kern="0" dirty="0">
                <a:solidFill>
                  <a:srgbClr val="FFFFCC"/>
                </a:solidFill>
                <a:latin typeface="Arial"/>
                <a:ea typeface="ＭＳ Ｐゴシック"/>
              </a:rPr>
              <a:t>income</a:t>
            </a:r>
            <a:endParaRPr lang="en-US" i="1" dirty="0"/>
          </a:p>
        </p:txBody>
      </p:sp>
    </p:spTree>
    <p:extLst>
      <p:ext uri="{BB962C8B-B14F-4D97-AF65-F5344CB8AC3E}">
        <p14:creationId xmlns:p14="http://schemas.microsoft.com/office/powerpoint/2010/main" val="445342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pic>
        <p:nvPicPr>
          <p:cNvPr id="12" name="Picture 11" descr="World opi production_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869600"/>
            <a:ext cx="7543800" cy="4455000"/>
          </a:xfrm>
          <a:prstGeom prst="rect">
            <a:avLst/>
          </a:prstGeom>
        </p:spPr>
      </p:pic>
      <p:sp>
        <p:nvSpPr>
          <p:cNvPr id="13" name="TextBox 12"/>
          <p:cNvSpPr txBox="1"/>
          <p:nvPr/>
        </p:nvSpPr>
        <p:spPr>
          <a:xfrm>
            <a:off x="1028700" y="6400800"/>
            <a:ext cx="7086600" cy="276999"/>
          </a:xfrm>
          <a:prstGeom prst="rect">
            <a:avLst/>
          </a:prstGeom>
          <a:noFill/>
        </p:spPr>
        <p:txBody>
          <a:bodyPr wrap="square" rtlCol="0">
            <a:spAutoFit/>
          </a:bodyPr>
          <a:lstStyle/>
          <a:p>
            <a:r>
              <a:rPr lang="en-US" sz="1200" dirty="0" smtClean="0">
                <a:solidFill>
                  <a:schemeClr val="accent3">
                    <a:lumMod val="40000"/>
                    <a:lumOff val="60000"/>
                  </a:schemeClr>
                </a:solidFill>
                <a:latin typeface="+mn-lt"/>
              </a:rPr>
              <a:t>Australian Government (2009) Transport </a:t>
            </a:r>
            <a:r>
              <a:rPr lang="en-US" sz="1200" dirty="0">
                <a:solidFill>
                  <a:schemeClr val="accent3">
                    <a:lumMod val="40000"/>
                    <a:lumOff val="60000"/>
                  </a:schemeClr>
                </a:solidFill>
                <a:latin typeface="+mn-lt"/>
              </a:rPr>
              <a:t>energy </a:t>
            </a:r>
            <a:r>
              <a:rPr lang="en-US" sz="1200" dirty="0" smtClean="0">
                <a:solidFill>
                  <a:schemeClr val="accent3">
                    <a:lumMod val="40000"/>
                    <a:lumOff val="60000"/>
                  </a:schemeClr>
                </a:solidFill>
                <a:latin typeface="+mn-lt"/>
              </a:rPr>
              <a:t>futures: long</a:t>
            </a:r>
            <a:r>
              <a:rPr lang="en-US" sz="1200" dirty="0">
                <a:solidFill>
                  <a:schemeClr val="accent3">
                    <a:lumMod val="40000"/>
                    <a:lumOff val="60000"/>
                  </a:schemeClr>
                </a:solidFill>
                <a:latin typeface="+mn-lt"/>
              </a:rPr>
              <a:t>-term oil </a:t>
            </a:r>
            <a:r>
              <a:rPr lang="en-US" sz="1200" dirty="0" smtClean="0">
                <a:solidFill>
                  <a:schemeClr val="accent3">
                    <a:lumMod val="40000"/>
                    <a:lumOff val="60000"/>
                  </a:schemeClr>
                </a:solidFill>
                <a:latin typeface="+mn-lt"/>
              </a:rPr>
              <a:t>supply trends </a:t>
            </a:r>
            <a:r>
              <a:rPr lang="en-US" sz="1200" dirty="0">
                <a:solidFill>
                  <a:schemeClr val="accent3">
                    <a:lumMod val="40000"/>
                    <a:lumOff val="60000"/>
                  </a:schemeClr>
                </a:solidFill>
                <a:latin typeface="+mn-lt"/>
              </a:rPr>
              <a:t>and projections</a:t>
            </a:r>
          </a:p>
        </p:txBody>
      </p:sp>
      <p:sp>
        <p:nvSpPr>
          <p:cNvPr id="14" name="TextBox 13"/>
          <p:cNvSpPr txBox="1"/>
          <p:nvPr/>
        </p:nvSpPr>
        <p:spPr>
          <a:xfrm>
            <a:off x="5257800" y="838200"/>
            <a:ext cx="3048000" cy="830997"/>
          </a:xfrm>
          <a:prstGeom prst="rect">
            <a:avLst/>
          </a:prstGeom>
          <a:noFill/>
        </p:spPr>
        <p:txBody>
          <a:bodyPr wrap="square" rtlCol="0">
            <a:spAutoFit/>
          </a:bodyPr>
          <a:lstStyle/>
          <a:p>
            <a:r>
              <a:rPr lang="en-US" dirty="0" smtClean="0">
                <a:solidFill>
                  <a:srgbClr val="E0E0E0"/>
                </a:solidFill>
                <a:latin typeface="+mn-lt"/>
              </a:rPr>
              <a:t>Projections for global petroleum</a:t>
            </a:r>
            <a:endParaRPr lang="en-US" dirty="0">
              <a:solidFill>
                <a:srgbClr val="E0E0E0"/>
              </a:solidFill>
              <a:latin typeface="+mn-lt"/>
            </a:endParaRPr>
          </a:p>
        </p:txBody>
      </p:sp>
      <p:cxnSp>
        <p:nvCxnSpPr>
          <p:cNvPr id="4" name="Straight Connector 3"/>
          <p:cNvCxnSpPr/>
          <p:nvPr/>
        </p:nvCxnSpPr>
        <p:spPr bwMode="auto">
          <a:xfrm flipV="1">
            <a:off x="5410200" y="2209800"/>
            <a:ext cx="0" cy="3429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59671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Supplies</a:t>
            </a:r>
            <a:endParaRPr lang="en-US" dirty="0"/>
          </a:p>
        </p:txBody>
      </p:sp>
      <p:sp>
        <p:nvSpPr>
          <p:cNvPr id="4" name="Text Placeholder 3"/>
          <p:cNvSpPr>
            <a:spLocks noGrp="1"/>
          </p:cNvSpPr>
          <p:nvPr>
            <p:ph type="body" sz="half" idx="2"/>
          </p:nvPr>
        </p:nvSpPr>
        <p:spPr>
          <a:xfrm>
            <a:off x="457200" y="1752601"/>
            <a:ext cx="3008313" cy="2895600"/>
          </a:xfrm>
        </p:spPr>
        <p:txBody>
          <a:bodyPr/>
          <a:lstStyle/>
          <a:p>
            <a:r>
              <a:rPr lang="en-US" sz="1600" dirty="0" smtClean="0"/>
              <a:t>In 2011, the globe consumed the equivalent of 12,275 million </a:t>
            </a:r>
            <a:r>
              <a:rPr lang="en-US" sz="1600" dirty="0" err="1" smtClean="0"/>
              <a:t>tonnes</a:t>
            </a:r>
            <a:r>
              <a:rPr lang="en-US" sz="1600" dirty="0" smtClean="0"/>
              <a:t> of oil. </a:t>
            </a:r>
          </a:p>
          <a:p>
            <a:endParaRPr lang="en-US" sz="1600" dirty="0"/>
          </a:p>
          <a:p>
            <a:r>
              <a:rPr lang="en-US" sz="1600" dirty="0" smtClean="0"/>
              <a:t>Figures for the top 50 nations show how important fossil fuels remain</a:t>
            </a:r>
          </a:p>
          <a:p>
            <a:endParaRPr lang="en-US" sz="1600" dirty="0"/>
          </a:p>
          <a:p>
            <a:r>
              <a:rPr lang="en-US" sz="1600" dirty="0" smtClean="0"/>
              <a:t>They supplied 87% of the world’s energy</a:t>
            </a:r>
            <a:endParaRPr lang="en-US" sz="1600" dirty="0"/>
          </a:p>
        </p:txBody>
      </p:sp>
      <p:pic>
        <p:nvPicPr>
          <p:cNvPr id="15" name="Picture 14" descr="Awash in Carbon_sd_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04800"/>
            <a:ext cx="5867400" cy="6157318"/>
          </a:xfrm>
          <a:prstGeom prst="rect">
            <a:avLst/>
          </a:prstGeom>
        </p:spPr>
      </p:pic>
      <p:sp>
        <p:nvSpPr>
          <p:cNvPr id="17" name="TextBox 16"/>
          <p:cNvSpPr txBox="1"/>
          <p:nvPr/>
        </p:nvSpPr>
        <p:spPr>
          <a:xfrm>
            <a:off x="3200400" y="6400800"/>
            <a:ext cx="2743200" cy="276999"/>
          </a:xfrm>
          <a:prstGeom prst="rect">
            <a:avLst/>
          </a:prstGeom>
          <a:noFill/>
        </p:spPr>
        <p:txBody>
          <a:bodyPr wrap="square" rtlCol="0">
            <a:spAutoFit/>
          </a:bodyPr>
          <a:lstStyle/>
          <a:p>
            <a:r>
              <a:rPr lang="en-US" sz="1200" dirty="0" smtClean="0">
                <a:solidFill>
                  <a:srgbClr val="E0E0E0"/>
                </a:solidFill>
                <a:latin typeface="+mn-lt"/>
              </a:rPr>
              <a:t>Nature 29 November, 2012 491:654</a:t>
            </a:r>
            <a:endParaRPr lang="en-US" sz="1200" dirty="0">
              <a:solidFill>
                <a:srgbClr val="E0E0E0"/>
              </a:solidFill>
              <a:latin typeface="+mn-lt"/>
            </a:endParaRPr>
          </a:p>
        </p:txBody>
      </p:sp>
      <p:sp>
        <p:nvSpPr>
          <p:cNvPr id="3" name="TextBox 2"/>
          <p:cNvSpPr txBox="1"/>
          <p:nvPr/>
        </p:nvSpPr>
        <p:spPr>
          <a:xfrm>
            <a:off x="457200" y="4876800"/>
            <a:ext cx="2667000" cy="1077218"/>
          </a:xfrm>
          <a:prstGeom prst="rect">
            <a:avLst/>
          </a:prstGeom>
          <a:noFill/>
        </p:spPr>
        <p:txBody>
          <a:bodyPr wrap="square" rtlCol="0">
            <a:spAutoFit/>
          </a:bodyPr>
          <a:lstStyle/>
          <a:p>
            <a:r>
              <a:rPr lang="en-US" sz="1600" dirty="0" smtClean="0">
                <a:latin typeface="+mn-lt"/>
              </a:rPr>
              <a:t>Neither China nor the the United  States joined the Kyoto accords when they were passed 15 years ago</a:t>
            </a:r>
            <a:endParaRPr lang="en-US" sz="1600" dirty="0">
              <a:latin typeface="+mn-lt"/>
            </a:endParaRPr>
          </a:p>
        </p:txBody>
      </p:sp>
    </p:spTree>
    <p:extLst>
      <p:ext uri="{BB962C8B-B14F-4D97-AF65-F5344CB8AC3E}">
        <p14:creationId xmlns:p14="http://schemas.microsoft.com/office/powerpoint/2010/main" val="3261072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3000"/>
                                  </p:stCondLst>
                                  <p:childTnLst>
                                    <p:animClr clrSpc="rgb" dir="cw">
                                      <p:cBhvr override="childStyle">
                                        <p:cTn id="6" dur="5000" fill="hold"/>
                                        <p:tgtEl>
                                          <p:spTgt spid="17"/>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3" presetClass="emph" presetSubtype="2" fill="hold" grpId="1" nodeType="afterEffect">
                                  <p:stCondLst>
                                    <p:cond delay="1000"/>
                                  </p:stCondLst>
                                  <p:iterate type="lt">
                                    <p:tmPct val="0"/>
                                  </p:iterate>
                                  <p:childTnLst>
                                    <p:animClr clrSpc="rgb" dir="cw">
                                      <p:cBhvr override="childStyle">
                                        <p:cTn id="13" dur="3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143000" y="1143000"/>
            <a:ext cx="6477000" cy="1200328"/>
          </a:xfrm>
          <a:prstGeom prst="rect">
            <a:avLst/>
          </a:prstGeom>
          <a:noFill/>
        </p:spPr>
        <p:txBody>
          <a:bodyPr wrap="square" rtlCol="0">
            <a:spAutoFit/>
          </a:bodyPr>
          <a:lstStyle/>
          <a:p>
            <a:r>
              <a:rPr lang="en-US" dirty="0" smtClean="0">
                <a:latin typeface="+mn-lt"/>
              </a:rPr>
              <a:t>If we are going to convert fossil energy </a:t>
            </a:r>
            <a:r>
              <a:rPr lang="en-US" i="1" dirty="0" smtClean="0">
                <a:latin typeface="+mn-lt"/>
              </a:rPr>
              <a:t>capital</a:t>
            </a:r>
            <a:r>
              <a:rPr lang="en-US" dirty="0" smtClean="0">
                <a:latin typeface="+mn-lt"/>
              </a:rPr>
              <a:t> in to the </a:t>
            </a:r>
            <a:r>
              <a:rPr lang="en-US" i="1" dirty="0" smtClean="0">
                <a:latin typeface="+mn-lt"/>
              </a:rPr>
              <a:t>means </a:t>
            </a:r>
            <a:r>
              <a:rPr lang="en-US" dirty="0" smtClean="0">
                <a:latin typeface="+mn-lt"/>
              </a:rPr>
              <a:t>for renewable energy income, we first have to price it. </a:t>
            </a:r>
            <a:endParaRPr lang="en-US" dirty="0">
              <a:latin typeface="+mn-lt"/>
            </a:endParaRPr>
          </a:p>
        </p:txBody>
      </p:sp>
      <p:sp>
        <p:nvSpPr>
          <p:cNvPr id="6" name="TextBox 5"/>
          <p:cNvSpPr txBox="1"/>
          <p:nvPr/>
        </p:nvSpPr>
        <p:spPr>
          <a:xfrm>
            <a:off x="1981200" y="2819400"/>
            <a:ext cx="6248400" cy="1569660"/>
          </a:xfrm>
          <a:prstGeom prst="rect">
            <a:avLst/>
          </a:prstGeom>
          <a:noFill/>
        </p:spPr>
        <p:txBody>
          <a:bodyPr wrap="square" rtlCol="0">
            <a:spAutoFit/>
          </a:bodyPr>
          <a:lstStyle/>
          <a:p>
            <a:r>
              <a:rPr lang="en-US" dirty="0" smtClean="0">
                <a:solidFill>
                  <a:schemeClr val="tx2">
                    <a:lumMod val="75000"/>
                  </a:schemeClr>
                </a:solidFill>
              </a:rPr>
              <a:t>The process implies a purchase</a:t>
            </a:r>
          </a:p>
          <a:p>
            <a:endParaRPr lang="en-US" dirty="0">
              <a:solidFill>
                <a:schemeClr val="tx2">
                  <a:lumMod val="75000"/>
                </a:schemeClr>
              </a:solidFill>
            </a:endParaRPr>
          </a:p>
          <a:p>
            <a:r>
              <a:rPr lang="en-US" dirty="0" smtClean="0">
                <a:solidFill>
                  <a:schemeClr val="tx2">
                    <a:lumMod val="75000"/>
                  </a:schemeClr>
                </a:solidFill>
              </a:rPr>
              <a:t>The </a:t>
            </a:r>
            <a:r>
              <a:rPr lang="en-US" i="1" dirty="0" smtClean="0">
                <a:solidFill>
                  <a:schemeClr val="tx2">
                    <a:lumMod val="75000"/>
                  </a:schemeClr>
                </a:solidFill>
              </a:rPr>
              <a:t>means, </a:t>
            </a:r>
            <a:r>
              <a:rPr lang="en-US" dirty="0" smtClean="0">
                <a:solidFill>
                  <a:schemeClr val="tx2">
                    <a:lumMod val="75000"/>
                  </a:schemeClr>
                </a:solidFill>
              </a:rPr>
              <a:t>while creating renewable income, will be depreciated </a:t>
            </a:r>
            <a:endParaRPr lang="en-US" dirty="0">
              <a:solidFill>
                <a:schemeClr val="tx2">
                  <a:lumMod val="75000"/>
                </a:schemeClr>
              </a:solidFill>
            </a:endParaRPr>
          </a:p>
        </p:txBody>
      </p:sp>
    </p:spTree>
    <p:extLst>
      <p:ext uri="{BB962C8B-B14F-4D97-AF65-F5344CB8AC3E}">
        <p14:creationId xmlns:p14="http://schemas.microsoft.com/office/powerpoint/2010/main" val="2069129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Crude oil prices - geopolitical_sd_r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20" y="298897"/>
            <a:ext cx="8254094" cy="48827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28297493"/>
              </p:ext>
            </p:extLst>
          </p:nvPr>
        </p:nvGraphicFramePr>
        <p:xfrm>
          <a:off x="514269" y="5372500"/>
          <a:ext cx="8249277" cy="1028300"/>
        </p:xfrm>
        <a:graphic>
          <a:graphicData uri="http://schemas.openxmlformats.org/drawingml/2006/table">
            <a:tbl>
              <a:tblPr firstRow="1" bandRow="1">
                <a:tableStyleId>{8799B23B-EC83-4686-B30A-512413B5E67A}</a:tableStyleId>
              </a:tblPr>
              <a:tblGrid>
                <a:gridCol w="2228931"/>
                <a:gridCol w="2840280"/>
                <a:gridCol w="3180066"/>
              </a:tblGrid>
              <a:tr h="257075">
                <a:tc>
                  <a:txBody>
                    <a:bodyPr/>
                    <a:lstStyle/>
                    <a:p>
                      <a:pPr marL="0" marR="0">
                        <a:spcBef>
                          <a:spcPts val="0"/>
                        </a:spcBef>
                        <a:spcAft>
                          <a:spcPts val="0"/>
                        </a:spcAft>
                      </a:pPr>
                      <a:r>
                        <a:rPr lang="en-US" sz="1100" b="0" dirty="0">
                          <a:effectLst/>
                        </a:rPr>
                        <a:t>1: US spare capacity exhausted </a:t>
                      </a:r>
                      <a:endParaRPr lang="en-US" sz="11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100" b="0" dirty="0">
                          <a:effectLst/>
                        </a:rPr>
                        <a:t>5: Saudis abandon swing producer role </a:t>
                      </a:r>
                      <a:endParaRPr lang="en-US" sz="11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100" b="0" dirty="0">
                          <a:effectLst/>
                        </a:rPr>
                        <a:t>9: 9-11 attacks </a:t>
                      </a:r>
                      <a:endParaRPr lang="en-US" sz="1100" b="0" dirty="0">
                        <a:solidFill>
                          <a:schemeClr val="tx1"/>
                        </a:solidFill>
                        <a:effectLst/>
                        <a:latin typeface="Times New Roman"/>
                        <a:ea typeface="ＭＳ 明朝"/>
                      </a:endParaRPr>
                    </a:p>
                  </a:txBody>
                  <a:tcPr marL="68580" marR="68580" marT="0" marB="0"/>
                </a:tc>
              </a:tr>
              <a:tr h="257075">
                <a:tc>
                  <a:txBody>
                    <a:bodyPr/>
                    <a:lstStyle/>
                    <a:p>
                      <a:pPr marL="0" marR="0">
                        <a:spcBef>
                          <a:spcPts val="0"/>
                        </a:spcBef>
                        <a:spcAft>
                          <a:spcPts val="0"/>
                        </a:spcAft>
                      </a:pPr>
                      <a:r>
                        <a:rPr lang="en-US" sz="1200" dirty="0">
                          <a:effectLst/>
                        </a:rPr>
                        <a:t>2: Arab Oil Embargo </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dirty="0">
                          <a:effectLst/>
                        </a:rPr>
                        <a:t>6: Iraq invades Kuwait </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a:effectLst/>
                        </a:rPr>
                        <a:t>10: Low spare capacity </a:t>
                      </a:r>
                      <a:endParaRPr lang="en-US" sz="1800" b="0">
                        <a:solidFill>
                          <a:schemeClr val="tx1"/>
                        </a:solidFill>
                        <a:effectLst/>
                        <a:latin typeface="Times New Roman"/>
                        <a:ea typeface="ＭＳ 明朝"/>
                      </a:endParaRPr>
                    </a:p>
                  </a:txBody>
                  <a:tcPr marL="68580" marR="68580" marT="0" marB="0"/>
                </a:tc>
              </a:tr>
              <a:tr h="257075">
                <a:tc>
                  <a:txBody>
                    <a:bodyPr/>
                    <a:lstStyle/>
                    <a:p>
                      <a:pPr marL="0" marR="0">
                        <a:spcBef>
                          <a:spcPts val="0"/>
                        </a:spcBef>
                        <a:spcAft>
                          <a:spcPts val="0"/>
                        </a:spcAft>
                      </a:pPr>
                      <a:r>
                        <a:rPr lang="en-US" sz="1200" dirty="0">
                          <a:effectLst/>
                        </a:rPr>
                        <a:t>3: Iranian Revolution </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dirty="0">
                          <a:effectLst/>
                        </a:rPr>
                        <a:t>7: Asian financial crisis </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dirty="0">
                          <a:effectLst/>
                        </a:rPr>
                        <a:t>11: Global financial collapse </a:t>
                      </a:r>
                      <a:endParaRPr lang="en-US" sz="1800" b="0" dirty="0">
                        <a:solidFill>
                          <a:schemeClr val="tx1"/>
                        </a:solidFill>
                        <a:effectLst/>
                        <a:latin typeface="Times New Roman"/>
                        <a:ea typeface="ＭＳ 明朝"/>
                      </a:endParaRPr>
                    </a:p>
                  </a:txBody>
                  <a:tcPr marL="68580" marR="68580" marT="0" marB="0"/>
                </a:tc>
              </a:tr>
              <a:tr h="257075">
                <a:tc>
                  <a:txBody>
                    <a:bodyPr/>
                    <a:lstStyle/>
                    <a:p>
                      <a:pPr marL="0" marR="0">
                        <a:spcBef>
                          <a:spcPts val="0"/>
                        </a:spcBef>
                        <a:spcAft>
                          <a:spcPts val="0"/>
                        </a:spcAft>
                      </a:pPr>
                      <a:r>
                        <a:rPr lang="en-US" sz="1200" dirty="0">
                          <a:effectLst/>
                        </a:rPr>
                        <a:t>4: Iran-Iraq War </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dirty="0">
                          <a:effectLst/>
                        </a:rPr>
                        <a:t>8: OPEC cuts production </a:t>
                      </a:r>
                      <a:r>
                        <a:rPr lang="en-US" sz="1200" dirty="0" smtClean="0">
                          <a:effectLst/>
                        </a:rPr>
                        <a:t>1.7 x10</a:t>
                      </a:r>
                      <a:r>
                        <a:rPr lang="en-US" sz="1200" baseline="30000" dirty="0" smtClean="0">
                          <a:effectLst/>
                        </a:rPr>
                        <a:t>6</a:t>
                      </a:r>
                      <a:r>
                        <a:rPr lang="en-US" sz="1200" dirty="0" smtClean="0">
                          <a:effectLst/>
                        </a:rPr>
                        <a:t> BPD</a:t>
                      </a:r>
                      <a:endParaRPr lang="en-US" sz="1800" b="0" dirty="0">
                        <a:solidFill>
                          <a:schemeClr val="tx1"/>
                        </a:solidFill>
                        <a:effectLst/>
                        <a:latin typeface="Times New Roman"/>
                        <a:ea typeface="ＭＳ 明朝"/>
                      </a:endParaRPr>
                    </a:p>
                  </a:txBody>
                  <a:tcPr marL="68580" marR="68580" marT="0" marB="0"/>
                </a:tc>
                <a:tc>
                  <a:txBody>
                    <a:bodyPr/>
                    <a:lstStyle/>
                    <a:p>
                      <a:pPr marL="0" marR="0">
                        <a:spcBef>
                          <a:spcPts val="0"/>
                        </a:spcBef>
                        <a:spcAft>
                          <a:spcPts val="0"/>
                        </a:spcAft>
                      </a:pPr>
                      <a:r>
                        <a:rPr lang="en-US" sz="1200" dirty="0">
                          <a:effectLst/>
                        </a:rPr>
                        <a:t>12: OPEC cuts production </a:t>
                      </a:r>
                      <a:r>
                        <a:rPr lang="en-US" sz="1200" dirty="0" smtClean="0">
                          <a:effectLst/>
                        </a:rPr>
                        <a:t>4.2 x </a:t>
                      </a:r>
                      <a:r>
                        <a:rPr lang="en-US" sz="1200" baseline="0" dirty="0" smtClean="0">
                          <a:effectLst/>
                        </a:rPr>
                        <a:t>10</a:t>
                      </a:r>
                      <a:r>
                        <a:rPr lang="en-US" sz="1200" baseline="30000" dirty="0" smtClean="0">
                          <a:effectLst/>
                        </a:rPr>
                        <a:t>6</a:t>
                      </a:r>
                      <a:r>
                        <a:rPr lang="en-US" sz="1200" dirty="0" smtClean="0">
                          <a:effectLst/>
                        </a:rPr>
                        <a:t> BPD</a:t>
                      </a:r>
                      <a:endParaRPr lang="en-US" sz="1800" b="0" dirty="0">
                        <a:solidFill>
                          <a:schemeClr val="tx1"/>
                        </a:solidFill>
                        <a:effectLst/>
                        <a:latin typeface="Times New Roman"/>
                        <a:ea typeface="ＭＳ 明朝"/>
                      </a:endParaRPr>
                    </a:p>
                  </a:txBody>
                  <a:tcPr marL="68580" marR="68580" marT="0" marB="0"/>
                </a:tc>
              </a:tr>
            </a:tbl>
          </a:graphicData>
        </a:graphic>
      </p:graphicFrame>
      <p:sp>
        <p:nvSpPr>
          <p:cNvPr id="5" name="Oval 4"/>
          <p:cNvSpPr/>
          <p:nvPr/>
        </p:nvSpPr>
        <p:spPr bwMode="auto">
          <a:xfrm>
            <a:off x="6172200" y="990600"/>
            <a:ext cx="2590800" cy="3048000"/>
          </a:xfrm>
          <a:prstGeom prst="ellipse">
            <a:avLst/>
          </a:prstGeom>
          <a:solidFill>
            <a:schemeClr val="accent2">
              <a:lumMod val="60000"/>
              <a:lumOff val="40000"/>
              <a:alpha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grpSp>
        <p:nvGrpSpPr>
          <p:cNvPr id="9" name="Group 8"/>
          <p:cNvGrpSpPr/>
          <p:nvPr/>
        </p:nvGrpSpPr>
        <p:grpSpPr>
          <a:xfrm>
            <a:off x="1066800" y="1143000"/>
            <a:ext cx="1752600" cy="304800"/>
            <a:chOff x="1066800" y="1143000"/>
            <a:chExt cx="1752600" cy="304800"/>
          </a:xfrm>
        </p:grpSpPr>
        <p:cxnSp>
          <p:nvCxnSpPr>
            <p:cNvPr id="6" name="Straight Connector 5"/>
            <p:cNvCxnSpPr/>
            <p:nvPr/>
          </p:nvCxnSpPr>
          <p:spPr bwMode="auto">
            <a:xfrm>
              <a:off x="1066800" y="1447800"/>
              <a:ext cx="1752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1555652" y="1143000"/>
              <a:ext cx="774897" cy="276999"/>
            </a:xfrm>
            <a:prstGeom prst="rect">
              <a:avLst/>
            </a:prstGeom>
            <a:noFill/>
          </p:spPr>
          <p:txBody>
            <a:bodyPr wrap="none" rtlCol="0">
              <a:spAutoFit/>
            </a:bodyPr>
            <a:lstStyle/>
            <a:p>
              <a:r>
                <a:rPr lang="en-US" sz="1200" dirty="0" smtClean="0">
                  <a:latin typeface="+mn-lt"/>
                </a:rPr>
                <a:t>10 years</a:t>
              </a:r>
              <a:endParaRPr lang="en-US" sz="1200" dirty="0">
                <a:latin typeface="+mn-lt"/>
              </a:endParaRPr>
            </a:p>
          </p:txBody>
        </p:sp>
      </p:grpSp>
    </p:spTree>
    <p:extLst>
      <p:ext uri="{BB962C8B-B14F-4D97-AF65-F5344CB8AC3E}">
        <p14:creationId xmlns:p14="http://schemas.microsoft.com/office/powerpoint/2010/main" val="1198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16 -1.4808E-6 L 0.63739 -1.4808E-6 " pathEditMode="relative" rAng="0" ptsTypes="AA">
                                      <p:cBhvr>
                                        <p:cTn id="10" dur="5000" fill="hold"/>
                                        <p:tgtEl>
                                          <p:spTgt spid="9"/>
                                        </p:tgtEl>
                                        <p:attrNameLst>
                                          <p:attrName>ppt_x</p:attrName>
                                          <p:attrName>ppt_y</p:attrName>
                                        </p:attrNameLst>
                                      </p:cBhvr>
                                      <p:rCtr x="32078"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Oil production hits a ceiling_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 y="647700"/>
            <a:ext cx="8995975" cy="5562600"/>
          </a:xfrm>
          <a:prstGeom prst="rect">
            <a:avLst/>
          </a:prstGeom>
        </p:spPr>
      </p:pic>
    </p:spTree>
    <p:extLst>
      <p:ext uri="{BB962C8B-B14F-4D97-AF65-F5344CB8AC3E}">
        <p14:creationId xmlns:p14="http://schemas.microsoft.com/office/powerpoint/2010/main" val="35112579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descr="Phase shift_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 y="342900"/>
            <a:ext cx="8641080" cy="6172200"/>
          </a:xfrm>
          <a:prstGeom prst="rect">
            <a:avLst/>
          </a:prstGeom>
        </p:spPr>
      </p:pic>
    </p:spTree>
    <p:extLst>
      <p:ext uri="{BB962C8B-B14F-4D97-AF65-F5344CB8AC3E}">
        <p14:creationId xmlns:p14="http://schemas.microsoft.com/office/powerpoint/2010/main" val="2874487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descr="US Gasoline prices 2005- 2013 SD_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8" y="782593"/>
            <a:ext cx="8954284" cy="5292815"/>
          </a:xfrm>
          <a:prstGeom prst="rect">
            <a:avLst/>
          </a:prstGeom>
        </p:spPr>
      </p:pic>
    </p:spTree>
    <p:extLst>
      <p:ext uri="{BB962C8B-B14F-4D97-AF65-F5344CB8AC3E}">
        <p14:creationId xmlns:p14="http://schemas.microsoft.com/office/powerpoint/2010/main" val="38495412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990600"/>
            <a:ext cx="7772400" cy="2057400"/>
          </a:xfrm>
        </p:spPr>
        <p:txBody>
          <a:bodyPr/>
          <a:lstStyle/>
          <a:p>
            <a:pPr algn="l" eaLnBrk="1" hangingPunct="1">
              <a:defRPr/>
            </a:pPr>
            <a:r>
              <a:rPr lang="en-US" b="1" dirty="0"/>
              <a:t>Is there a path to renewable </a:t>
            </a:r>
            <a:r>
              <a:rPr lang="en-US" b="1" dirty="0" smtClean="0"/>
              <a:t>fuels?</a:t>
            </a:r>
            <a:br>
              <a:rPr lang="en-US" b="1" dirty="0" smtClean="0"/>
            </a:br>
            <a:r>
              <a:rPr lang="en-US" dirty="0" smtClean="0"/>
              <a:t> </a:t>
            </a:r>
            <a:endParaRPr lang="en-US" dirty="0" smtClean="0">
              <a:cs typeface="+mj-cs"/>
            </a:endParaRPr>
          </a:p>
        </p:txBody>
      </p:sp>
      <p:sp>
        <p:nvSpPr>
          <p:cNvPr id="2051" name="Rectangle 3"/>
          <p:cNvSpPr>
            <a:spLocks noGrp="1" noChangeArrowheads="1"/>
          </p:cNvSpPr>
          <p:nvPr>
            <p:ph type="subTitle" idx="1"/>
          </p:nvPr>
        </p:nvSpPr>
        <p:spPr>
          <a:xfrm>
            <a:off x="1676400" y="3492500"/>
            <a:ext cx="7112000" cy="2222500"/>
          </a:xfrm>
        </p:spPr>
        <p:txBody>
          <a:bodyPr/>
          <a:lstStyle/>
          <a:p>
            <a:pPr eaLnBrk="1" hangingPunct="1">
              <a:defRPr/>
            </a:pPr>
            <a:r>
              <a:rPr lang="en-US" dirty="0" smtClean="0">
                <a:cs typeface="+mn-cs"/>
              </a:rPr>
              <a:t>Thomas W. Jeffries</a:t>
            </a:r>
          </a:p>
          <a:p>
            <a:pPr eaLnBrk="1" hangingPunct="1">
              <a:defRPr/>
            </a:pPr>
            <a:r>
              <a:rPr lang="en-US" sz="2000" dirty="0" smtClean="0">
                <a:cs typeface="+mn-cs"/>
              </a:rPr>
              <a:t>Institute for Microbial and Biochemical Technology</a:t>
            </a:r>
          </a:p>
          <a:p>
            <a:pPr eaLnBrk="1" hangingPunct="1">
              <a:defRPr/>
            </a:pPr>
            <a:r>
              <a:rPr lang="en-US" sz="2400" dirty="0" smtClean="0">
                <a:cs typeface="+mn-cs"/>
              </a:rPr>
              <a:t>Forest Products Laboratory</a:t>
            </a:r>
          </a:p>
          <a:p>
            <a:pPr eaLnBrk="1" hangingPunct="1">
              <a:defRPr/>
            </a:pPr>
            <a:r>
              <a:rPr lang="en-US" sz="2400" dirty="0" smtClean="0">
                <a:cs typeface="+mn-cs"/>
              </a:rPr>
              <a:t>Department of Bacteriology</a:t>
            </a:r>
          </a:p>
          <a:p>
            <a:pPr eaLnBrk="1" hangingPunct="1">
              <a:defRPr/>
            </a:pPr>
            <a:r>
              <a:rPr lang="en-US" sz="2400" dirty="0" smtClean="0">
                <a:cs typeface="+mn-cs"/>
              </a:rPr>
              <a:t>University of Wisconsin-Madison</a:t>
            </a:r>
          </a:p>
        </p:txBody>
      </p:sp>
    </p:spTree>
    <p:extLst>
      <p:ext uri="{BB962C8B-B14F-4D97-AF65-F5344CB8AC3E}">
        <p14:creationId xmlns:p14="http://schemas.microsoft.com/office/powerpoint/2010/main" val="52099760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OECD consumption and WTI price_sd_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6" y="778646"/>
            <a:ext cx="9049988" cy="5300708"/>
          </a:xfrm>
          <a:prstGeom prst="rect">
            <a:avLst/>
          </a:prstGeom>
        </p:spPr>
      </p:pic>
    </p:spTree>
    <p:extLst>
      <p:ext uri="{BB962C8B-B14F-4D97-AF65-F5344CB8AC3E}">
        <p14:creationId xmlns:p14="http://schemas.microsoft.com/office/powerpoint/2010/main" val="27414414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 name="Picture 4" descr="Non-OECD liquid fuels consumption_sd_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892343"/>
            <a:ext cx="8763001" cy="5073315"/>
          </a:xfrm>
          <a:prstGeom prst="rect">
            <a:avLst/>
          </a:prstGeom>
        </p:spPr>
      </p:pic>
    </p:spTree>
    <p:extLst>
      <p:ext uri="{BB962C8B-B14F-4D97-AF65-F5344CB8AC3E}">
        <p14:creationId xmlns:p14="http://schemas.microsoft.com/office/powerpoint/2010/main" val="7830440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world liquid fuels and GDP_sd_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3" y="845881"/>
            <a:ext cx="9018414" cy="5166238"/>
          </a:xfrm>
          <a:prstGeom prst="rect">
            <a:avLst/>
          </a:prstGeom>
        </p:spPr>
      </p:pic>
    </p:spTree>
    <p:extLst>
      <p:ext uri="{BB962C8B-B14F-4D97-AF65-F5344CB8AC3E}">
        <p14:creationId xmlns:p14="http://schemas.microsoft.com/office/powerpoint/2010/main" val="39889191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price the </a:t>
            </a:r>
            <a:r>
              <a:rPr lang="en-US" i="1" dirty="0" smtClean="0"/>
              <a:t>means</a:t>
            </a:r>
            <a:r>
              <a:rPr lang="en-US" dirty="0" smtClean="0"/>
              <a:t>?</a:t>
            </a:r>
            <a:endParaRPr lang="en-US" dirty="0"/>
          </a:p>
        </p:txBody>
      </p:sp>
      <p:sp>
        <p:nvSpPr>
          <p:cNvPr id="3" name="TextBox 2"/>
          <p:cNvSpPr txBox="1"/>
          <p:nvPr/>
        </p:nvSpPr>
        <p:spPr>
          <a:xfrm>
            <a:off x="1905000" y="2209800"/>
            <a:ext cx="4953000" cy="1815882"/>
          </a:xfrm>
          <a:prstGeom prst="rect">
            <a:avLst/>
          </a:prstGeom>
          <a:noFill/>
        </p:spPr>
        <p:txBody>
          <a:bodyPr wrap="square" rtlCol="0">
            <a:spAutoFit/>
          </a:bodyPr>
          <a:lstStyle/>
          <a:p>
            <a:r>
              <a:rPr lang="en-US" sz="2800" dirty="0" smtClean="0">
                <a:latin typeface="+mn-lt"/>
              </a:rPr>
              <a:t>Must it be price competitive with fossil fuels?</a:t>
            </a:r>
          </a:p>
          <a:p>
            <a:endParaRPr lang="en-US" sz="2800" dirty="0">
              <a:latin typeface="+mn-lt"/>
            </a:endParaRPr>
          </a:p>
          <a:p>
            <a:r>
              <a:rPr lang="en-US" sz="2800" dirty="0" smtClean="0">
                <a:latin typeface="+mn-lt"/>
              </a:rPr>
              <a:t>…Or are there other factors?</a:t>
            </a:r>
            <a:endParaRPr lang="en-US" sz="2800" dirty="0">
              <a:latin typeface="+mn-lt"/>
            </a:endParaRPr>
          </a:p>
        </p:txBody>
      </p:sp>
    </p:spTree>
    <p:extLst>
      <p:ext uri="{BB962C8B-B14F-4D97-AF65-F5344CB8AC3E}">
        <p14:creationId xmlns:p14="http://schemas.microsoft.com/office/powerpoint/2010/main" val="2765828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tm Co2 11_12_red_s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88900"/>
            <a:ext cx="8394700" cy="6680200"/>
          </a:xfrm>
          <a:prstGeom prst="rect">
            <a:avLst/>
          </a:prstGeom>
        </p:spPr>
      </p:pic>
      <p:sp>
        <p:nvSpPr>
          <p:cNvPr id="4" name="TextBox 3"/>
          <p:cNvSpPr txBox="1"/>
          <p:nvPr/>
        </p:nvSpPr>
        <p:spPr>
          <a:xfrm>
            <a:off x="1981200" y="1143000"/>
            <a:ext cx="2590800" cy="1200328"/>
          </a:xfrm>
          <a:prstGeom prst="rect">
            <a:avLst/>
          </a:prstGeom>
          <a:noFill/>
        </p:spPr>
        <p:txBody>
          <a:bodyPr wrap="square" rtlCol="0">
            <a:spAutoFit/>
          </a:bodyPr>
          <a:lstStyle/>
          <a:p>
            <a:r>
              <a:rPr lang="en-US" dirty="0" smtClean="0">
                <a:solidFill>
                  <a:schemeClr val="accent5"/>
                </a:solidFill>
              </a:rPr>
              <a:t>Preindustrial: 	280</a:t>
            </a:r>
          </a:p>
          <a:p>
            <a:r>
              <a:rPr lang="en-US" dirty="0" smtClean="0">
                <a:solidFill>
                  <a:schemeClr val="accent5"/>
                </a:solidFill>
              </a:rPr>
              <a:t>Today: 	398</a:t>
            </a:r>
          </a:p>
          <a:p>
            <a:r>
              <a:rPr lang="en-US" dirty="0" smtClean="0">
                <a:solidFill>
                  <a:schemeClr val="accent5"/>
                </a:solidFill>
              </a:rPr>
              <a:t>Increase: 	42%</a:t>
            </a:r>
            <a:endParaRPr lang="en-US" dirty="0">
              <a:solidFill>
                <a:schemeClr val="accent5"/>
              </a:solidFill>
            </a:endParaRPr>
          </a:p>
        </p:txBody>
      </p:sp>
    </p:spTree>
    <p:extLst>
      <p:ext uri="{BB962C8B-B14F-4D97-AF65-F5344CB8AC3E}">
        <p14:creationId xmlns:p14="http://schemas.microsoft.com/office/powerpoint/2010/main" val="658638969"/>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7000"/>
                            </p:stCondLst>
                            <p:childTnLst>
                              <p:par>
                                <p:cTn id="9" presetID="3" presetClass="emph" presetSubtype="2" fill="hold" grpId="1" nodeType="afterEffect">
                                  <p:stCondLst>
                                    <p:cond delay="2000"/>
                                  </p:stCondLst>
                                  <p:childTnLst>
                                    <p:animClr clrSpc="rgb" dir="cw">
                                      <p:cBhvr override="childStyle">
                                        <p:cTn id="10" dur="3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452438"/>
            <a:ext cx="6705600" cy="1143000"/>
          </a:xfrm>
        </p:spPr>
        <p:txBody>
          <a:bodyPr/>
          <a:lstStyle/>
          <a:p>
            <a:pPr eaLnBrk="1" hangingPunct="1"/>
            <a:r>
              <a:rPr lang="en-US" sz="3200" dirty="0">
                <a:latin typeface="Arial" charset="0"/>
                <a:ea typeface="ＭＳ Ｐゴシック" charset="0"/>
              </a:rPr>
              <a:t>Since 1860, temperature has risen dramatically as CO</a:t>
            </a:r>
            <a:r>
              <a:rPr lang="en-US" sz="3200" baseline="-25000" dirty="0">
                <a:latin typeface="Arial" charset="0"/>
                <a:ea typeface="ＭＳ Ｐゴシック" charset="0"/>
              </a:rPr>
              <a:t>2 </a:t>
            </a:r>
            <a:r>
              <a:rPr lang="en-US" sz="3200" dirty="0">
                <a:latin typeface="Arial" charset="0"/>
                <a:ea typeface="ＭＳ Ｐゴシック" charset="0"/>
              </a:rPr>
              <a:t>increased 31%</a:t>
            </a:r>
          </a:p>
        </p:txBody>
      </p:sp>
      <p:sp>
        <p:nvSpPr>
          <p:cNvPr id="57348" name="Text Box 4"/>
          <p:cNvSpPr txBox="1">
            <a:spLocks noChangeArrowheads="1"/>
          </p:cNvSpPr>
          <p:nvPr/>
        </p:nvSpPr>
        <p:spPr bwMode="auto">
          <a:xfrm>
            <a:off x="457200" y="6384925"/>
            <a:ext cx="5649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rgbClr val="C0C0AA"/>
                </a:solidFill>
                <a:cs typeface="+mn-cs"/>
                <a:hlinkClick r:id="rId3"/>
              </a:rPr>
              <a:t>Karl, T. and Tremberth, K.E. 2003. Science 302:1721</a:t>
            </a:r>
            <a:endParaRPr lang="en-US" sz="2000" dirty="0">
              <a:solidFill>
                <a:srgbClr val="C0C0AA"/>
              </a:solidFill>
              <a:cs typeface="+mn-cs"/>
            </a:endParaRPr>
          </a:p>
        </p:txBody>
      </p:sp>
      <p:pic>
        <p:nvPicPr>
          <p:cNvPr id="57350" name="Picture 6" descr="zse4730320970001.jpeg                                          00031A47Macintosh HD                   BBA78C3C:">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5" r="-5"/>
          <a:stretch>
            <a:fillRect/>
          </a:stretch>
        </p:blipFill>
        <p:spPr>
          <a:xfrm>
            <a:off x="1495425" y="1676400"/>
            <a:ext cx="6153150" cy="4499002"/>
          </a:xfrm>
        </p:spPr>
      </p:pic>
    </p:spTree>
  </p:cSld>
  <p:clrMapOvr>
    <a:masterClrMapping/>
  </p:clrMapOvr>
  <p:transition xmlns:p14="http://schemas.microsoft.com/office/powerpoint/2010/main" spd="med">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624" y="1066799"/>
            <a:ext cx="8170976" cy="4670795"/>
          </a:xfrm>
          <a:prstGeom prst="rect">
            <a:avLst/>
          </a:prstGeom>
        </p:spPr>
      </p:pic>
      <p:sp>
        <p:nvSpPr>
          <p:cNvPr id="5" name="Rectangle 4"/>
          <p:cNvSpPr/>
          <p:nvPr/>
        </p:nvSpPr>
        <p:spPr>
          <a:xfrm>
            <a:off x="457200" y="5943600"/>
            <a:ext cx="4191000" cy="369332"/>
          </a:xfrm>
          <a:prstGeom prst="rect">
            <a:avLst/>
          </a:prstGeom>
        </p:spPr>
        <p:txBody>
          <a:bodyPr wrap="square">
            <a:spAutoFit/>
          </a:bodyPr>
          <a:lstStyle/>
          <a:p>
            <a:r>
              <a:rPr lang="en-US" sz="1800" dirty="0"/>
              <a:t>http://</a:t>
            </a:r>
            <a:r>
              <a:rPr lang="en-US" sz="1800" dirty="0" err="1"/>
              <a:t>cdiac.ornl.gov</a:t>
            </a:r>
            <a:r>
              <a:rPr lang="en-US" sz="1800" dirty="0"/>
              <a:t>/trends/</a:t>
            </a:r>
            <a:r>
              <a:rPr lang="en-US" sz="1800" dirty="0" err="1"/>
              <a:t>emis</a:t>
            </a:r>
            <a:r>
              <a:rPr lang="en-US" sz="1800" dirty="0"/>
              <a:t>/</a:t>
            </a:r>
            <a:r>
              <a:rPr lang="en-US" sz="1800" dirty="0" err="1"/>
              <a:t>glo.html</a:t>
            </a:r>
            <a:endParaRPr lang="en-US" sz="1800" dirty="0"/>
          </a:p>
        </p:txBody>
      </p:sp>
      <p:sp>
        <p:nvSpPr>
          <p:cNvPr id="6" name="Rectangle 5"/>
          <p:cNvSpPr/>
          <p:nvPr/>
        </p:nvSpPr>
        <p:spPr>
          <a:xfrm>
            <a:off x="457200" y="381000"/>
            <a:ext cx="6400800" cy="461665"/>
          </a:xfrm>
          <a:prstGeom prst="rect">
            <a:avLst/>
          </a:prstGeom>
        </p:spPr>
        <p:txBody>
          <a:bodyPr wrap="square">
            <a:spAutoFit/>
          </a:bodyPr>
          <a:lstStyle/>
          <a:p>
            <a:r>
              <a:rPr lang="en-US" dirty="0">
                <a:latin typeface="+mn-lt"/>
              </a:rPr>
              <a:t>Carbon Dioxide Information Analysis Center</a:t>
            </a:r>
          </a:p>
        </p:txBody>
      </p:sp>
      <p:sp>
        <p:nvSpPr>
          <p:cNvPr id="3" name="Rounded Rectangle 2"/>
          <p:cNvSpPr/>
          <p:nvPr/>
        </p:nvSpPr>
        <p:spPr bwMode="auto">
          <a:xfrm>
            <a:off x="6934200" y="1676400"/>
            <a:ext cx="1524000" cy="3200400"/>
          </a:xfrm>
          <a:prstGeom prst="roundRect">
            <a:avLst/>
          </a:prstGeom>
          <a:solidFill>
            <a:schemeClr val="accent1">
              <a:alpha val="1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14491351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Arial" charset="0"/>
                <a:ea typeface="ＭＳ Ｐゴシック" charset="0"/>
              </a:rPr>
              <a:t>We are already seeing the effects of global change</a:t>
            </a:r>
          </a:p>
        </p:txBody>
      </p:sp>
      <p:sp>
        <p:nvSpPr>
          <p:cNvPr id="104451" name="Rectangle 3"/>
          <p:cNvSpPr>
            <a:spLocks noGrp="1" noChangeArrowheads="1"/>
          </p:cNvSpPr>
          <p:nvPr>
            <p:ph type="body" sz="half" idx="1"/>
          </p:nvPr>
        </p:nvSpPr>
        <p:spPr>
          <a:xfrm>
            <a:off x="328613" y="1941513"/>
            <a:ext cx="4027487" cy="4535487"/>
          </a:xfrm>
        </p:spPr>
        <p:txBody>
          <a:bodyPr>
            <a:normAutofit fontScale="92500"/>
          </a:bodyPr>
          <a:lstStyle/>
          <a:p>
            <a:pPr eaLnBrk="1" hangingPunct="1">
              <a:defRPr/>
            </a:pPr>
            <a:r>
              <a:rPr lang="en-US" sz="2400" dirty="0" smtClean="0">
                <a:cs typeface="+mn-cs"/>
              </a:rPr>
              <a:t>Each decade</a:t>
            </a:r>
          </a:p>
          <a:p>
            <a:pPr lvl="1" eaLnBrk="1" hangingPunct="1">
              <a:defRPr/>
            </a:pPr>
            <a:r>
              <a:rPr lang="en-US" sz="2000" dirty="0" smtClean="0"/>
              <a:t>Spring comes 5 days earlier </a:t>
            </a:r>
          </a:p>
          <a:p>
            <a:pPr lvl="1" eaLnBrk="1" hangingPunct="1">
              <a:defRPr/>
            </a:pPr>
            <a:r>
              <a:rPr lang="en-US" sz="2000" dirty="0" smtClean="0"/>
              <a:t>Animal and plant ranges move 6 km further north</a:t>
            </a:r>
          </a:p>
          <a:p>
            <a:pPr eaLnBrk="1" hangingPunct="1">
              <a:defRPr/>
            </a:pPr>
            <a:r>
              <a:rPr lang="en-US" sz="2400" dirty="0" smtClean="0">
                <a:cs typeface="+mn-cs"/>
              </a:rPr>
              <a:t>Ice thinning in arctic and alpine glaciers</a:t>
            </a:r>
          </a:p>
          <a:p>
            <a:pPr eaLnBrk="1" hangingPunct="1">
              <a:defRPr/>
            </a:pPr>
            <a:r>
              <a:rPr lang="en-US" sz="2400" dirty="0" smtClean="0">
                <a:cs typeface="+mn-cs"/>
              </a:rPr>
              <a:t>Vegetation changes in </a:t>
            </a:r>
            <a:r>
              <a:rPr lang="en-US" sz="2400" dirty="0" smtClean="0">
                <a:cs typeface="+mn-cs"/>
              </a:rPr>
              <a:t>arctic; melting of tundra</a:t>
            </a:r>
            <a:endParaRPr lang="en-US" sz="2400" dirty="0" smtClean="0">
              <a:cs typeface="+mn-cs"/>
            </a:endParaRPr>
          </a:p>
          <a:p>
            <a:pPr eaLnBrk="1" hangingPunct="1">
              <a:defRPr/>
            </a:pPr>
            <a:r>
              <a:rPr lang="en-US" sz="2400" dirty="0" smtClean="0">
                <a:cs typeface="+mn-cs"/>
              </a:rPr>
              <a:t>Increasingly severe </a:t>
            </a:r>
            <a:r>
              <a:rPr lang="en-US" sz="2400" dirty="0" smtClean="0">
                <a:cs typeface="+mn-cs"/>
              </a:rPr>
              <a:t>weather</a:t>
            </a:r>
          </a:p>
          <a:p>
            <a:pPr eaLnBrk="1" hangingPunct="1">
              <a:defRPr/>
            </a:pPr>
            <a:r>
              <a:rPr lang="en-US" sz="2400" dirty="0" smtClean="0">
                <a:cs typeface="+mn-cs"/>
              </a:rPr>
              <a:t>Changes are lagging behind the CO</a:t>
            </a:r>
            <a:r>
              <a:rPr lang="en-US" sz="2400" baseline="-25000" dirty="0" smtClean="0">
                <a:cs typeface="+mn-cs"/>
              </a:rPr>
              <a:t>2</a:t>
            </a:r>
            <a:r>
              <a:rPr lang="en-US" sz="2400" dirty="0" smtClean="0">
                <a:cs typeface="+mn-cs"/>
              </a:rPr>
              <a:t> level</a:t>
            </a:r>
            <a:endParaRPr lang="en-US" sz="2400" dirty="0" smtClean="0">
              <a:cs typeface="+mn-cs"/>
            </a:endParaRPr>
          </a:p>
        </p:txBody>
      </p:sp>
      <p:pic>
        <p:nvPicPr>
          <p:cNvPr id="10445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greenhouse effect has been recognized for 185 years</a:t>
            </a:r>
          </a:p>
        </p:txBody>
      </p:sp>
      <p:sp>
        <p:nvSpPr>
          <p:cNvPr id="3" name="Content Placeholder 2"/>
          <p:cNvSpPr>
            <a:spLocks noGrp="1"/>
          </p:cNvSpPr>
          <p:nvPr>
            <p:ph idx="1"/>
          </p:nvPr>
        </p:nvSpPr>
        <p:spPr/>
        <p:txBody>
          <a:bodyPr>
            <a:normAutofit lnSpcReduction="10000"/>
          </a:bodyPr>
          <a:lstStyle/>
          <a:p>
            <a:r>
              <a:rPr lang="en-US" dirty="0"/>
              <a:t>Joseph Fourier discovered greenhouse effect in </a:t>
            </a:r>
            <a:r>
              <a:rPr lang="en-US" dirty="0" smtClean="0"/>
              <a:t>1827</a:t>
            </a:r>
          </a:p>
          <a:p>
            <a:r>
              <a:rPr lang="en-US" dirty="0"/>
              <a:t>John Tyndall discovered in 1861 that H</a:t>
            </a:r>
            <a:r>
              <a:rPr lang="en-US" baseline="-25000" dirty="0"/>
              <a:t>2</a:t>
            </a:r>
            <a:r>
              <a:rPr lang="en-US" dirty="0"/>
              <a:t>O and CO</a:t>
            </a:r>
            <a:r>
              <a:rPr lang="en-US" baseline="-25000" dirty="0"/>
              <a:t>2</a:t>
            </a:r>
            <a:r>
              <a:rPr lang="en-US" dirty="0"/>
              <a:t> were largely </a:t>
            </a:r>
            <a:r>
              <a:rPr lang="en-US" dirty="0" smtClean="0"/>
              <a:t>responsible</a:t>
            </a:r>
            <a:endParaRPr lang="en-US" dirty="0"/>
          </a:p>
          <a:p>
            <a:r>
              <a:rPr lang="en-US" dirty="0" err="1" smtClean="0"/>
              <a:t>Svante</a:t>
            </a:r>
            <a:r>
              <a:rPr lang="en-US" dirty="0" smtClean="0"/>
              <a:t> Arrhenius </a:t>
            </a:r>
            <a:r>
              <a:rPr lang="en-US" dirty="0"/>
              <a:t>showed the role of CO</a:t>
            </a:r>
            <a:r>
              <a:rPr lang="en-US" baseline="-25000" dirty="0"/>
              <a:t>2</a:t>
            </a:r>
            <a:r>
              <a:rPr lang="en-US" dirty="0"/>
              <a:t> in 1896 and he and Chamberlin recognized the feedback effect with water by </a:t>
            </a:r>
            <a:r>
              <a:rPr lang="en-US" dirty="0" smtClean="0"/>
              <a:t>1905</a:t>
            </a:r>
            <a:endParaRPr lang="en-US" dirty="0"/>
          </a:p>
        </p:txBody>
      </p:sp>
    </p:spTree>
    <p:extLst>
      <p:ext uri="{BB962C8B-B14F-4D97-AF65-F5344CB8AC3E}">
        <p14:creationId xmlns:p14="http://schemas.microsoft.com/office/powerpoint/2010/main" val="19806333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noChangeArrowheads="1"/>
          </p:cNvSpPr>
          <p:nvPr>
            <p:ph type="title"/>
          </p:nvPr>
        </p:nvSpPr>
        <p:spPr>
          <a:xfrm>
            <a:off x="304800" y="609600"/>
            <a:ext cx="8153400" cy="914400"/>
          </a:xfrm>
        </p:spPr>
        <p:txBody>
          <a:bodyPr/>
          <a:lstStyle/>
          <a:p>
            <a:pPr eaLnBrk="1" hangingPunct="1"/>
            <a:r>
              <a:rPr lang="en-US" sz="3600" dirty="0">
                <a:latin typeface="Arial" charset="0"/>
                <a:ea typeface="ＭＳ Ｐゴシック" charset="0"/>
              </a:rPr>
              <a:t>Nature provides abundant solar energy</a:t>
            </a:r>
          </a:p>
        </p:txBody>
      </p:sp>
      <p:sp>
        <p:nvSpPr>
          <p:cNvPr id="58375" name="Rectangle 7"/>
          <p:cNvSpPr>
            <a:spLocks noGrp="1" noChangeArrowheads="1"/>
          </p:cNvSpPr>
          <p:nvPr>
            <p:ph type="body" idx="1"/>
          </p:nvPr>
        </p:nvSpPr>
        <p:spPr/>
        <p:txBody>
          <a:bodyPr/>
          <a:lstStyle/>
          <a:p>
            <a:pPr eaLnBrk="1" hangingPunct="1">
              <a:lnSpc>
                <a:spcPct val="90000"/>
              </a:lnSpc>
              <a:defRPr/>
            </a:pPr>
            <a:r>
              <a:rPr lang="en-US" sz="2800" dirty="0" smtClean="0">
                <a:cs typeface="+mn-cs"/>
              </a:rPr>
              <a:t>Total human energy use is about 1/9000 of the natural flow </a:t>
            </a:r>
            <a:r>
              <a:rPr lang="en-US" sz="2400" baseline="30000" dirty="0" smtClean="0">
                <a:cs typeface="+mn-cs"/>
              </a:rPr>
              <a:t>1,2</a:t>
            </a:r>
            <a:endParaRPr lang="en-US" sz="1800" dirty="0" smtClean="0">
              <a:cs typeface="+mn-cs"/>
            </a:endParaRPr>
          </a:p>
          <a:p>
            <a:pPr lvl="1" eaLnBrk="1" hangingPunct="1">
              <a:lnSpc>
                <a:spcPct val="90000"/>
              </a:lnSpc>
              <a:defRPr/>
            </a:pPr>
            <a:r>
              <a:rPr lang="en-US" sz="2400" dirty="0" smtClean="0"/>
              <a:t>Worldwide annual usage of fossil fuels was about 3.7 x 10</a:t>
            </a:r>
            <a:r>
              <a:rPr lang="en-US" sz="2400" baseline="30000" dirty="0" smtClean="0"/>
              <a:t>20</a:t>
            </a:r>
            <a:r>
              <a:rPr lang="en-US" sz="2400" dirty="0" smtClean="0"/>
              <a:t> J in 1995</a:t>
            </a:r>
          </a:p>
          <a:p>
            <a:pPr lvl="1" eaLnBrk="1" hangingPunct="1">
              <a:lnSpc>
                <a:spcPct val="90000"/>
              </a:lnSpc>
              <a:defRPr/>
            </a:pPr>
            <a:r>
              <a:rPr lang="en-US" sz="2400" dirty="0" smtClean="0"/>
              <a:t>total incident energy striking the surface of the earth – 237 W/m</a:t>
            </a:r>
            <a:r>
              <a:rPr lang="en-US" sz="2400" baseline="30000" dirty="0" smtClean="0"/>
              <a:t>2</a:t>
            </a:r>
            <a:r>
              <a:rPr lang="en-US" sz="2400" dirty="0" smtClean="0"/>
              <a:t> or 3.5 x 10</a:t>
            </a:r>
            <a:r>
              <a:rPr lang="en-US" sz="2400" baseline="30000" dirty="0" smtClean="0"/>
              <a:t>24</a:t>
            </a:r>
            <a:r>
              <a:rPr lang="en-US" sz="2400" dirty="0" smtClean="0"/>
              <a:t> J every year.  </a:t>
            </a:r>
          </a:p>
          <a:p>
            <a:pPr eaLnBrk="1" hangingPunct="1">
              <a:lnSpc>
                <a:spcPct val="90000"/>
              </a:lnSpc>
              <a:defRPr/>
            </a:pPr>
            <a:r>
              <a:rPr lang="en-US" sz="2800" dirty="0" smtClean="0">
                <a:cs typeface="+mn-cs"/>
              </a:rPr>
              <a:t>The real challenge is how to trap and use it efficiently</a:t>
            </a:r>
          </a:p>
          <a:p>
            <a:pPr eaLnBrk="1" hangingPunct="1">
              <a:lnSpc>
                <a:spcPct val="90000"/>
              </a:lnSpc>
              <a:defRPr/>
            </a:pPr>
            <a:r>
              <a:rPr lang="en-US" sz="2800" dirty="0" smtClean="0">
                <a:cs typeface="+mn-cs"/>
              </a:rPr>
              <a:t>Biological systems provide us with a means to capture and store solar energy and CO</a:t>
            </a:r>
            <a:r>
              <a:rPr lang="en-US" sz="2800" baseline="-25000" dirty="0" smtClean="0">
                <a:cs typeface="+mn-cs"/>
              </a:rPr>
              <a:t>2</a:t>
            </a:r>
          </a:p>
        </p:txBody>
      </p:sp>
      <p:sp>
        <p:nvSpPr>
          <p:cNvPr id="58376" name="Text Box 8"/>
          <p:cNvSpPr txBox="1">
            <a:spLocks noChangeArrowheads="1"/>
          </p:cNvSpPr>
          <p:nvPr/>
        </p:nvSpPr>
        <p:spPr bwMode="auto">
          <a:xfrm>
            <a:off x="365125" y="6188075"/>
            <a:ext cx="5511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buFont typeface="Times" charset="0"/>
              <a:buAutoNum type="arabicPeriod"/>
              <a:defRPr/>
            </a:pPr>
            <a:r>
              <a:rPr lang="en-US" sz="1400" smtClean="0">
                <a:latin typeface="Arial" charset="0"/>
                <a:cs typeface="+mn-cs"/>
              </a:rPr>
              <a:t>Karl, T. and Tremberth, K.E. 2003. Science 302:1721</a:t>
            </a:r>
          </a:p>
          <a:p>
            <a:pPr>
              <a:buFont typeface="Times" charset="0"/>
              <a:buAutoNum type="arabicPeriod"/>
              <a:defRPr/>
            </a:pPr>
            <a:r>
              <a:rPr lang="en-US" sz="1400" smtClean="0">
                <a:latin typeface="Arial" charset="0"/>
                <a:cs typeface="+mn-cs"/>
              </a:rPr>
              <a:t>R. J. Cicerone, Proc. Natl. Acad. Sci. U.S.A. 97, 10304 (2000)</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990600"/>
            <a:ext cx="7772400" cy="2057400"/>
          </a:xfrm>
        </p:spPr>
        <p:txBody>
          <a:bodyPr/>
          <a:lstStyle/>
          <a:p>
            <a:pPr algn="l" eaLnBrk="1" hangingPunct="1">
              <a:defRPr/>
            </a:pPr>
            <a:r>
              <a:rPr lang="en-US" b="1" dirty="0" smtClean="0"/>
              <a:t>Yes.</a:t>
            </a:r>
            <a:br>
              <a:rPr lang="en-US" b="1" dirty="0" smtClean="0"/>
            </a:br>
            <a:r>
              <a:rPr lang="en-US" dirty="0" smtClean="0"/>
              <a:t> </a:t>
            </a:r>
            <a:endParaRPr lang="en-US" dirty="0" smtClean="0">
              <a:cs typeface="+mj-cs"/>
            </a:endParaRPr>
          </a:p>
        </p:txBody>
      </p:sp>
      <p:sp>
        <p:nvSpPr>
          <p:cNvPr id="2" name="Subtitle 1"/>
          <p:cNvSpPr>
            <a:spLocks noGrp="1"/>
          </p:cNvSpPr>
          <p:nvPr>
            <p:ph type="subTitle" idx="1"/>
          </p:nvPr>
        </p:nvSpPr>
        <p:spPr/>
        <p:txBody>
          <a:bodyPr/>
          <a:lstStyle/>
          <a:p>
            <a:r>
              <a:rPr lang="en-US" dirty="0" smtClean="0"/>
              <a:t>(more to come)</a:t>
            </a:r>
            <a:endParaRPr lang="en-US" dirty="0"/>
          </a:p>
        </p:txBody>
      </p:sp>
    </p:spTree>
    <p:extLst>
      <p:ext uri="{BB962C8B-B14F-4D97-AF65-F5344CB8AC3E}">
        <p14:creationId xmlns:p14="http://schemas.microsoft.com/office/powerpoint/2010/main" val="292027063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Renewable, alternative energy and </a:t>
            </a:r>
            <a:r>
              <a:rPr lang="en-US" dirty="0" err="1" smtClean="0"/>
              <a:t>efficciency</a:t>
            </a:r>
            <a:r>
              <a:rPr lang="en-US" dirty="0" smtClean="0"/>
              <a:t> can take many forms</a:t>
            </a:r>
            <a:endParaRPr lang="en-US" dirty="0"/>
          </a:p>
        </p:txBody>
      </p:sp>
      <p:sp>
        <p:nvSpPr>
          <p:cNvPr id="3" name="Content Placeholder 2"/>
          <p:cNvSpPr>
            <a:spLocks noGrp="1"/>
          </p:cNvSpPr>
          <p:nvPr>
            <p:ph sz="half" idx="1"/>
          </p:nvPr>
        </p:nvSpPr>
        <p:spPr/>
        <p:txBody>
          <a:bodyPr/>
          <a:lstStyle/>
          <a:p>
            <a:r>
              <a:rPr lang="en-US" dirty="0" smtClean="0"/>
              <a:t>Wind</a:t>
            </a:r>
          </a:p>
          <a:p>
            <a:r>
              <a:rPr lang="en-US" dirty="0"/>
              <a:t>Nuclear</a:t>
            </a:r>
          </a:p>
          <a:p>
            <a:r>
              <a:rPr lang="en-US" dirty="0" smtClean="0"/>
              <a:t>Biomass</a:t>
            </a:r>
          </a:p>
          <a:p>
            <a:r>
              <a:rPr lang="en-US" dirty="0" smtClean="0"/>
              <a:t>Geothermal</a:t>
            </a:r>
            <a:endParaRPr lang="en-US" dirty="0"/>
          </a:p>
          <a:p>
            <a:r>
              <a:rPr lang="en-US" dirty="0" smtClean="0"/>
              <a:t>Hydroelectric</a:t>
            </a:r>
          </a:p>
          <a:p>
            <a:r>
              <a:rPr lang="en-US" dirty="0" err="1" smtClean="0"/>
              <a:t>Photovoltaics</a:t>
            </a:r>
            <a:r>
              <a:rPr lang="en-US" dirty="0" smtClean="0"/>
              <a:t> (solar)</a:t>
            </a:r>
          </a:p>
          <a:p>
            <a:r>
              <a:rPr lang="en-US" dirty="0" smtClean="0"/>
              <a:t>Solar thermal </a:t>
            </a:r>
          </a:p>
          <a:p>
            <a:r>
              <a:rPr lang="en-US" dirty="0" smtClean="0"/>
              <a:t>Green buildings</a:t>
            </a:r>
            <a:endParaRPr lang="en-US" dirty="0"/>
          </a:p>
          <a:p>
            <a:endParaRPr lang="en-US" dirty="0" smtClean="0"/>
          </a:p>
          <a:p>
            <a:endParaRPr lang="en-US" dirty="0"/>
          </a:p>
        </p:txBody>
      </p:sp>
      <p:pic>
        <p:nvPicPr>
          <p:cNvPr id="5" name="Content Placeholder 4" descr="alternative-energy.jpg"/>
          <p:cNvPicPr>
            <a:picLocks noGrp="1" noChangeAspect="1"/>
          </p:cNvPicPr>
          <p:nvPr>
            <p:ph sz="half" idx="2"/>
          </p:nvPr>
        </p:nvPicPr>
        <p:blipFill>
          <a:blip r:embed="rId2">
            <a:extLst>
              <a:ext uri="{28A0092B-C50C-407E-A947-70E740481C1C}">
                <a14:useLocalDpi xmlns:a14="http://schemas.microsoft.com/office/drawing/2010/main" val="0"/>
              </a:ext>
            </a:extLst>
          </a:blip>
          <a:srcRect t="2128" b="2128"/>
          <a:stretch>
            <a:fillRect/>
          </a:stretch>
        </p:blipFill>
        <p:spPr/>
      </p:pic>
      <p:sp>
        <p:nvSpPr>
          <p:cNvPr id="6" name="TextBox 5"/>
          <p:cNvSpPr txBox="1"/>
          <p:nvPr/>
        </p:nvSpPr>
        <p:spPr>
          <a:xfrm>
            <a:off x="4495800" y="6396335"/>
            <a:ext cx="2762395" cy="338554"/>
          </a:xfrm>
          <a:prstGeom prst="rect">
            <a:avLst/>
          </a:prstGeom>
          <a:noFill/>
        </p:spPr>
        <p:txBody>
          <a:bodyPr wrap="none" rtlCol="0">
            <a:spAutoFit/>
          </a:bodyPr>
          <a:lstStyle/>
          <a:p>
            <a:r>
              <a:rPr lang="en-US" sz="1600" dirty="0">
                <a:solidFill>
                  <a:srgbClr val="BBBB6B"/>
                </a:solidFill>
                <a:latin typeface="+mn-lt"/>
              </a:rPr>
              <a:t>http://</a:t>
            </a:r>
            <a:r>
              <a:rPr lang="en-US" sz="1600" dirty="0" err="1">
                <a:solidFill>
                  <a:srgbClr val="BBBB6B"/>
                </a:solidFill>
                <a:latin typeface="+mn-lt"/>
              </a:rPr>
              <a:t>greenplanetethics.com</a:t>
            </a:r>
            <a:endParaRPr lang="en-US" sz="1600" dirty="0">
              <a:solidFill>
                <a:srgbClr val="BBBB6B"/>
              </a:solidFill>
              <a:latin typeface="+mn-lt"/>
            </a:endParaRPr>
          </a:p>
        </p:txBody>
      </p:sp>
    </p:spTree>
    <p:extLst>
      <p:ext uri="{BB962C8B-B14F-4D97-AF65-F5344CB8AC3E}">
        <p14:creationId xmlns:p14="http://schemas.microsoft.com/office/powerpoint/2010/main" val="14600125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policy proposal…</a:t>
            </a:r>
            <a:endParaRPr lang="en-US" dirty="0"/>
          </a:p>
        </p:txBody>
      </p:sp>
      <p:sp>
        <p:nvSpPr>
          <p:cNvPr id="3" name="Content Placeholder 2"/>
          <p:cNvSpPr>
            <a:spLocks noGrp="1"/>
          </p:cNvSpPr>
          <p:nvPr>
            <p:ph sz="half" idx="1"/>
          </p:nvPr>
        </p:nvSpPr>
        <p:spPr/>
        <p:txBody>
          <a:bodyPr/>
          <a:lstStyle/>
          <a:p>
            <a:r>
              <a:rPr lang="en-US" dirty="0" smtClean="0"/>
              <a:t>Carbon tax</a:t>
            </a:r>
          </a:p>
          <a:p>
            <a:pPr lvl="1"/>
            <a:r>
              <a:rPr lang="en-US" dirty="0" smtClean="0"/>
              <a:t>Tied to manufactured goods as well as use</a:t>
            </a:r>
          </a:p>
          <a:p>
            <a:r>
              <a:rPr lang="en-US" dirty="0"/>
              <a:t>Import duty on energy sources and goods</a:t>
            </a:r>
          </a:p>
          <a:p>
            <a:pPr lvl="1"/>
            <a:r>
              <a:rPr lang="en-US" dirty="0"/>
              <a:t>Tied to carbon content and energy consumption in </a:t>
            </a:r>
            <a:r>
              <a:rPr lang="en-US" dirty="0" smtClean="0"/>
              <a:t>manufacturing</a:t>
            </a:r>
          </a:p>
          <a:p>
            <a:pPr lvl="1"/>
            <a:endParaRPr lang="en-US" dirty="0"/>
          </a:p>
        </p:txBody>
      </p:sp>
      <p:sp>
        <p:nvSpPr>
          <p:cNvPr id="4" name="Content Placeholder 3"/>
          <p:cNvSpPr>
            <a:spLocks noGrp="1"/>
          </p:cNvSpPr>
          <p:nvPr>
            <p:ph sz="half" idx="2"/>
          </p:nvPr>
        </p:nvSpPr>
        <p:spPr/>
        <p:txBody>
          <a:bodyPr>
            <a:normAutofit lnSpcReduction="10000"/>
          </a:bodyPr>
          <a:lstStyle/>
          <a:p>
            <a:r>
              <a:rPr lang="en-US" dirty="0" smtClean="0"/>
              <a:t>Minimum price for sale in the US</a:t>
            </a:r>
          </a:p>
          <a:p>
            <a:pPr lvl="1"/>
            <a:r>
              <a:rPr lang="en-US" dirty="0" smtClean="0"/>
              <a:t>≈ $120 per barrel oil</a:t>
            </a:r>
          </a:p>
          <a:p>
            <a:pPr lvl="2"/>
            <a:r>
              <a:rPr lang="en-US" dirty="0" smtClean="0"/>
              <a:t>Inflation adjusted</a:t>
            </a:r>
          </a:p>
          <a:p>
            <a:pPr lvl="1"/>
            <a:r>
              <a:rPr lang="en-US" dirty="0" smtClean="0"/>
              <a:t>Any international import below price would go to building renewables, alternatives or improved energy efficiency</a:t>
            </a:r>
            <a:endParaRPr lang="en-US" dirty="0"/>
          </a:p>
        </p:txBody>
      </p:sp>
    </p:spTree>
    <p:extLst>
      <p:ext uri="{BB962C8B-B14F-4D97-AF65-F5344CB8AC3E}">
        <p14:creationId xmlns:p14="http://schemas.microsoft.com/office/powerpoint/2010/main" val="4051363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Arial" charset="0"/>
                <a:ea typeface="ＭＳ Ｐゴシック" charset="0"/>
              </a:rPr>
              <a:t>Trapping CO</a:t>
            </a:r>
            <a:r>
              <a:rPr lang="en-US" baseline="-25000">
                <a:latin typeface="Arial" charset="0"/>
                <a:ea typeface="ＭＳ Ｐゴシック" charset="0"/>
              </a:rPr>
              <a:t>2</a:t>
            </a:r>
            <a:r>
              <a:rPr lang="en-US">
                <a:latin typeface="Arial" charset="0"/>
                <a:ea typeface="ＭＳ Ｐゴシック" charset="0"/>
              </a:rPr>
              <a:t> in biomass reduces net accumulation</a:t>
            </a:r>
          </a:p>
        </p:txBody>
      </p:sp>
      <p:sp>
        <p:nvSpPr>
          <p:cNvPr id="55299" name="Rectangle 3"/>
          <p:cNvSpPr>
            <a:spLocks noGrp="1" noChangeArrowheads="1"/>
          </p:cNvSpPr>
          <p:nvPr>
            <p:ph type="body" sz="half" idx="1"/>
          </p:nvPr>
        </p:nvSpPr>
        <p:spPr/>
        <p:txBody>
          <a:bodyPr/>
          <a:lstStyle/>
          <a:p>
            <a:pPr eaLnBrk="1" hangingPunct="1">
              <a:defRPr/>
            </a:pPr>
            <a:r>
              <a:rPr lang="en-US" dirty="0" smtClean="0">
                <a:cs typeface="+mn-cs"/>
              </a:rPr>
              <a:t>Photosynthesis traps 120 x 10</a:t>
            </a:r>
            <a:r>
              <a:rPr lang="en-US" baseline="30000" dirty="0" smtClean="0">
                <a:cs typeface="+mn-cs"/>
              </a:rPr>
              <a:t>9</a:t>
            </a:r>
            <a:r>
              <a:rPr lang="en-US" dirty="0" smtClean="0">
                <a:cs typeface="+mn-cs"/>
              </a:rPr>
              <a:t> metric tons of CO</a:t>
            </a:r>
            <a:r>
              <a:rPr lang="en-US" baseline="-25000" dirty="0" smtClean="0">
                <a:cs typeface="+mn-cs"/>
              </a:rPr>
              <a:t>2</a:t>
            </a:r>
            <a:r>
              <a:rPr lang="en-US" dirty="0" smtClean="0">
                <a:cs typeface="+mn-cs"/>
              </a:rPr>
              <a:t> every year</a:t>
            </a:r>
          </a:p>
          <a:p>
            <a:pPr eaLnBrk="1" hangingPunct="1">
              <a:defRPr/>
            </a:pPr>
            <a:r>
              <a:rPr lang="en-US" dirty="0" smtClean="0">
                <a:cs typeface="+mn-cs"/>
              </a:rPr>
              <a:t>Equivalent to more than 5 times total energy consumption</a:t>
            </a:r>
          </a:p>
          <a:p>
            <a:pPr eaLnBrk="1" hangingPunct="1">
              <a:defRPr/>
            </a:pPr>
            <a:r>
              <a:rPr lang="en-US" dirty="0" smtClean="0">
                <a:cs typeface="+mn-cs"/>
                <a:hlinkClick r:id="rId3"/>
              </a:rPr>
              <a:t>14% of the world</a:t>
            </a:r>
            <a:r>
              <a:rPr lang="ja-JP" altLang="en-US" dirty="0" smtClean="0">
                <a:latin typeface="Arial"/>
                <a:cs typeface="+mn-cs"/>
                <a:hlinkClick r:id="rId3"/>
              </a:rPr>
              <a:t>’</a:t>
            </a:r>
            <a:r>
              <a:rPr lang="en-US" dirty="0" smtClean="0">
                <a:cs typeface="+mn-cs"/>
                <a:hlinkClick r:id="rId3"/>
              </a:rPr>
              <a:t>s energy is derived from biomass today</a:t>
            </a:r>
            <a:endParaRPr lang="en-US" dirty="0" smtClean="0">
              <a:cs typeface="+mn-cs"/>
            </a:endParaRPr>
          </a:p>
        </p:txBody>
      </p:sp>
      <p:sp>
        <p:nvSpPr>
          <p:cNvPr id="55304" name="Rectangle 8"/>
          <p:cNvSpPr>
            <a:spLocks noGrp="1" noChangeArrowheads="1"/>
          </p:cNvSpPr>
          <p:nvPr>
            <p:ph type="body" sz="half" idx="2"/>
          </p:nvPr>
        </p:nvSpPr>
        <p:spPr/>
        <p:txBody>
          <a:bodyPr/>
          <a:lstStyle/>
          <a:p>
            <a:pPr eaLnBrk="1" hangingPunct="1">
              <a:buFontTx/>
              <a:buNone/>
              <a:defRPr/>
            </a:pPr>
            <a:r>
              <a:rPr lang="en-US" smtClean="0">
                <a:solidFill>
                  <a:schemeClr val="tx2"/>
                </a:solidFill>
                <a:cs typeface="+mn-cs"/>
              </a:rPr>
              <a:t>Solar energy is a diffuse resource</a:t>
            </a:r>
            <a:endParaRPr lang="en-US" smtClean="0">
              <a:cs typeface="+mn-cs"/>
            </a:endParaRPr>
          </a:p>
          <a:p>
            <a:pPr eaLnBrk="1" hangingPunct="1">
              <a:defRPr/>
            </a:pPr>
            <a:r>
              <a:rPr lang="en-US" smtClean="0">
                <a:cs typeface="+mn-cs"/>
              </a:rPr>
              <a:t>While the total amount is great collection and storage are difficult</a:t>
            </a:r>
          </a:p>
          <a:p>
            <a:pPr eaLnBrk="1" hangingPunct="1">
              <a:defRPr/>
            </a:pPr>
            <a:r>
              <a:rPr lang="en-US" smtClean="0">
                <a:cs typeface="+mn-cs"/>
              </a:rPr>
              <a:t>Biomass is ideal for mitigating climate change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a:latin typeface="Arial" charset="0"/>
                <a:ea typeface="ＭＳ Ｐゴシック" charset="0"/>
              </a:rPr>
              <a:t>The United states has abundant biomass resources</a:t>
            </a:r>
          </a:p>
        </p:txBody>
      </p:sp>
      <p:sp>
        <p:nvSpPr>
          <p:cNvPr id="10245" name="Rectangle 5"/>
          <p:cNvSpPr>
            <a:spLocks noGrp="1" noChangeArrowheads="1"/>
          </p:cNvSpPr>
          <p:nvPr>
            <p:ph type="body" idx="1"/>
          </p:nvPr>
        </p:nvSpPr>
        <p:spPr/>
        <p:txBody>
          <a:bodyPr/>
          <a:lstStyle/>
          <a:p>
            <a:pPr eaLnBrk="1" hangingPunct="1">
              <a:lnSpc>
                <a:spcPct val="90000"/>
              </a:lnSpc>
              <a:defRPr/>
            </a:pPr>
            <a:r>
              <a:rPr lang="en-US" sz="2800" smtClean="0">
                <a:cs typeface="+mn-cs"/>
              </a:rPr>
              <a:t>Recoverable corn residues:	150 x10</a:t>
            </a:r>
            <a:r>
              <a:rPr lang="en-US" sz="2800" baseline="30000" smtClean="0">
                <a:cs typeface="+mn-cs"/>
              </a:rPr>
              <a:t>6</a:t>
            </a:r>
            <a:r>
              <a:rPr lang="en-US" sz="2800" smtClean="0">
                <a:cs typeface="+mn-cs"/>
              </a:rPr>
              <a:t> tons</a:t>
            </a:r>
          </a:p>
          <a:p>
            <a:pPr eaLnBrk="1" hangingPunct="1">
              <a:lnSpc>
                <a:spcPct val="90000"/>
              </a:lnSpc>
              <a:defRPr/>
            </a:pPr>
            <a:r>
              <a:rPr lang="en-US" sz="2800" smtClean="0">
                <a:cs typeface="+mn-cs"/>
              </a:rPr>
              <a:t>Cereal straws:				60 x10</a:t>
            </a:r>
            <a:r>
              <a:rPr lang="en-US" sz="2800" baseline="30000" smtClean="0">
                <a:cs typeface="+mn-cs"/>
              </a:rPr>
              <a:t>6</a:t>
            </a:r>
            <a:r>
              <a:rPr lang="en-US" sz="2800" smtClean="0">
                <a:cs typeface="+mn-cs"/>
              </a:rPr>
              <a:t> tons</a:t>
            </a:r>
          </a:p>
          <a:p>
            <a:pPr eaLnBrk="1" hangingPunct="1">
              <a:lnSpc>
                <a:spcPct val="90000"/>
              </a:lnSpc>
              <a:defRPr/>
            </a:pPr>
            <a:r>
              <a:rPr lang="en-US" sz="2800" smtClean="0">
                <a:cs typeface="+mn-cs"/>
              </a:rPr>
              <a:t>Corn fiber:				4 x10</a:t>
            </a:r>
            <a:r>
              <a:rPr lang="en-US" sz="2800" baseline="30000" smtClean="0">
                <a:cs typeface="+mn-cs"/>
              </a:rPr>
              <a:t>6</a:t>
            </a:r>
            <a:r>
              <a:rPr lang="en-US" sz="2800" smtClean="0">
                <a:cs typeface="+mn-cs"/>
              </a:rPr>
              <a:t> tons</a:t>
            </a:r>
          </a:p>
          <a:p>
            <a:pPr lvl="1" eaLnBrk="1" hangingPunct="1">
              <a:lnSpc>
                <a:spcPct val="90000"/>
              </a:lnSpc>
              <a:defRPr/>
            </a:pPr>
            <a:r>
              <a:rPr lang="en-US" sz="2400" smtClean="0"/>
              <a:t>Sufficient for 12 billion gallons of ethanol</a:t>
            </a:r>
          </a:p>
          <a:p>
            <a:pPr eaLnBrk="1" hangingPunct="1">
              <a:lnSpc>
                <a:spcPct val="90000"/>
              </a:lnSpc>
              <a:defRPr/>
            </a:pPr>
            <a:r>
              <a:rPr lang="en-US" sz="2800" smtClean="0">
                <a:cs typeface="+mn-cs"/>
              </a:rPr>
              <a:t>Energy crops and overstocked stands  ???</a:t>
            </a:r>
          </a:p>
          <a:p>
            <a:pPr eaLnBrk="1" hangingPunct="1">
              <a:lnSpc>
                <a:spcPct val="90000"/>
              </a:lnSpc>
              <a:defRPr/>
            </a:pPr>
            <a:r>
              <a:rPr lang="en-US" sz="2800" smtClean="0">
                <a:cs typeface="+mn-cs"/>
              </a:rPr>
              <a:t>Annual wood use: </a:t>
            </a:r>
          </a:p>
          <a:p>
            <a:pPr lvl="1" eaLnBrk="1" hangingPunct="1">
              <a:lnSpc>
                <a:spcPct val="90000"/>
              </a:lnSpc>
              <a:defRPr/>
            </a:pPr>
            <a:r>
              <a:rPr lang="en-US" sz="2400" smtClean="0"/>
              <a:t>Wood Products	300 x10</a:t>
            </a:r>
            <a:r>
              <a:rPr lang="en-US" sz="2400" baseline="30000" smtClean="0"/>
              <a:t>6</a:t>
            </a:r>
            <a:r>
              <a:rPr lang="en-US" sz="2400" smtClean="0"/>
              <a:t> tons </a:t>
            </a:r>
          </a:p>
          <a:p>
            <a:pPr lvl="1" eaLnBrk="1" hangingPunct="1">
              <a:lnSpc>
                <a:spcPct val="90000"/>
              </a:lnSpc>
              <a:defRPr/>
            </a:pPr>
            <a:r>
              <a:rPr lang="en-US" sz="2400" smtClean="0"/>
              <a:t>Fuel Wood		50 x10</a:t>
            </a:r>
            <a:r>
              <a:rPr lang="en-US" sz="2400" baseline="30000" smtClean="0"/>
              <a:t>6</a:t>
            </a:r>
            <a:r>
              <a:rPr lang="en-US" sz="2400" smtClean="0"/>
              <a:t> tons</a:t>
            </a:r>
          </a:p>
          <a:p>
            <a:pPr lvl="1" eaLnBrk="1" hangingPunct="1">
              <a:lnSpc>
                <a:spcPct val="90000"/>
              </a:lnSpc>
              <a:defRPr/>
            </a:pPr>
            <a:r>
              <a:rPr lang="en-US" sz="2400" smtClean="0"/>
              <a:t>Total Use		350 x10</a:t>
            </a:r>
            <a:r>
              <a:rPr lang="en-US" sz="2400" baseline="30000" smtClean="0"/>
              <a:t>6</a:t>
            </a:r>
            <a:r>
              <a:rPr lang="en-US" sz="2400" smtClean="0"/>
              <a:t> tons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310" name="Group 118"/>
          <p:cNvGrpSpPr>
            <a:grpSpLocks/>
          </p:cNvGrpSpPr>
          <p:nvPr/>
        </p:nvGrpSpPr>
        <p:grpSpPr bwMode="auto">
          <a:xfrm>
            <a:off x="450850" y="5495925"/>
            <a:ext cx="6607175" cy="1204913"/>
            <a:chOff x="144" y="3318"/>
            <a:chExt cx="4162" cy="759"/>
          </a:xfrm>
        </p:grpSpPr>
        <p:sp>
          <p:nvSpPr>
            <p:cNvPr id="8214" name="Rectangle 22"/>
            <p:cNvSpPr>
              <a:spLocks noChangeArrowheads="1"/>
            </p:cNvSpPr>
            <p:nvPr/>
          </p:nvSpPr>
          <p:spPr bwMode="auto">
            <a:xfrm>
              <a:off x="144" y="3504"/>
              <a:ext cx="108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000" dirty="0">
                  <a:solidFill>
                    <a:schemeClr val="accent2"/>
                  </a:solidFill>
                  <a:latin typeface="Arial" charset="0"/>
                  <a:cs typeface="+mn-cs"/>
                </a:rPr>
                <a:t>Lignocellulosic </a:t>
              </a:r>
            </a:p>
            <a:p>
              <a:pPr>
                <a:defRPr/>
              </a:pPr>
              <a:r>
                <a:rPr lang="en-US" sz="2000" dirty="0">
                  <a:solidFill>
                    <a:schemeClr val="accent2"/>
                  </a:solidFill>
                  <a:latin typeface="Arial" charset="0"/>
                  <a:cs typeface="+mn-cs"/>
                </a:rPr>
                <a:t>Feedstocks </a:t>
              </a:r>
            </a:p>
          </p:txBody>
        </p:sp>
        <p:grpSp>
          <p:nvGrpSpPr>
            <p:cNvPr id="47148" name="Group 96"/>
            <p:cNvGrpSpPr>
              <a:grpSpLocks/>
            </p:cNvGrpSpPr>
            <p:nvPr/>
          </p:nvGrpSpPr>
          <p:grpSpPr bwMode="auto">
            <a:xfrm>
              <a:off x="1704" y="3318"/>
              <a:ext cx="2602" cy="759"/>
              <a:chOff x="2856" y="3120"/>
              <a:chExt cx="2602" cy="759"/>
            </a:xfrm>
          </p:grpSpPr>
          <p:sp>
            <p:nvSpPr>
              <p:cNvPr id="47149" name="Rectangle 24"/>
              <p:cNvSpPr>
                <a:spLocks noChangeArrowheads="1"/>
              </p:cNvSpPr>
              <p:nvPr/>
            </p:nvSpPr>
            <p:spPr bwMode="auto">
              <a:xfrm>
                <a:off x="3529" y="3120"/>
                <a:ext cx="124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tx2">
                        <a:lumMod val="75000"/>
                      </a:schemeClr>
                    </a:solidFill>
                    <a:latin typeface="Lucida Grande" charset="0"/>
                  </a:rPr>
                  <a:t>Fiber and oil crops</a:t>
                </a:r>
                <a:endParaRPr lang="en-US" sz="3600" dirty="0">
                  <a:solidFill>
                    <a:schemeClr val="tx2">
                      <a:lumMod val="75000"/>
                    </a:schemeClr>
                  </a:solidFill>
                </a:endParaRPr>
              </a:p>
            </p:txBody>
          </p:sp>
          <p:sp>
            <p:nvSpPr>
              <p:cNvPr id="47150" name="Rectangle 25"/>
              <p:cNvSpPr>
                <a:spLocks noChangeArrowheads="1"/>
              </p:cNvSpPr>
              <p:nvPr/>
            </p:nvSpPr>
            <p:spPr bwMode="auto">
              <a:xfrm>
                <a:off x="3138" y="3238"/>
                <a:ext cx="20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75000"/>
                      </a:schemeClr>
                    </a:solidFill>
                    <a:latin typeface="Lucida Grande" charset="0"/>
                  </a:rPr>
                  <a:t>Low density hardwood species</a:t>
                </a:r>
                <a:endParaRPr lang="en-US" sz="3600">
                  <a:solidFill>
                    <a:schemeClr val="tx2">
                      <a:lumMod val="75000"/>
                    </a:schemeClr>
                  </a:solidFill>
                </a:endParaRPr>
              </a:p>
            </p:txBody>
          </p:sp>
          <p:sp>
            <p:nvSpPr>
              <p:cNvPr id="47151" name="Rectangle 26"/>
              <p:cNvSpPr>
                <a:spLocks noChangeArrowheads="1"/>
              </p:cNvSpPr>
              <p:nvPr/>
            </p:nvSpPr>
            <p:spPr bwMode="auto">
              <a:xfrm>
                <a:off x="3076" y="3357"/>
                <a:ext cx="21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75000"/>
                      </a:schemeClr>
                    </a:solidFill>
                    <a:latin typeface="Lucida Grande" charset="0"/>
                  </a:rPr>
                  <a:t>Underutilized processing wastes</a:t>
                </a:r>
                <a:endParaRPr lang="en-US" sz="3600">
                  <a:solidFill>
                    <a:schemeClr val="tx2">
                      <a:lumMod val="75000"/>
                    </a:schemeClr>
                  </a:solidFill>
                </a:endParaRPr>
              </a:p>
            </p:txBody>
          </p:sp>
          <p:sp>
            <p:nvSpPr>
              <p:cNvPr id="47152" name="Rectangle 27"/>
              <p:cNvSpPr>
                <a:spLocks noChangeArrowheads="1"/>
              </p:cNvSpPr>
              <p:nvPr/>
            </p:nvSpPr>
            <p:spPr bwMode="auto">
              <a:xfrm>
                <a:off x="2856" y="3476"/>
                <a:ext cx="260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75000"/>
                      </a:schemeClr>
                    </a:solidFill>
                    <a:latin typeface="Lucida Grande" charset="0"/>
                  </a:rPr>
                  <a:t>Wood and agricultural harvest residues</a:t>
                </a:r>
                <a:endParaRPr lang="en-US" sz="3600">
                  <a:solidFill>
                    <a:schemeClr val="tx2">
                      <a:lumMod val="75000"/>
                    </a:schemeClr>
                  </a:solidFill>
                </a:endParaRPr>
              </a:p>
            </p:txBody>
          </p:sp>
          <p:sp>
            <p:nvSpPr>
              <p:cNvPr id="47153" name="Rectangle 28"/>
              <p:cNvSpPr>
                <a:spLocks noChangeArrowheads="1"/>
              </p:cNvSpPr>
              <p:nvPr/>
            </p:nvSpPr>
            <p:spPr bwMode="auto">
              <a:xfrm>
                <a:off x="3057" y="3595"/>
                <a:ext cx="21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75000"/>
                      </a:schemeClr>
                    </a:solidFill>
                    <a:latin typeface="Lucida Grande" charset="0"/>
                  </a:rPr>
                  <a:t>Recycled papers and wood waste</a:t>
                </a:r>
                <a:endParaRPr lang="en-US" sz="3600">
                  <a:solidFill>
                    <a:schemeClr val="tx2">
                      <a:lumMod val="75000"/>
                    </a:schemeClr>
                  </a:solidFill>
                </a:endParaRPr>
              </a:p>
            </p:txBody>
          </p:sp>
          <p:sp>
            <p:nvSpPr>
              <p:cNvPr id="47154" name="Rectangle 29"/>
              <p:cNvSpPr>
                <a:spLocks noChangeArrowheads="1"/>
              </p:cNvSpPr>
              <p:nvPr/>
            </p:nvSpPr>
            <p:spPr bwMode="auto">
              <a:xfrm>
                <a:off x="3205" y="3714"/>
                <a:ext cx="18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75000"/>
                      </a:schemeClr>
                    </a:solidFill>
                    <a:latin typeface="Lucida Grande" charset="0"/>
                  </a:rPr>
                  <a:t>Sludges from recycled fibers</a:t>
                </a:r>
                <a:endParaRPr lang="en-US" sz="3600">
                  <a:solidFill>
                    <a:schemeClr val="tx2">
                      <a:lumMod val="75000"/>
                    </a:schemeClr>
                  </a:solidFill>
                </a:endParaRPr>
              </a:p>
            </p:txBody>
          </p:sp>
        </p:grpSp>
      </p:grpSp>
      <p:grpSp>
        <p:nvGrpSpPr>
          <p:cNvPr id="8311" name="Group 119"/>
          <p:cNvGrpSpPr>
            <a:grpSpLocks/>
          </p:cNvGrpSpPr>
          <p:nvPr/>
        </p:nvGrpSpPr>
        <p:grpSpPr bwMode="auto">
          <a:xfrm>
            <a:off x="450850" y="4210050"/>
            <a:ext cx="6432551" cy="1200150"/>
            <a:chOff x="144" y="2508"/>
            <a:chExt cx="4052" cy="756"/>
          </a:xfrm>
        </p:grpSpPr>
        <p:grpSp>
          <p:nvGrpSpPr>
            <p:cNvPr id="47140" name="Group 97"/>
            <p:cNvGrpSpPr>
              <a:grpSpLocks/>
            </p:cNvGrpSpPr>
            <p:nvPr/>
          </p:nvGrpSpPr>
          <p:grpSpPr bwMode="auto">
            <a:xfrm>
              <a:off x="1811" y="2508"/>
              <a:ext cx="2385" cy="533"/>
              <a:chOff x="2963" y="2428"/>
              <a:chExt cx="2385" cy="533"/>
            </a:xfrm>
          </p:grpSpPr>
          <p:sp>
            <p:nvSpPr>
              <p:cNvPr id="47143" name="Rectangle 30"/>
              <p:cNvSpPr>
                <a:spLocks noChangeArrowheads="1"/>
              </p:cNvSpPr>
              <p:nvPr/>
            </p:nvSpPr>
            <p:spPr bwMode="auto">
              <a:xfrm>
                <a:off x="2963" y="2428"/>
                <a:ext cx="23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tx2">
                        <a:lumMod val="60000"/>
                        <a:lumOff val="40000"/>
                      </a:schemeClr>
                    </a:solidFill>
                    <a:latin typeface="Lucida Grande" charset="0"/>
                  </a:rPr>
                  <a:t>Oxidative and extractive treatments</a:t>
                </a:r>
                <a:endParaRPr lang="en-US" sz="3600" dirty="0">
                  <a:solidFill>
                    <a:schemeClr val="tx2">
                      <a:lumMod val="60000"/>
                      <a:lumOff val="40000"/>
                    </a:schemeClr>
                  </a:solidFill>
                </a:endParaRPr>
              </a:p>
            </p:txBody>
          </p:sp>
          <p:sp>
            <p:nvSpPr>
              <p:cNvPr id="47144" name="Rectangle 31"/>
              <p:cNvSpPr>
                <a:spLocks noChangeArrowheads="1"/>
              </p:cNvSpPr>
              <p:nvPr/>
            </p:nvSpPr>
            <p:spPr bwMode="auto">
              <a:xfrm>
                <a:off x="3034" y="2554"/>
                <a:ext cx="22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60000"/>
                        <a:lumOff val="40000"/>
                      </a:schemeClr>
                    </a:solidFill>
                    <a:latin typeface="Lucida Grande" charset="0"/>
                  </a:rPr>
                  <a:t>Chemical and mechanical pulping</a:t>
                </a:r>
                <a:endParaRPr lang="en-US" sz="3600">
                  <a:solidFill>
                    <a:schemeClr val="tx2">
                      <a:lumMod val="60000"/>
                      <a:lumOff val="40000"/>
                    </a:schemeClr>
                  </a:solidFill>
                </a:endParaRPr>
              </a:p>
            </p:txBody>
          </p:sp>
          <p:sp>
            <p:nvSpPr>
              <p:cNvPr id="47145" name="Rectangle 32"/>
              <p:cNvSpPr>
                <a:spLocks noChangeArrowheads="1"/>
              </p:cNvSpPr>
              <p:nvPr/>
            </p:nvSpPr>
            <p:spPr bwMode="auto">
              <a:xfrm>
                <a:off x="3316" y="2671"/>
                <a:ext cx="16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60000"/>
                        <a:lumOff val="40000"/>
                      </a:schemeClr>
                    </a:solidFill>
                    <a:latin typeface="Lucida Grande" charset="0"/>
                  </a:rPr>
                  <a:t>Acid and alkali treatment</a:t>
                </a:r>
                <a:endParaRPr lang="en-US" sz="3600">
                  <a:solidFill>
                    <a:schemeClr val="tx2">
                      <a:lumMod val="60000"/>
                      <a:lumOff val="40000"/>
                    </a:schemeClr>
                  </a:solidFill>
                </a:endParaRPr>
              </a:p>
            </p:txBody>
          </p:sp>
          <p:sp>
            <p:nvSpPr>
              <p:cNvPr id="47146" name="Rectangle 33"/>
              <p:cNvSpPr>
                <a:spLocks noChangeArrowheads="1"/>
              </p:cNvSpPr>
              <p:nvPr/>
            </p:nvSpPr>
            <p:spPr bwMode="auto">
              <a:xfrm>
                <a:off x="3654" y="2796"/>
                <a:ext cx="9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60000"/>
                        <a:lumOff val="40000"/>
                      </a:schemeClr>
                    </a:solidFill>
                    <a:latin typeface="Lucida Grande" charset="0"/>
                  </a:rPr>
                  <a:t>Autohydrolysis</a:t>
                </a:r>
                <a:endParaRPr lang="en-US" sz="3600">
                  <a:solidFill>
                    <a:schemeClr val="tx2">
                      <a:lumMod val="60000"/>
                      <a:lumOff val="40000"/>
                    </a:schemeClr>
                  </a:solidFill>
                </a:endParaRPr>
              </a:p>
            </p:txBody>
          </p:sp>
        </p:grpSp>
        <p:sp>
          <p:nvSpPr>
            <p:cNvPr id="8226" name="Rectangle 34"/>
            <p:cNvSpPr>
              <a:spLocks noChangeArrowheads="1"/>
            </p:cNvSpPr>
            <p:nvPr/>
          </p:nvSpPr>
          <p:spPr bwMode="auto">
            <a:xfrm>
              <a:off x="144" y="2592"/>
              <a:ext cx="10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000" dirty="0">
                  <a:solidFill>
                    <a:schemeClr val="accent2"/>
                  </a:solidFill>
                  <a:latin typeface="Arial" charset="0"/>
                  <a:cs typeface="+mn-cs"/>
                </a:rPr>
                <a:t>Pulping and </a:t>
              </a:r>
            </a:p>
            <a:p>
              <a:pPr>
                <a:defRPr/>
              </a:pPr>
              <a:r>
                <a:rPr lang="en-US" sz="2000" dirty="0">
                  <a:solidFill>
                    <a:schemeClr val="accent2"/>
                  </a:solidFill>
                  <a:latin typeface="Arial" charset="0"/>
                  <a:cs typeface="+mn-cs"/>
                </a:rPr>
                <a:t>Pretreatments</a:t>
              </a:r>
              <a:r>
                <a:rPr lang="en-US" sz="2000" dirty="0">
                  <a:solidFill>
                    <a:schemeClr val="accent6"/>
                  </a:solidFill>
                  <a:latin typeface="Arial" charset="0"/>
                  <a:cs typeface="+mn-cs"/>
                </a:rPr>
                <a:t> </a:t>
              </a:r>
            </a:p>
          </p:txBody>
        </p:sp>
        <p:sp>
          <p:nvSpPr>
            <p:cNvPr id="8290" name="AutoShape 98"/>
            <p:cNvSpPr>
              <a:spLocks noChangeArrowheads="1"/>
            </p:cNvSpPr>
            <p:nvPr/>
          </p:nvSpPr>
          <p:spPr bwMode="auto">
            <a:xfrm>
              <a:off x="2896" y="3072"/>
              <a:ext cx="192" cy="192"/>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8314" name="Group 122"/>
          <p:cNvGrpSpPr>
            <a:grpSpLocks/>
          </p:cNvGrpSpPr>
          <p:nvPr/>
        </p:nvGrpSpPr>
        <p:grpSpPr bwMode="auto">
          <a:xfrm>
            <a:off x="381000" y="1066800"/>
            <a:ext cx="6567488" cy="1616075"/>
            <a:chOff x="96" y="518"/>
            <a:chExt cx="4137" cy="1018"/>
          </a:xfrm>
        </p:grpSpPr>
        <p:sp>
          <p:nvSpPr>
            <p:cNvPr id="47134" name="Rectangle 47"/>
            <p:cNvSpPr>
              <a:spLocks noChangeArrowheads="1"/>
            </p:cNvSpPr>
            <p:nvPr/>
          </p:nvSpPr>
          <p:spPr bwMode="auto">
            <a:xfrm>
              <a:off x="2107" y="1008"/>
              <a:ext cx="34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accent4">
                      <a:lumMod val="75000"/>
                    </a:schemeClr>
                  </a:solidFill>
                  <a:latin typeface="Lucida Grande" charset="0"/>
                </a:rPr>
                <a:t>Fuels</a:t>
              </a:r>
              <a:endParaRPr lang="en-US" sz="3600" dirty="0">
                <a:solidFill>
                  <a:schemeClr val="accent4">
                    <a:lumMod val="75000"/>
                  </a:schemeClr>
                </a:solidFill>
              </a:endParaRPr>
            </a:p>
          </p:txBody>
        </p:sp>
        <p:sp>
          <p:nvSpPr>
            <p:cNvPr id="47135" name="Rectangle 52"/>
            <p:cNvSpPr>
              <a:spLocks noChangeArrowheads="1"/>
            </p:cNvSpPr>
            <p:nvPr/>
          </p:nvSpPr>
          <p:spPr bwMode="auto">
            <a:xfrm>
              <a:off x="3552" y="1011"/>
              <a:ext cx="68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accent4">
                      <a:lumMod val="75000"/>
                    </a:schemeClr>
                  </a:solidFill>
                  <a:latin typeface="Lucida Grande" charset="0"/>
                </a:rPr>
                <a:t>Chemicals</a:t>
              </a:r>
              <a:endParaRPr lang="en-US" sz="3600">
                <a:solidFill>
                  <a:schemeClr val="accent4">
                    <a:lumMod val="75000"/>
                  </a:schemeClr>
                </a:solidFill>
              </a:endParaRPr>
            </a:p>
          </p:txBody>
        </p:sp>
        <p:sp>
          <p:nvSpPr>
            <p:cNvPr id="8287" name="Text Box 95"/>
            <p:cNvSpPr txBox="1">
              <a:spLocks noChangeArrowheads="1"/>
            </p:cNvSpPr>
            <p:nvPr/>
          </p:nvSpPr>
          <p:spPr bwMode="auto">
            <a:xfrm>
              <a:off x="96" y="518"/>
              <a:ext cx="133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chemeClr val="accent2"/>
                  </a:solidFill>
                  <a:latin typeface="Arial" charset="0"/>
                  <a:cs typeface="+mn-cs"/>
                </a:rPr>
                <a:t>Biochemical and </a:t>
              </a:r>
            </a:p>
            <a:p>
              <a:pPr>
                <a:defRPr/>
              </a:pPr>
              <a:r>
                <a:rPr lang="en-US" sz="2000" dirty="0">
                  <a:solidFill>
                    <a:schemeClr val="accent2"/>
                  </a:solidFill>
                  <a:latin typeface="Arial" charset="0"/>
                  <a:cs typeface="+mn-cs"/>
                </a:rPr>
                <a:t>Metabolic </a:t>
              </a:r>
            </a:p>
            <a:p>
              <a:pPr>
                <a:defRPr/>
              </a:pPr>
              <a:r>
                <a:rPr lang="en-US" sz="2000" dirty="0">
                  <a:solidFill>
                    <a:schemeClr val="accent2"/>
                  </a:solidFill>
                  <a:latin typeface="Arial" charset="0"/>
                  <a:cs typeface="+mn-cs"/>
                </a:rPr>
                <a:t>Engineering</a:t>
              </a:r>
            </a:p>
          </p:txBody>
        </p:sp>
        <p:sp>
          <p:nvSpPr>
            <p:cNvPr id="8293" name="Arc 101"/>
            <p:cNvSpPr>
              <a:spLocks/>
            </p:cNvSpPr>
            <p:nvPr/>
          </p:nvSpPr>
          <p:spPr bwMode="auto">
            <a:xfrm>
              <a:off x="2544" y="1104"/>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94" name="Arc 102"/>
            <p:cNvSpPr>
              <a:spLocks/>
            </p:cNvSpPr>
            <p:nvPr/>
          </p:nvSpPr>
          <p:spPr bwMode="auto">
            <a:xfrm flipH="1">
              <a:off x="2976" y="1104"/>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95" name="Line 103"/>
            <p:cNvSpPr>
              <a:spLocks noChangeShapeType="1"/>
            </p:cNvSpPr>
            <p:nvPr/>
          </p:nvSpPr>
          <p:spPr bwMode="auto">
            <a:xfrm flipV="1">
              <a:off x="2976" y="912"/>
              <a:ext cx="0" cy="62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8312" name="Group 120"/>
          <p:cNvGrpSpPr>
            <a:grpSpLocks/>
          </p:cNvGrpSpPr>
          <p:nvPr/>
        </p:nvGrpSpPr>
        <p:grpSpPr bwMode="auto">
          <a:xfrm>
            <a:off x="450850" y="2865438"/>
            <a:ext cx="7253288" cy="1249362"/>
            <a:chOff x="144" y="1661"/>
            <a:chExt cx="4569" cy="787"/>
          </a:xfrm>
        </p:grpSpPr>
        <p:sp>
          <p:nvSpPr>
            <p:cNvPr id="47127" name="Rectangle 38"/>
            <p:cNvSpPr>
              <a:spLocks noChangeArrowheads="1"/>
            </p:cNvSpPr>
            <p:nvPr/>
          </p:nvSpPr>
          <p:spPr bwMode="auto">
            <a:xfrm>
              <a:off x="2304" y="1661"/>
              <a:ext cx="14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accent6">
                      <a:lumMod val="60000"/>
                      <a:lumOff val="40000"/>
                    </a:schemeClr>
                  </a:solidFill>
                  <a:latin typeface="Lucida Grande" charset="0"/>
                </a:rPr>
                <a:t>Fermentable sugars</a:t>
              </a:r>
              <a:endParaRPr lang="en-US" sz="3600" dirty="0">
                <a:solidFill>
                  <a:schemeClr val="accent6">
                    <a:lumMod val="60000"/>
                    <a:lumOff val="40000"/>
                  </a:schemeClr>
                </a:solidFill>
              </a:endParaRPr>
            </a:p>
          </p:txBody>
        </p:sp>
        <p:sp>
          <p:nvSpPr>
            <p:cNvPr id="47128" name="Rectangle 37"/>
            <p:cNvSpPr>
              <a:spLocks noChangeArrowheads="1"/>
            </p:cNvSpPr>
            <p:nvPr/>
          </p:nvSpPr>
          <p:spPr bwMode="auto">
            <a:xfrm>
              <a:off x="3465" y="1949"/>
              <a:ext cx="12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tx2">
                      <a:lumMod val="40000"/>
                      <a:lumOff val="60000"/>
                    </a:schemeClr>
                  </a:solidFill>
                  <a:latin typeface="Lucida Grande" charset="0"/>
                </a:rPr>
                <a:t>Fractionated fibers</a:t>
              </a:r>
              <a:endParaRPr lang="en-US" sz="3600">
                <a:solidFill>
                  <a:schemeClr val="tx2">
                    <a:lumMod val="40000"/>
                    <a:lumOff val="60000"/>
                  </a:schemeClr>
                </a:solidFill>
              </a:endParaRPr>
            </a:p>
          </p:txBody>
        </p:sp>
        <p:sp>
          <p:nvSpPr>
            <p:cNvPr id="47129" name="Rectangle 39"/>
            <p:cNvSpPr>
              <a:spLocks noChangeArrowheads="1"/>
            </p:cNvSpPr>
            <p:nvPr/>
          </p:nvSpPr>
          <p:spPr bwMode="auto">
            <a:xfrm>
              <a:off x="1455" y="1949"/>
              <a:ext cx="10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tx2">
                      <a:lumMod val="40000"/>
                      <a:lumOff val="60000"/>
                    </a:schemeClr>
                  </a:solidFill>
                  <a:latin typeface="Lucida Grande" charset="0"/>
                </a:rPr>
                <a:t>Polymeric lignin</a:t>
              </a:r>
              <a:endParaRPr lang="en-US" sz="3600" dirty="0">
                <a:solidFill>
                  <a:schemeClr val="tx2">
                    <a:lumMod val="40000"/>
                    <a:lumOff val="60000"/>
                  </a:schemeClr>
                </a:solidFill>
              </a:endParaRPr>
            </a:p>
          </p:txBody>
        </p:sp>
        <p:sp>
          <p:nvSpPr>
            <p:cNvPr id="8232" name="Rectangle 40"/>
            <p:cNvSpPr>
              <a:spLocks noChangeArrowheads="1"/>
            </p:cNvSpPr>
            <p:nvPr/>
          </p:nvSpPr>
          <p:spPr bwMode="auto">
            <a:xfrm>
              <a:off x="144" y="1728"/>
              <a:ext cx="81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000" dirty="0">
                  <a:solidFill>
                    <a:schemeClr val="accent2"/>
                  </a:solidFill>
                  <a:latin typeface="Arial" charset="0"/>
                  <a:cs typeface="+mn-cs"/>
                </a:rPr>
                <a:t>Enzymatic</a:t>
              </a:r>
            </a:p>
            <a:p>
              <a:pPr>
                <a:defRPr/>
              </a:pPr>
              <a:r>
                <a:rPr lang="en-US" sz="2000" dirty="0">
                  <a:solidFill>
                    <a:schemeClr val="accent2"/>
                  </a:solidFill>
                  <a:latin typeface="Arial" charset="0"/>
                  <a:cs typeface="+mn-cs"/>
                </a:rPr>
                <a:t>Conversion </a:t>
              </a:r>
            </a:p>
          </p:txBody>
        </p:sp>
        <p:sp>
          <p:nvSpPr>
            <p:cNvPr id="8297" name="Arc 105"/>
            <p:cNvSpPr>
              <a:spLocks/>
            </p:cNvSpPr>
            <p:nvPr/>
          </p:nvSpPr>
          <p:spPr bwMode="auto">
            <a:xfrm>
              <a:off x="2544" y="2016"/>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01" name="Arc 109"/>
            <p:cNvSpPr>
              <a:spLocks/>
            </p:cNvSpPr>
            <p:nvPr/>
          </p:nvSpPr>
          <p:spPr bwMode="auto">
            <a:xfrm flipH="1">
              <a:off x="2976" y="2016"/>
              <a:ext cx="432"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02" name="Line 110"/>
            <p:cNvSpPr>
              <a:spLocks noChangeShapeType="1"/>
            </p:cNvSpPr>
            <p:nvPr/>
          </p:nvSpPr>
          <p:spPr bwMode="auto">
            <a:xfrm flipV="1">
              <a:off x="2976" y="1872"/>
              <a:ext cx="0" cy="528"/>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8313" name="Group 121"/>
          <p:cNvGrpSpPr>
            <a:grpSpLocks/>
          </p:cNvGrpSpPr>
          <p:nvPr/>
        </p:nvGrpSpPr>
        <p:grpSpPr bwMode="auto">
          <a:xfrm>
            <a:off x="2532063" y="2362200"/>
            <a:ext cx="4886325" cy="914400"/>
            <a:chOff x="1455" y="1344"/>
            <a:chExt cx="3078" cy="576"/>
          </a:xfrm>
        </p:grpSpPr>
        <p:grpSp>
          <p:nvGrpSpPr>
            <p:cNvPr id="47122" name="Group 94"/>
            <p:cNvGrpSpPr>
              <a:grpSpLocks/>
            </p:cNvGrpSpPr>
            <p:nvPr/>
          </p:nvGrpSpPr>
          <p:grpSpPr bwMode="auto">
            <a:xfrm>
              <a:off x="1455" y="1344"/>
              <a:ext cx="3078" cy="165"/>
              <a:chOff x="2592" y="1234"/>
              <a:chExt cx="3078" cy="165"/>
            </a:xfrm>
          </p:grpSpPr>
          <p:sp>
            <p:nvSpPr>
              <p:cNvPr id="47125" name="Rectangle 45"/>
              <p:cNvSpPr>
                <a:spLocks noChangeArrowheads="1"/>
              </p:cNvSpPr>
              <p:nvPr/>
            </p:nvSpPr>
            <p:spPr bwMode="auto">
              <a:xfrm>
                <a:off x="2592" y="1234"/>
                <a:ext cx="9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tx2">
                        <a:lumMod val="20000"/>
                        <a:lumOff val="80000"/>
                      </a:schemeClr>
                    </a:solidFill>
                    <a:latin typeface="Lucida Grande" charset="0"/>
                  </a:rPr>
                  <a:t>Modified lignin</a:t>
                </a:r>
                <a:endParaRPr lang="en-US" sz="3600" dirty="0">
                  <a:solidFill>
                    <a:schemeClr val="tx2">
                      <a:lumMod val="20000"/>
                      <a:lumOff val="80000"/>
                    </a:schemeClr>
                  </a:solidFill>
                </a:endParaRPr>
              </a:p>
            </p:txBody>
          </p:sp>
          <p:sp>
            <p:nvSpPr>
              <p:cNvPr id="47126" name="Rectangle 48"/>
              <p:cNvSpPr>
                <a:spLocks noChangeArrowheads="1"/>
              </p:cNvSpPr>
              <p:nvPr/>
            </p:nvSpPr>
            <p:spPr bwMode="auto">
              <a:xfrm>
                <a:off x="4669" y="1234"/>
                <a:ext cx="10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tx2">
                        <a:lumMod val="20000"/>
                        <a:lumOff val="80000"/>
                      </a:schemeClr>
                    </a:solidFill>
                    <a:latin typeface="Lucida Grande" charset="0"/>
                  </a:rPr>
                  <a:t>Modified fibers</a:t>
                </a:r>
                <a:endParaRPr lang="en-US" sz="3600" dirty="0">
                  <a:solidFill>
                    <a:schemeClr val="tx2">
                      <a:lumMod val="20000"/>
                      <a:lumOff val="80000"/>
                    </a:schemeClr>
                  </a:solidFill>
                </a:endParaRPr>
              </a:p>
            </p:txBody>
          </p:sp>
        </p:grpSp>
        <p:sp>
          <p:nvSpPr>
            <p:cNvPr id="8303" name="Line 111"/>
            <p:cNvSpPr>
              <a:spLocks noChangeShapeType="1"/>
            </p:cNvSpPr>
            <p:nvPr/>
          </p:nvSpPr>
          <p:spPr bwMode="auto">
            <a:xfrm flipV="1">
              <a:off x="1872" y="1536"/>
              <a:ext cx="0" cy="38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04" name="Line 112"/>
            <p:cNvSpPr>
              <a:spLocks noChangeShapeType="1"/>
            </p:cNvSpPr>
            <p:nvPr/>
          </p:nvSpPr>
          <p:spPr bwMode="auto">
            <a:xfrm flipV="1">
              <a:off x="3984" y="1536"/>
              <a:ext cx="0" cy="384"/>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8321" name="Group 129"/>
          <p:cNvGrpSpPr>
            <a:grpSpLocks/>
          </p:cNvGrpSpPr>
          <p:nvPr/>
        </p:nvGrpSpPr>
        <p:grpSpPr bwMode="auto">
          <a:xfrm>
            <a:off x="3062288" y="549275"/>
            <a:ext cx="3762375" cy="1100138"/>
            <a:chOff x="1925" y="346"/>
            <a:chExt cx="2370" cy="693"/>
          </a:xfrm>
        </p:grpSpPr>
        <p:sp>
          <p:nvSpPr>
            <p:cNvPr id="47115" name="Rectangle 46"/>
            <p:cNvSpPr>
              <a:spLocks noChangeArrowheads="1"/>
            </p:cNvSpPr>
            <p:nvPr/>
          </p:nvSpPr>
          <p:spPr bwMode="auto">
            <a:xfrm>
              <a:off x="2756" y="874"/>
              <a:ext cx="7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dirty="0">
                  <a:solidFill>
                    <a:schemeClr val="accent6">
                      <a:lumMod val="40000"/>
                      <a:lumOff val="60000"/>
                    </a:schemeClr>
                  </a:solidFill>
                  <a:latin typeface="Lucida Grande" charset="0"/>
                </a:rPr>
                <a:t>Precursors</a:t>
              </a:r>
              <a:endParaRPr lang="en-US" sz="3600" dirty="0">
                <a:solidFill>
                  <a:schemeClr val="accent6">
                    <a:lumMod val="40000"/>
                    <a:lumOff val="60000"/>
                  </a:schemeClr>
                </a:solidFill>
              </a:endParaRPr>
            </a:p>
          </p:txBody>
        </p:sp>
        <p:sp>
          <p:nvSpPr>
            <p:cNvPr id="47116" name="Rectangle 49"/>
            <p:cNvSpPr>
              <a:spLocks noChangeArrowheads="1"/>
            </p:cNvSpPr>
            <p:nvPr/>
          </p:nvSpPr>
          <p:spPr bwMode="auto">
            <a:xfrm>
              <a:off x="1925" y="586"/>
              <a:ext cx="67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dirty="0">
                  <a:solidFill>
                    <a:schemeClr val="accent4">
                      <a:lumMod val="60000"/>
                      <a:lumOff val="40000"/>
                    </a:schemeClr>
                  </a:solidFill>
                  <a:latin typeface="Lucida Grande" charset="0"/>
                </a:rPr>
                <a:t>Adhesives</a:t>
              </a:r>
              <a:endParaRPr lang="en-US" sz="3600" dirty="0">
                <a:solidFill>
                  <a:schemeClr val="accent4">
                    <a:lumMod val="60000"/>
                    <a:lumOff val="40000"/>
                  </a:schemeClr>
                </a:solidFill>
              </a:endParaRPr>
            </a:p>
          </p:txBody>
        </p:sp>
        <p:sp>
          <p:nvSpPr>
            <p:cNvPr id="47117" name="Rectangle 50"/>
            <p:cNvSpPr>
              <a:spLocks noChangeArrowheads="1"/>
            </p:cNvSpPr>
            <p:nvPr/>
          </p:nvSpPr>
          <p:spPr bwMode="auto">
            <a:xfrm>
              <a:off x="2958" y="346"/>
              <a:ext cx="35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accent4">
                      <a:lumMod val="60000"/>
                      <a:lumOff val="40000"/>
                    </a:schemeClr>
                  </a:solidFill>
                  <a:latin typeface="Lucida Grande" charset="0"/>
                </a:rPr>
                <a:t>Films</a:t>
              </a:r>
              <a:endParaRPr lang="en-US" sz="3600">
                <a:solidFill>
                  <a:schemeClr val="accent4">
                    <a:lumMod val="60000"/>
                    <a:lumOff val="40000"/>
                  </a:schemeClr>
                </a:solidFill>
              </a:endParaRPr>
            </a:p>
          </p:txBody>
        </p:sp>
        <p:sp>
          <p:nvSpPr>
            <p:cNvPr id="47118" name="Rectangle 51"/>
            <p:cNvSpPr>
              <a:spLocks noChangeArrowheads="1"/>
            </p:cNvSpPr>
            <p:nvPr/>
          </p:nvSpPr>
          <p:spPr bwMode="auto">
            <a:xfrm>
              <a:off x="3692" y="589"/>
              <a:ext cx="6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chemeClr val="accent4">
                      <a:lumMod val="60000"/>
                      <a:lumOff val="40000"/>
                    </a:schemeClr>
                  </a:solidFill>
                  <a:latin typeface="Lucida Grande" charset="0"/>
                </a:rPr>
                <a:t>Polymers</a:t>
              </a:r>
              <a:endParaRPr lang="en-US" sz="3600">
                <a:solidFill>
                  <a:schemeClr val="accent4">
                    <a:lumMod val="60000"/>
                    <a:lumOff val="40000"/>
                  </a:schemeClr>
                </a:solidFill>
              </a:endParaRPr>
            </a:p>
          </p:txBody>
        </p:sp>
        <p:sp>
          <p:nvSpPr>
            <p:cNvPr id="8305" name="Arc 113"/>
            <p:cNvSpPr>
              <a:spLocks/>
            </p:cNvSpPr>
            <p:nvPr/>
          </p:nvSpPr>
          <p:spPr bwMode="auto">
            <a:xfrm>
              <a:off x="2636" y="682"/>
              <a:ext cx="480"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06" name="Arc 114"/>
            <p:cNvSpPr>
              <a:spLocks/>
            </p:cNvSpPr>
            <p:nvPr/>
          </p:nvSpPr>
          <p:spPr bwMode="auto">
            <a:xfrm flipH="1">
              <a:off x="3116" y="682"/>
              <a:ext cx="528"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07" name="Line 115"/>
            <p:cNvSpPr>
              <a:spLocks noChangeShapeType="1"/>
            </p:cNvSpPr>
            <p:nvPr/>
          </p:nvSpPr>
          <p:spPr bwMode="auto">
            <a:xfrm flipV="1">
              <a:off x="3116" y="538"/>
              <a:ext cx="0"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8308" name="AutoShape 116"/>
          <p:cNvSpPr>
            <a:spLocks noChangeArrowheads="1"/>
          </p:cNvSpPr>
          <p:nvPr/>
        </p:nvSpPr>
        <p:spPr bwMode="auto">
          <a:xfrm rot="16200000">
            <a:off x="6724650" y="3333750"/>
            <a:ext cx="35433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tx1"/>
              </a:gs>
              <a:gs pos="100000">
                <a:schemeClr val="accent2"/>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8309" name="Text Box 117"/>
          <p:cNvSpPr txBox="1">
            <a:spLocks noChangeArrowheads="1"/>
          </p:cNvSpPr>
          <p:nvPr/>
        </p:nvSpPr>
        <p:spPr bwMode="auto">
          <a:xfrm>
            <a:off x="7924800" y="6172200"/>
            <a:ext cx="1073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dirty="0">
                <a:solidFill>
                  <a:schemeClr val="accent2"/>
                </a:solidFill>
                <a:cs typeface="+mn-cs"/>
              </a:rPr>
              <a:t>Value</a:t>
            </a:r>
          </a:p>
        </p:txBody>
      </p:sp>
      <p:sp>
        <p:nvSpPr>
          <p:cNvPr id="8317" name="Rectangle 125"/>
          <p:cNvSpPr>
            <a:spLocks noGrp="1" noChangeArrowheads="1"/>
          </p:cNvSpPr>
          <p:nvPr>
            <p:ph type="title" idx="4294967295"/>
          </p:nvPr>
        </p:nvSpPr>
        <p:spPr>
          <a:xfrm>
            <a:off x="304800" y="228600"/>
            <a:ext cx="3200400" cy="533400"/>
          </a:xfrm>
        </p:spPr>
        <p:txBody>
          <a:bodyPr/>
          <a:lstStyle/>
          <a:p>
            <a:pPr eaLnBrk="1" hangingPunct="1">
              <a:defRPr/>
            </a:pPr>
            <a:r>
              <a:rPr lang="en-US" sz="4000" dirty="0" smtClean="0">
                <a:ln w="3175" cmpd="sng">
                  <a:solidFill>
                    <a:schemeClr val="tx2">
                      <a:lumMod val="60000"/>
                      <a:lumOff val="40000"/>
                    </a:schemeClr>
                  </a:solidFill>
                </a:ln>
                <a:cs typeface="+mj-cs"/>
              </a:rPr>
              <a:t>Adding value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40059432" presetClass="entr" presetSubtype="0" fill="hold" nodeType="clickEffect">
                                  <p:stCondLst>
                                    <p:cond delay="0"/>
                                  </p:stCondLst>
                                  <p:childTnLst>
                                    <p:set>
                                      <p:cBhvr>
                                        <p:cTn id="6" dur="1" fill="hold">
                                          <p:stCondLst>
                                            <p:cond delay="499"/>
                                          </p:stCondLst>
                                        </p:cTn>
                                        <p:tgtEl>
                                          <p:spTgt spid="83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40059432" presetClass="entr" presetSubtype="0" fill="hold" nodeType="clickEffect">
                                  <p:stCondLst>
                                    <p:cond delay="0"/>
                                  </p:stCondLst>
                                  <p:childTnLst>
                                    <p:set>
                                      <p:cBhvr>
                                        <p:cTn id="10" dur="1" fill="hold">
                                          <p:stCondLst>
                                            <p:cond delay="499"/>
                                          </p:stCondLst>
                                        </p:cTn>
                                        <p:tgtEl>
                                          <p:spTgt spid="83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040059432" presetClass="entr" presetSubtype="0" fill="hold" nodeType="clickEffect">
                                  <p:stCondLst>
                                    <p:cond delay="0"/>
                                  </p:stCondLst>
                                  <p:childTnLst>
                                    <p:set>
                                      <p:cBhvr>
                                        <p:cTn id="14" dur="1" fill="hold">
                                          <p:stCondLst>
                                            <p:cond delay="499"/>
                                          </p:stCondLst>
                                        </p:cTn>
                                        <p:tgtEl>
                                          <p:spTgt spid="8312"/>
                                        </p:tgtEl>
                                        <p:attrNameLst>
                                          <p:attrName>style.visibility</p:attrName>
                                        </p:attrNameLst>
                                      </p:cBhvr>
                                      <p:to>
                                        <p:strVal val="visible"/>
                                      </p:to>
                                    </p:set>
                                  </p:childTnLst>
                                </p:cTn>
                              </p:par>
                            </p:childTnLst>
                          </p:cTn>
                        </p:par>
                        <p:par>
                          <p:cTn id="15" fill="hold" nodeType="afterGroup">
                            <p:stCondLst>
                              <p:cond delay="500"/>
                            </p:stCondLst>
                            <p:childTnLst>
                              <p:par>
                                <p:cTn id="16" presetID="-2040059432" presetClass="entr" presetSubtype="0" fill="hold" nodeType="afterEffect">
                                  <p:stCondLst>
                                    <p:cond delay="1000"/>
                                  </p:stCondLst>
                                  <p:childTnLst>
                                    <p:set>
                                      <p:cBhvr>
                                        <p:cTn id="17" dur="1" fill="hold">
                                          <p:stCondLst>
                                            <p:cond delay="499"/>
                                          </p:stCondLst>
                                        </p:cTn>
                                        <p:tgtEl>
                                          <p:spTgt spid="83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040059432" presetClass="entr" presetSubtype="0" fill="hold" nodeType="clickEffect">
                                  <p:stCondLst>
                                    <p:cond delay="0"/>
                                  </p:stCondLst>
                                  <p:childTnLst>
                                    <p:set>
                                      <p:cBhvr>
                                        <p:cTn id="21" dur="1" fill="hold">
                                          <p:stCondLst>
                                            <p:cond delay="499"/>
                                          </p:stCondLst>
                                        </p:cTn>
                                        <p:tgtEl>
                                          <p:spTgt spid="8314"/>
                                        </p:tgtEl>
                                        <p:attrNameLst>
                                          <p:attrName>style.visibility</p:attrName>
                                        </p:attrNameLst>
                                      </p:cBhvr>
                                      <p:to>
                                        <p:strVal val="visible"/>
                                      </p:to>
                                    </p:set>
                                  </p:childTnLst>
                                </p:cTn>
                              </p:par>
                            </p:childTnLst>
                          </p:cTn>
                        </p:par>
                        <p:par>
                          <p:cTn id="22" fill="hold" nodeType="afterGroup">
                            <p:stCondLst>
                              <p:cond delay="500"/>
                            </p:stCondLst>
                            <p:childTnLst>
                              <p:par>
                                <p:cTn id="23" presetID="-2040059432" presetClass="entr" presetSubtype="0" fill="hold" nodeType="afterEffect">
                                  <p:stCondLst>
                                    <p:cond delay="1000"/>
                                  </p:stCondLst>
                                  <p:childTnLst>
                                    <p:set>
                                      <p:cBhvr>
                                        <p:cTn id="24" dur="1" fill="hold">
                                          <p:stCondLst>
                                            <p:cond delay="499"/>
                                          </p:stCondLst>
                                        </p:cTn>
                                        <p:tgtEl>
                                          <p:spTgt spid="83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0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08"/>
                                        </p:tgtEl>
                                        <p:attrNameLst>
                                          <p:attrName>style.visibility</p:attrName>
                                        </p:attrNameLst>
                                      </p:cBhvr>
                                      <p:to>
                                        <p:strVal val="visible"/>
                                      </p:to>
                                    </p:set>
                                  </p:childTnLst>
                                </p:cTn>
                              </p:par>
                            </p:childTnLst>
                          </p:cTn>
                        </p:par>
                        <p:par>
                          <p:cTn id="31" fill="hold">
                            <p:stCondLst>
                              <p:cond delay="0"/>
                            </p:stCondLst>
                            <p:childTnLst>
                              <p:par>
                                <p:cTn id="32" presetID="6" presetClass="emph" presetSubtype="0" fill="hold" grpId="1" nodeType="afterEffect">
                                  <p:stCondLst>
                                    <p:cond delay="2000"/>
                                  </p:stCondLst>
                                  <p:childTnLst>
                                    <p:animScale>
                                      <p:cBhvr>
                                        <p:cTn id="33" dur="3000" fill="hold"/>
                                        <p:tgtEl>
                                          <p:spTgt spid="830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8" grpId="0" animBg="1"/>
      <p:bldP spid="830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04800" y="609600"/>
            <a:ext cx="8077200" cy="1143000"/>
          </a:xfrm>
        </p:spPr>
        <p:txBody>
          <a:bodyPr/>
          <a:lstStyle/>
          <a:p>
            <a:pPr eaLnBrk="1" hangingPunct="1"/>
            <a:r>
              <a:rPr lang="en-US" sz="3600" dirty="0">
                <a:latin typeface="Arial" charset="0"/>
                <a:ea typeface="ＭＳ Ｐゴシック" charset="0"/>
              </a:rPr>
              <a:t>Several different commercial products could be formed from </a:t>
            </a:r>
            <a:r>
              <a:rPr lang="en-US" sz="3600" dirty="0" smtClean="0">
                <a:latin typeface="Arial" charset="0"/>
                <a:ea typeface="ＭＳ Ｐゴシック" charset="0"/>
              </a:rPr>
              <a:t>biomass sugars</a:t>
            </a:r>
            <a:endParaRPr lang="en-US" sz="3600" dirty="0">
              <a:latin typeface="Arial" charset="0"/>
              <a:ea typeface="ＭＳ Ｐゴシック" charset="0"/>
            </a:endParaRPr>
          </a:p>
        </p:txBody>
      </p:sp>
      <p:sp>
        <p:nvSpPr>
          <p:cNvPr id="84995" name="Rectangle 3"/>
          <p:cNvSpPr>
            <a:spLocks noGrp="1" noChangeArrowheads="1"/>
          </p:cNvSpPr>
          <p:nvPr>
            <p:ph type="body" idx="1"/>
          </p:nvPr>
        </p:nvSpPr>
        <p:spPr>
          <a:xfrm>
            <a:off x="328613" y="1941513"/>
            <a:ext cx="8662987" cy="4114800"/>
          </a:xfrm>
        </p:spPr>
        <p:txBody>
          <a:bodyPr/>
          <a:lstStyle/>
          <a:p>
            <a:pPr eaLnBrk="1" hangingPunct="1">
              <a:lnSpc>
                <a:spcPct val="90000"/>
              </a:lnSpc>
              <a:defRPr/>
            </a:pPr>
            <a:r>
              <a:rPr lang="en-US" dirty="0" smtClean="0">
                <a:cs typeface="+mn-cs"/>
              </a:rPr>
              <a:t>Ethanol, isobutanol </a:t>
            </a:r>
            <a:r>
              <a:rPr lang="en-US" dirty="0" smtClean="0">
                <a:cs typeface="+mn-cs"/>
              </a:rPr>
              <a:t>(fuel, precursor)</a:t>
            </a:r>
          </a:p>
          <a:p>
            <a:pPr lvl="1" eaLnBrk="1" hangingPunct="1">
              <a:lnSpc>
                <a:spcPct val="90000"/>
              </a:lnSpc>
              <a:defRPr/>
            </a:pPr>
            <a:r>
              <a:rPr lang="en-US" dirty="0" smtClean="0"/>
              <a:t>Currently produced from corn and LC</a:t>
            </a:r>
          </a:p>
          <a:p>
            <a:pPr eaLnBrk="1" hangingPunct="1">
              <a:lnSpc>
                <a:spcPct val="90000"/>
              </a:lnSpc>
              <a:defRPr/>
            </a:pPr>
            <a:r>
              <a:rPr lang="en-US" dirty="0" err="1" smtClean="0">
                <a:latin typeface="ArialMT" charset="0"/>
                <a:cs typeface="+mn-cs"/>
              </a:rPr>
              <a:t>Polyhydroxyalkanoate</a:t>
            </a:r>
            <a:r>
              <a:rPr lang="en-US" dirty="0" err="1" smtClean="0">
                <a:cs typeface="+mn-cs"/>
              </a:rPr>
              <a:t>s</a:t>
            </a:r>
            <a:r>
              <a:rPr lang="en-US" dirty="0" smtClean="0">
                <a:cs typeface="+mn-cs"/>
              </a:rPr>
              <a:t> (packaging, polymer)</a:t>
            </a:r>
          </a:p>
          <a:p>
            <a:pPr lvl="1" eaLnBrk="1" hangingPunct="1">
              <a:lnSpc>
                <a:spcPct val="90000"/>
              </a:lnSpc>
              <a:defRPr/>
            </a:pPr>
            <a:r>
              <a:rPr lang="en-US" dirty="0" smtClean="0"/>
              <a:t>Currently produced from corn starch</a:t>
            </a:r>
          </a:p>
          <a:p>
            <a:pPr eaLnBrk="1" hangingPunct="1">
              <a:lnSpc>
                <a:spcPct val="90000"/>
              </a:lnSpc>
              <a:defRPr/>
            </a:pPr>
            <a:r>
              <a:rPr lang="en-US" dirty="0" err="1" smtClean="0">
                <a:cs typeface="+mn-cs"/>
              </a:rPr>
              <a:t>Polylactic</a:t>
            </a:r>
            <a:r>
              <a:rPr lang="en-US" dirty="0" smtClean="0">
                <a:cs typeface="+mn-cs"/>
              </a:rPr>
              <a:t> acid (packaging, polymer)</a:t>
            </a:r>
          </a:p>
          <a:p>
            <a:pPr lvl="1" eaLnBrk="1" hangingPunct="1">
              <a:lnSpc>
                <a:spcPct val="90000"/>
              </a:lnSpc>
              <a:defRPr/>
            </a:pPr>
            <a:r>
              <a:rPr lang="en-US" dirty="0" smtClean="0"/>
              <a:t>Currently produced from corn starch</a:t>
            </a:r>
          </a:p>
          <a:p>
            <a:pPr eaLnBrk="1" hangingPunct="1">
              <a:lnSpc>
                <a:spcPct val="90000"/>
              </a:lnSpc>
              <a:defRPr/>
            </a:pPr>
            <a:r>
              <a:rPr lang="en-US" dirty="0" smtClean="0">
                <a:cs typeface="+mn-cs"/>
              </a:rPr>
              <a:t>Acetic acid</a:t>
            </a:r>
          </a:p>
          <a:p>
            <a:pPr eaLnBrk="1" hangingPunct="1">
              <a:lnSpc>
                <a:spcPct val="90000"/>
              </a:lnSpc>
              <a:defRPr/>
            </a:pPr>
            <a:r>
              <a:rPr lang="en-US" dirty="0" smtClean="0">
                <a:cs typeface="+mn-cs"/>
              </a:rPr>
              <a:t>Sulfur free lignin</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7859434"/>
              </p:ext>
            </p:extLst>
          </p:nvPr>
        </p:nvGraphicFramePr>
        <p:xfrm>
          <a:off x="431006" y="342901"/>
          <a:ext cx="8281988" cy="5981694"/>
        </p:xfrm>
        <a:graphic>
          <a:graphicData uri="http://schemas.openxmlformats.org/drawingml/2006/table">
            <a:tbl>
              <a:tblPr firstRow="1" firstCol="1" bandRow="1">
                <a:tableStyleId>{5C22544A-7EE6-4342-B048-85BDC9FD1C3A}</a:tableStyleId>
              </a:tblPr>
              <a:tblGrid>
                <a:gridCol w="2070497"/>
                <a:gridCol w="1334690"/>
                <a:gridCol w="990600"/>
                <a:gridCol w="3886201"/>
              </a:tblGrid>
              <a:tr h="268480">
                <a:tc>
                  <a:txBody>
                    <a:bodyPr/>
                    <a:lstStyle/>
                    <a:p>
                      <a:pPr algn="l" fontAlgn="b"/>
                      <a:r>
                        <a:rPr lang="en-US" sz="1400" b="1" i="0" u="none" strike="noStrike" dirty="0">
                          <a:solidFill>
                            <a:srgbClr val="000000"/>
                          </a:solidFill>
                          <a:effectLst/>
                          <a:latin typeface="Calibri"/>
                        </a:rPr>
                        <a:t>Storage material</a:t>
                      </a:r>
                    </a:p>
                  </a:txBody>
                  <a:tcPr marL="12700" marR="12700" marT="12700" marB="0" anchor="b">
                    <a:solidFill>
                      <a:schemeClr val="tx1">
                        <a:lumMod val="50000"/>
                      </a:schemeClr>
                    </a:solidFill>
                  </a:tcPr>
                </a:tc>
                <a:tc>
                  <a:txBody>
                    <a:bodyPr/>
                    <a:lstStyle/>
                    <a:p>
                      <a:pPr algn="l" fontAlgn="b"/>
                      <a:r>
                        <a:rPr lang="en-US" sz="1400" b="1" i="0" u="none" strike="noStrike" dirty="0">
                          <a:solidFill>
                            <a:srgbClr val="000000"/>
                          </a:solidFill>
                          <a:effectLst/>
                          <a:latin typeface="Calibri"/>
                        </a:rPr>
                        <a:t>Energy type</a:t>
                      </a:r>
                    </a:p>
                  </a:txBody>
                  <a:tcPr marL="12700" marR="12700" marT="12700" marB="0" anchor="b">
                    <a:solidFill>
                      <a:schemeClr val="tx1">
                        <a:lumMod val="50000"/>
                      </a:schemeClr>
                    </a:solidFill>
                  </a:tcPr>
                </a:tc>
                <a:tc>
                  <a:txBody>
                    <a:bodyPr/>
                    <a:lstStyle/>
                    <a:p>
                      <a:pPr algn="l" fontAlgn="b"/>
                      <a:r>
                        <a:rPr lang="en-US" sz="1400" b="1" i="0" u="none" strike="noStrike" dirty="0">
                          <a:solidFill>
                            <a:srgbClr val="000000"/>
                          </a:solidFill>
                          <a:effectLst/>
                          <a:latin typeface="Calibri"/>
                        </a:rPr>
                        <a:t>MJ per </a:t>
                      </a:r>
                      <a:r>
                        <a:rPr lang="en-US" sz="1400" b="1" i="0" u="none" strike="noStrike" dirty="0" smtClean="0">
                          <a:solidFill>
                            <a:srgbClr val="000000"/>
                          </a:solidFill>
                          <a:effectLst/>
                          <a:latin typeface="Calibri"/>
                        </a:rPr>
                        <a:t>kg</a:t>
                      </a:r>
                      <a:endParaRPr lang="en-US" sz="1400" b="1" i="0" u="none" strike="noStrike" dirty="0">
                        <a:solidFill>
                          <a:srgbClr val="000000"/>
                        </a:solidFill>
                        <a:effectLst/>
                        <a:latin typeface="Calibri"/>
                      </a:endParaRPr>
                    </a:p>
                  </a:txBody>
                  <a:tcPr marL="12700" marR="12700" marT="12700" marB="0" anchor="b">
                    <a:solidFill>
                      <a:schemeClr val="tx1">
                        <a:lumMod val="50000"/>
                      </a:schemeClr>
                    </a:solidFill>
                  </a:tcPr>
                </a:tc>
                <a:tc>
                  <a:txBody>
                    <a:bodyPr/>
                    <a:lstStyle/>
                    <a:p>
                      <a:pPr algn="l" fontAlgn="b"/>
                      <a:r>
                        <a:rPr lang="en-US" sz="1400" b="1" i="0" u="none" strike="noStrike" dirty="0">
                          <a:solidFill>
                            <a:srgbClr val="000000"/>
                          </a:solidFill>
                          <a:effectLst/>
                          <a:latin typeface="Calibri"/>
                        </a:rPr>
                        <a:t>Direct uses</a:t>
                      </a:r>
                    </a:p>
                  </a:txBody>
                  <a:tcPr marL="12700" marR="12700" marT="12700" marB="0" anchor="b">
                    <a:solidFill>
                      <a:schemeClr val="tx1">
                        <a:lumMod val="50000"/>
                      </a:schemeClr>
                    </a:solidFill>
                  </a:tcPr>
                </a:tc>
              </a:tr>
              <a:tr h="319330">
                <a:tc>
                  <a:txBody>
                    <a:bodyPr/>
                    <a:lstStyle/>
                    <a:p>
                      <a:pPr algn="r" fontAlgn="b"/>
                      <a:r>
                        <a:rPr lang="en-US" sz="1200" b="0" i="0" u="none" strike="noStrike" dirty="0">
                          <a:solidFill>
                            <a:srgbClr val="000000"/>
                          </a:solidFill>
                          <a:effectLst/>
                          <a:latin typeface="Calibri"/>
                        </a:rPr>
                        <a:t>Hydrogen </a:t>
                      </a:r>
                      <a:r>
                        <a:rPr lang="en-US" sz="1200" b="0" i="0" u="none" strike="noStrike" dirty="0" smtClean="0">
                          <a:solidFill>
                            <a:srgbClr val="000000"/>
                          </a:solidFill>
                          <a:effectLst/>
                          <a:latin typeface="Calibri"/>
                        </a:rPr>
                        <a:t>(700 </a:t>
                      </a:r>
                      <a:r>
                        <a:rPr lang="en-US" sz="1200" b="0" i="0" u="none" strike="noStrike" dirty="0">
                          <a:solidFill>
                            <a:srgbClr val="000000"/>
                          </a:solidFill>
                          <a:effectLst/>
                          <a:latin typeface="Calibri"/>
                        </a:rPr>
                        <a:t>bar)</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123</a:t>
                      </a:r>
                    </a:p>
                  </a:txBody>
                  <a:tcPr marL="12700" marR="12700" marT="12700" marB="0" anchor="b"/>
                </a:tc>
                <a:tc>
                  <a:txBody>
                    <a:bodyPr/>
                    <a:lstStyle/>
                    <a:p>
                      <a:pPr algn="l" fontAlgn="b"/>
                      <a:r>
                        <a:rPr lang="en-US" sz="1200" b="0" i="0" u="none" strike="noStrike">
                          <a:solidFill>
                            <a:srgbClr val="000000"/>
                          </a:solidFill>
                          <a:effectLst/>
                          <a:latin typeface="Calibri"/>
                        </a:rPr>
                        <a:t>Experimental automotive engines</a:t>
                      </a:r>
                    </a:p>
                  </a:txBody>
                  <a:tcPr marL="12700" marR="12700" marT="12700" marB="0" anchor="b"/>
                </a:tc>
              </a:tr>
              <a:tr h="268480">
                <a:tc>
                  <a:txBody>
                    <a:bodyPr/>
                    <a:lstStyle/>
                    <a:p>
                      <a:pPr algn="r" fontAlgn="b"/>
                      <a:r>
                        <a:rPr lang="en-US" sz="1200" b="0" i="0" u="none" strike="noStrike" dirty="0" smtClean="0">
                          <a:solidFill>
                            <a:srgbClr val="000000"/>
                          </a:solidFill>
                          <a:effectLst/>
                          <a:latin typeface="Calibri"/>
                        </a:rPr>
                        <a:t>Diesel</a:t>
                      </a:r>
                      <a:endParaRPr lang="en-US" sz="1200" b="0" i="0" u="none" strike="noStrike" dirty="0">
                        <a:solidFill>
                          <a:srgbClr val="000000"/>
                        </a:solidFill>
                        <a:effectLst/>
                        <a:latin typeface="Calibri"/>
                      </a:endParaRP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46</a:t>
                      </a:r>
                    </a:p>
                  </a:txBody>
                  <a:tcPr marL="12700" marR="12700" marT="12700" marB="0" anchor="b"/>
                </a:tc>
                <a:tc>
                  <a:txBody>
                    <a:bodyPr/>
                    <a:lstStyle/>
                    <a:p>
                      <a:pPr algn="l" fontAlgn="b"/>
                      <a:r>
                        <a:rPr lang="en-US" sz="1200" b="0" i="0" u="none" strike="noStrike" dirty="0">
                          <a:solidFill>
                            <a:srgbClr val="000000"/>
                          </a:solidFill>
                          <a:effectLst/>
                          <a:latin typeface="Calibri"/>
                        </a:rPr>
                        <a:t>Automotive engines</a:t>
                      </a:r>
                    </a:p>
                  </a:txBody>
                  <a:tcPr marL="12700" marR="12700" marT="12700" marB="0" anchor="b"/>
                </a:tc>
              </a:tr>
              <a:tr h="319330">
                <a:tc>
                  <a:txBody>
                    <a:bodyPr/>
                    <a:lstStyle/>
                    <a:p>
                      <a:pPr algn="r" fontAlgn="b"/>
                      <a:r>
                        <a:rPr lang="en-US" sz="1200" b="0" i="0" u="none" strike="noStrike" dirty="0" smtClean="0">
                          <a:solidFill>
                            <a:srgbClr val="000000"/>
                          </a:solidFill>
                          <a:effectLst/>
                          <a:latin typeface="Calibri"/>
                        </a:rPr>
                        <a:t>Gasoline</a:t>
                      </a:r>
                      <a:endParaRPr lang="en-US" sz="1200" b="0" i="0" u="none" strike="noStrike" dirty="0">
                        <a:solidFill>
                          <a:srgbClr val="000000"/>
                        </a:solidFill>
                        <a:effectLst/>
                        <a:latin typeface="Calibri"/>
                      </a:endParaRPr>
                    </a:p>
                  </a:txBody>
                  <a:tcPr marL="12700" marR="12700" marT="12700" marB="0" anchor="b">
                    <a:solidFill>
                      <a:schemeClr val="accent4">
                        <a:lumMod val="75000"/>
                      </a:schemeClr>
                    </a:solidFill>
                  </a:tcPr>
                </a:tc>
                <a:tc>
                  <a:txBody>
                    <a:bodyPr/>
                    <a:lstStyle/>
                    <a:p>
                      <a:pPr algn="ctr" fontAlgn="b"/>
                      <a:r>
                        <a:rPr lang="en-US" sz="1200" b="0" i="0" u="none" strike="noStrike" dirty="0" smtClean="0">
                          <a:solidFill>
                            <a:srgbClr val="000000"/>
                          </a:solidFill>
                          <a:effectLst/>
                          <a:latin typeface="Calibri"/>
                        </a:rPr>
                        <a:t>Chemical</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b="0" i="0" u="none" strike="noStrike" dirty="0" smtClean="0">
                          <a:solidFill>
                            <a:srgbClr val="000000"/>
                          </a:solidFill>
                          <a:effectLst/>
                          <a:latin typeface="Calibri"/>
                        </a:rPr>
                        <a:t>44</a:t>
                      </a:r>
                      <a:endParaRPr lang="en-US" sz="1200" b="0" i="0" u="none" strike="noStrike" dirty="0">
                        <a:solidFill>
                          <a:srgbClr val="000000"/>
                        </a:solidFill>
                        <a:effectLst/>
                        <a:latin typeface="Calibri"/>
                      </a:endParaRPr>
                    </a:p>
                  </a:txBody>
                  <a:tcPr marL="12700" marR="12700" marT="1270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a:rPr>
                        <a:t>Automotive engines</a:t>
                      </a:r>
                    </a:p>
                  </a:txBody>
                  <a:tcPr marL="12700" marR="12700" marT="12700" marB="0" anchor="b"/>
                </a:tc>
              </a:tr>
              <a:tr h="319330">
                <a:tc>
                  <a:txBody>
                    <a:bodyPr/>
                    <a:lstStyle/>
                    <a:p>
                      <a:pPr algn="r" fontAlgn="b"/>
                      <a:r>
                        <a:rPr lang="en-US" sz="1200" b="0" i="0" u="none" strike="noStrike" dirty="0">
                          <a:solidFill>
                            <a:srgbClr val="000000"/>
                          </a:solidFill>
                          <a:effectLst/>
                          <a:latin typeface="Calibri"/>
                        </a:rPr>
                        <a:t>Propane (including LPG)</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46.4</a:t>
                      </a:r>
                    </a:p>
                  </a:txBody>
                  <a:tcPr marL="12700" marR="12700" marT="12700" marB="0" anchor="b"/>
                </a:tc>
                <a:tc>
                  <a:txBody>
                    <a:bodyPr/>
                    <a:lstStyle/>
                    <a:p>
                      <a:pPr algn="l" fontAlgn="b"/>
                      <a:r>
                        <a:rPr lang="en-US" sz="1200" b="0" i="0" u="none" strike="noStrike" dirty="0">
                          <a:solidFill>
                            <a:srgbClr val="000000"/>
                          </a:solidFill>
                          <a:effectLst/>
                          <a:latin typeface="Calibri"/>
                        </a:rPr>
                        <a:t>Cooking, home heating, automotive engines</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Biodiesel</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37.8</a:t>
                      </a:r>
                    </a:p>
                  </a:txBody>
                  <a:tcPr marL="12700" marR="12700" marT="12700" marB="0" anchor="b"/>
                </a:tc>
                <a:tc>
                  <a:txBody>
                    <a:bodyPr/>
                    <a:lstStyle/>
                    <a:p>
                      <a:pPr algn="l" fontAlgn="b"/>
                      <a:r>
                        <a:rPr lang="en-US" sz="1200" b="0" i="0" u="none" strike="noStrike" dirty="0">
                          <a:solidFill>
                            <a:srgbClr val="000000"/>
                          </a:solidFill>
                          <a:effectLst/>
                          <a:latin typeface="Calibri"/>
                        </a:rPr>
                        <a:t>Automotive engines</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Fat (animal/vegetable)</a:t>
                      </a: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Chemical</a:t>
                      </a:r>
                    </a:p>
                  </a:txBody>
                  <a:tcPr marL="12700" marR="12700" marT="12700" marB="0" anchor="b"/>
                </a:tc>
                <a:tc>
                  <a:txBody>
                    <a:bodyPr/>
                    <a:lstStyle/>
                    <a:p>
                      <a:pPr algn="ctr" fontAlgn="b"/>
                      <a:r>
                        <a:rPr lang="en-US" sz="1200" b="0" i="0" u="none" strike="noStrike">
                          <a:solidFill>
                            <a:srgbClr val="000000"/>
                          </a:solidFill>
                          <a:effectLst/>
                          <a:latin typeface="Calibri"/>
                        </a:rPr>
                        <a:t>37</a:t>
                      </a:r>
                    </a:p>
                  </a:txBody>
                  <a:tcPr marL="12700" marR="12700" marT="12700" marB="0" anchor="b"/>
                </a:tc>
                <a:tc>
                  <a:txBody>
                    <a:bodyPr/>
                    <a:lstStyle/>
                    <a:p>
                      <a:pPr algn="l" fontAlgn="b"/>
                      <a:r>
                        <a:rPr lang="en-US" sz="1200" b="0" i="0" u="none" strike="noStrike">
                          <a:solidFill>
                            <a:srgbClr val="000000"/>
                          </a:solidFill>
                          <a:effectLst/>
                          <a:latin typeface="Calibri"/>
                        </a:rPr>
                        <a:t>Human/animal nutrition</a:t>
                      </a:r>
                    </a:p>
                  </a:txBody>
                  <a:tcPr marL="12700" marR="12700" marT="12700" marB="0" anchor="b"/>
                </a:tc>
              </a:tr>
              <a:tr h="268480">
                <a:tc>
                  <a:txBody>
                    <a:bodyPr/>
                    <a:lstStyle/>
                    <a:p>
                      <a:pPr algn="r" fontAlgn="b"/>
                      <a:r>
                        <a:rPr lang="en-US" sz="1200" b="0" i="0" u="none" strike="noStrike" dirty="0" smtClean="0">
                          <a:solidFill>
                            <a:srgbClr val="000000"/>
                          </a:solidFill>
                          <a:effectLst/>
                          <a:latin typeface="Calibri"/>
                        </a:rPr>
                        <a:t>Butanol/isobutanol</a:t>
                      </a:r>
                      <a:endParaRPr lang="en-US" sz="1200" b="0" i="0" u="none" strike="noStrike" dirty="0">
                        <a:solidFill>
                          <a:srgbClr val="000000"/>
                        </a:solidFill>
                        <a:effectLst/>
                        <a:latin typeface="Calibri"/>
                      </a:endParaRPr>
                    </a:p>
                  </a:txBody>
                  <a:tcPr marL="12700" marR="12700" marT="12700" marB="0" anchor="b">
                    <a:solidFill>
                      <a:schemeClr val="accent4">
                        <a:lumMod val="75000"/>
                      </a:schemeClr>
                    </a:solidFill>
                  </a:tcPr>
                </a:tc>
                <a:tc>
                  <a:txBody>
                    <a:bodyPr/>
                    <a:lstStyle/>
                    <a:p>
                      <a:pPr algn="ctr" fontAlgn="b"/>
                      <a:r>
                        <a:rPr lang="en-US" sz="1200" b="0" i="0" u="none" strike="noStrike" dirty="0" smtClean="0">
                          <a:solidFill>
                            <a:srgbClr val="000000"/>
                          </a:solidFill>
                          <a:effectLst/>
                          <a:latin typeface="Calibri"/>
                        </a:rPr>
                        <a:t>Chemical</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b="0" i="0" u="none" strike="noStrike" dirty="0" smtClean="0">
                          <a:solidFill>
                            <a:srgbClr val="000000"/>
                          </a:solidFill>
                          <a:effectLst/>
                          <a:latin typeface="Calibri"/>
                        </a:rPr>
                        <a:t>36.6</a:t>
                      </a:r>
                      <a:endParaRPr lang="en-US" sz="1200" b="0" i="0" u="none" strike="noStrike" dirty="0">
                        <a:solidFill>
                          <a:srgbClr val="000000"/>
                        </a:solidFill>
                        <a:effectLst/>
                        <a:latin typeface="Calibri"/>
                      </a:endParaRPr>
                    </a:p>
                  </a:txBody>
                  <a:tcPr marL="12700" marR="12700" marT="12700" marB="0" anchor="b"/>
                </a:tc>
                <a:tc>
                  <a:txBody>
                    <a:bodyPr/>
                    <a:lstStyle/>
                    <a:p>
                      <a:pPr algn="l" fontAlgn="b"/>
                      <a:r>
                        <a:rPr lang="en-US" sz="1200" b="0" i="0" u="none" strike="noStrike" dirty="0" smtClean="0">
                          <a:solidFill>
                            <a:srgbClr val="000000"/>
                          </a:solidFill>
                          <a:effectLst/>
                          <a:latin typeface="Calibri"/>
                        </a:rPr>
                        <a:t>Automotive engines</a:t>
                      </a:r>
                      <a:endParaRPr lang="en-US" sz="1200" b="0" i="0" u="none" strike="noStrike" dirty="0">
                        <a:solidFill>
                          <a:srgbClr val="000000"/>
                        </a:solidFill>
                        <a:effectLst/>
                        <a:latin typeface="Calibri"/>
                      </a:endParaRPr>
                    </a:p>
                  </a:txBody>
                  <a:tcPr marL="12700" marR="12700" marT="12700" marB="0" anchor="b"/>
                </a:tc>
              </a:tr>
              <a:tr h="268480">
                <a:tc>
                  <a:txBody>
                    <a:bodyPr/>
                    <a:lstStyle/>
                    <a:p>
                      <a:pPr algn="r" fontAlgn="b"/>
                      <a:r>
                        <a:rPr lang="en-US" sz="1200" b="0" i="0" u="none" strike="noStrike" dirty="0">
                          <a:solidFill>
                            <a:srgbClr val="000000"/>
                          </a:solidFill>
                          <a:effectLst/>
                          <a:latin typeface="Calibri"/>
                        </a:rPr>
                        <a:t>ethanol</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26.8</a:t>
                      </a:r>
                    </a:p>
                  </a:txBody>
                  <a:tcPr marL="12700" marR="12700" marT="12700" marB="0" anchor="b"/>
                </a:tc>
                <a:tc>
                  <a:txBody>
                    <a:bodyPr/>
                    <a:lstStyle/>
                    <a:p>
                      <a:pPr algn="l" fontAlgn="b"/>
                      <a:r>
                        <a:rPr lang="en-US" sz="1200" b="0" i="0" u="none" strike="noStrike" dirty="0">
                          <a:solidFill>
                            <a:srgbClr val="000000"/>
                          </a:solidFill>
                          <a:effectLst/>
                          <a:latin typeface="Calibri"/>
                        </a:rPr>
                        <a:t>Automotive engines</a:t>
                      </a:r>
                    </a:p>
                  </a:txBody>
                  <a:tcPr marL="12700" marR="12700" marT="12700" marB="0" anchor="b"/>
                </a:tc>
              </a:tr>
              <a:tr h="268480">
                <a:tc>
                  <a:txBody>
                    <a:bodyPr/>
                    <a:lstStyle/>
                    <a:p>
                      <a:pPr algn="r" fontAlgn="b"/>
                      <a:r>
                        <a:rPr lang="en-US" sz="1200" b="0" i="0" u="none" strike="noStrike">
                          <a:solidFill>
                            <a:srgbClr val="000000"/>
                          </a:solidFill>
                          <a:effectLst/>
                          <a:latin typeface="Calibri"/>
                        </a:rPr>
                        <a:t>E85</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a:solidFill>
                            <a:srgbClr val="000000"/>
                          </a:solidFill>
                          <a:effectLst/>
                          <a:latin typeface="Calibri"/>
                        </a:rPr>
                        <a:t>25.2</a:t>
                      </a:r>
                    </a:p>
                  </a:txBody>
                  <a:tcPr marL="12700" marR="12700" marT="12700" marB="0" anchor="b"/>
                </a:tc>
                <a:tc>
                  <a:txBody>
                    <a:bodyPr/>
                    <a:lstStyle/>
                    <a:p>
                      <a:pPr algn="l" fontAlgn="b"/>
                      <a:r>
                        <a:rPr lang="en-US" sz="1200" b="0" i="0" u="none" strike="noStrike">
                          <a:solidFill>
                            <a:srgbClr val="000000"/>
                          </a:solidFill>
                          <a:effectLst/>
                          <a:latin typeface="Calibri"/>
                        </a:rPr>
                        <a:t>Automotive engines</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Coal</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24</a:t>
                      </a:r>
                    </a:p>
                  </a:txBody>
                  <a:tcPr marL="12700" marR="12700" marT="12700" marB="0" anchor="b"/>
                </a:tc>
                <a:tc>
                  <a:txBody>
                    <a:bodyPr/>
                    <a:lstStyle/>
                    <a:p>
                      <a:pPr algn="l" fontAlgn="b"/>
                      <a:r>
                        <a:rPr lang="en-US" sz="1200" b="0" i="0" u="none" strike="noStrike" dirty="0">
                          <a:solidFill>
                            <a:srgbClr val="000000"/>
                          </a:solidFill>
                          <a:effectLst/>
                          <a:latin typeface="Calibri"/>
                        </a:rPr>
                        <a:t>Electric power plants, home heating</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Carbohydrates </a:t>
                      </a:r>
                      <a:r>
                        <a:rPr lang="en-US" sz="1200" b="0" i="0" u="none" strike="noStrike" dirty="0" smtClean="0">
                          <a:solidFill>
                            <a:srgbClr val="000000"/>
                          </a:solidFill>
                          <a:effectLst/>
                          <a:latin typeface="Calibri"/>
                        </a:rPr>
                        <a:t>(sugars</a:t>
                      </a:r>
                      <a:r>
                        <a:rPr lang="en-US" sz="1200" b="0" i="0" u="none" strike="noStrike" dirty="0">
                          <a:solidFill>
                            <a:srgbClr val="000000"/>
                          </a:solidFill>
                          <a:effectLst/>
                          <a:latin typeface="Calibri"/>
                        </a:rPr>
                        <a:t>)</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17</a:t>
                      </a:r>
                    </a:p>
                  </a:txBody>
                  <a:tcPr marL="12700" marR="12700" marT="12700" marB="0" anchor="b"/>
                </a:tc>
                <a:tc>
                  <a:txBody>
                    <a:bodyPr/>
                    <a:lstStyle/>
                    <a:p>
                      <a:pPr algn="l" fontAlgn="b"/>
                      <a:r>
                        <a:rPr lang="en-US" sz="1200" b="0" i="0" u="none" strike="noStrike" dirty="0">
                          <a:solidFill>
                            <a:srgbClr val="000000"/>
                          </a:solidFill>
                          <a:effectLst/>
                          <a:latin typeface="Calibri"/>
                        </a:rPr>
                        <a:t>Human/animal nutrition</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Protein</a:t>
                      </a: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16.8</a:t>
                      </a:r>
                    </a:p>
                  </a:txBody>
                  <a:tcPr marL="12700" marR="12700" marT="12700" marB="0" anchor="b"/>
                </a:tc>
                <a:tc>
                  <a:txBody>
                    <a:bodyPr/>
                    <a:lstStyle/>
                    <a:p>
                      <a:pPr algn="l" fontAlgn="b"/>
                      <a:r>
                        <a:rPr lang="en-US" sz="1200" b="0" i="0" u="none" strike="noStrike">
                          <a:solidFill>
                            <a:srgbClr val="000000"/>
                          </a:solidFill>
                          <a:effectLst/>
                          <a:latin typeface="Calibri"/>
                        </a:rPr>
                        <a:t>Human/animal nutrition</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Wood</a:t>
                      </a: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Chemical</a:t>
                      </a:r>
                    </a:p>
                  </a:txBody>
                  <a:tcPr marL="12700" marR="12700" marT="12700" marB="0" anchor="b"/>
                </a:tc>
                <a:tc>
                  <a:txBody>
                    <a:bodyPr/>
                    <a:lstStyle/>
                    <a:p>
                      <a:pPr algn="ctr" fontAlgn="b"/>
                      <a:r>
                        <a:rPr lang="en-US" sz="1200" b="0" i="0" u="none" strike="noStrike">
                          <a:solidFill>
                            <a:srgbClr val="000000"/>
                          </a:solidFill>
                          <a:effectLst/>
                          <a:latin typeface="Calibri"/>
                        </a:rPr>
                        <a:t>16.2</a:t>
                      </a:r>
                    </a:p>
                  </a:txBody>
                  <a:tcPr marL="12700" marR="12700" marT="12700" marB="0" anchor="b"/>
                </a:tc>
                <a:tc>
                  <a:txBody>
                    <a:bodyPr/>
                    <a:lstStyle/>
                    <a:p>
                      <a:pPr algn="l" fontAlgn="b"/>
                      <a:r>
                        <a:rPr lang="en-US" sz="1200" b="0" i="0" u="none" strike="noStrike">
                          <a:solidFill>
                            <a:srgbClr val="000000"/>
                          </a:solidFill>
                          <a:effectLst/>
                          <a:latin typeface="Calibri"/>
                        </a:rPr>
                        <a:t>Heating, outdoor cooking</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TNT</a:t>
                      </a: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Chemical</a:t>
                      </a:r>
                    </a:p>
                  </a:txBody>
                  <a:tcPr marL="12700" marR="12700" marT="12700" marB="0" anchor="b"/>
                </a:tc>
                <a:tc>
                  <a:txBody>
                    <a:bodyPr/>
                    <a:lstStyle/>
                    <a:p>
                      <a:pPr algn="ctr" fontAlgn="b"/>
                      <a:r>
                        <a:rPr lang="en-US" sz="1200" b="0" i="0" u="none" strike="noStrike" dirty="0">
                          <a:solidFill>
                            <a:srgbClr val="000000"/>
                          </a:solidFill>
                          <a:effectLst/>
                          <a:latin typeface="Calibri"/>
                        </a:rPr>
                        <a:t>4.6</a:t>
                      </a:r>
                    </a:p>
                  </a:txBody>
                  <a:tcPr marL="12700" marR="12700" marT="12700" marB="0" anchor="b"/>
                </a:tc>
                <a:tc>
                  <a:txBody>
                    <a:bodyPr/>
                    <a:lstStyle/>
                    <a:p>
                      <a:pPr algn="l" fontAlgn="b"/>
                      <a:r>
                        <a:rPr lang="en-US" sz="1200" b="0" i="0" u="none" strike="noStrike">
                          <a:solidFill>
                            <a:srgbClr val="000000"/>
                          </a:solidFill>
                          <a:effectLst/>
                          <a:latin typeface="Calibri"/>
                        </a:rPr>
                        <a:t>Explosives</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Gunpowder</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Chemical</a:t>
                      </a:r>
                    </a:p>
                  </a:txBody>
                  <a:tcPr marL="12700" marR="12700" marT="12700" marB="0" anchor="b"/>
                </a:tc>
                <a:tc>
                  <a:txBody>
                    <a:bodyPr/>
                    <a:lstStyle/>
                    <a:p>
                      <a:pPr algn="ctr" fontAlgn="b"/>
                      <a:r>
                        <a:rPr lang="en-US" sz="1200" b="0" i="0" u="none" strike="noStrike">
                          <a:solidFill>
                            <a:srgbClr val="000000"/>
                          </a:solidFill>
                          <a:effectLst/>
                          <a:latin typeface="Calibri"/>
                        </a:rPr>
                        <a:t>3</a:t>
                      </a:r>
                    </a:p>
                  </a:txBody>
                  <a:tcPr marL="12700" marR="12700" marT="12700" marB="0" anchor="b"/>
                </a:tc>
                <a:tc>
                  <a:txBody>
                    <a:bodyPr/>
                    <a:lstStyle/>
                    <a:p>
                      <a:pPr algn="l" fontAlgn="b"/>
                      <a:r>
                        <a:rPr lang="en-US" sz="1200" b="0" i="0" u="none" strike="noStrike">
                          <a:solidFill>
                            <a:srgbClr val="000000"/>
                          </a:solidFill>
                          <a:effectLst/>
                          <a:latin typeface="Calibri"/>
                        </a:rPr>
                        <a:t>Explosives</a:t>
                      </a:r>
                    </a:p>
                  </a:txBody>
                  <a:tcPr marL="12700" marR="12700" marT="12700" marB="0" anchor="b"/>
                </a:tc>
              </a:tr>
              <a:tr h="319330">
                <a:tc>
                  <a:txBody>
                    <a:bodyPr/>
                    <a:lstStyle/>
                    <a:p>
                      <a:pPr algn="r" fontAlgn="b"/>
                      <a:r>
                        <a:rPr lang="en-US" sz="1200" b="0" i="0" u="none" strike="noStrike" dirty="0">
                          <a:solidFill>
                            <a:srgbClr val="000000"/>
                          </a:solidFill>
                          <a:effectLst/>
                          <a:latin typeface="Calibri"/>
                        </a:rPr>
                        <a:t>Lithium battery</a:t>
                      </a:r>
                    </a:p>
                  </a:txBody>
                  <a:tcPr marL="12700" marR="12700" marT="12700" marB="0" anchor="b">
                    <a:solidFill>
                      <a:schemeClr val="accent4">
                        <a:lumMod val="75000"/>
                      </a:schemeClr>
                    </a:solidFill>
                  </a:tcPr>
                </a:tc>
                <a:tc>
                  <a:txBody>
                    <a:bodyPr/>
                    <a:lstStyle/>
                    <a:p>
                      <a:pPr algn="ctr" fontAlgn="b"/>
                      <a:r>
                        <a:rPr lang="en-US" sz="1200" b="0" i="0" u="none" strike="noStrike">
                          <a:solidFill>
                            <a:srgbClr val="000000"/>
                          </a:solidFill>
                          <a:effectLst/>
                          <a:latin typeface="Calibri"/>
                        </a:rPr>
                        <a:t>Electrochemical</a:t>
                      </a:r>
                    </a:p>
                  </a:txBody>
                  <a:tcPr marL="12700" marR="12700" marT="12700" marB="0" anchor="b"/>
                </a:tc>
                <a:tc>
                  <a:txBody>
                    <a:bodyPr/>
                    <a:lstStyle/>
                    <a:p>
                      <a:pPr algn="ctr" fontAlgn="b"/>
                      <a:r>
                        <a:rPr lang="en-US" sz="1200" b="0" i="0" u="none" strike="noStrike" dirty="0">
                          <a:solidFill>
                            <a:srgbClr val="000000"/>
                          </a:solidFill>
                          <a:effectLst/>
                          <a:latin typeface="Calibri"/>
                        </a:rPr>
                        <a:t>1.8</a:t>
                      </a:r>
                    </a:p>
                  </a:txBody>
                  <a:tcPr marL="12700" marR="12700" marT="12700" marB="0" anchor="b"/>
                </a:tc>
                <a:tc>
                  <a:txBody>
                    <a:bodyPr/>
                    <a:lstStyle/>
                    <a:p>
                      <a:pPr algn="l" fontAlgn="b"/>
                      <a:r>
                        <a:rPr lang="en-US" sz="1200" b="0" i="0" u="none" strike="noStrike">
                          <a:solidFill>
                            <a:srgbClr val="000000"/>
                          </a:solidFill>
                          <a:effectLst/>
                          <a:latin typeface="Calibri"/>
                        </a:rPr>
                        <a:t>Portable electronic devices, flashlights (non-rechargeable)</a:t>
                      </a:r>
                    </a:p>
                  </a:txBody>
                  <a:tcPr marL="12700" marR="12700" marT="12700" marB="0" anchor="b"/>
                </a:tc>
              </a:tr>
              <a:tr h="306994">
                <a:tc>
                  <a:txBody>
                    <a:bodyPr/>
                    <a:lstStyle/>
                    <a:p>
                      <a:pPr algn="r" fontAlgn="b"/>
                      <a:r>
                        <a:rPr lang="en-US" sz="1200" b="0" i="0" u="none" strike="noStrike" dirty="0">
                          <a:solidFill>
                            <a:srgbClr val="000000"/>
                          </a:solidFill>
                          <a:effectLst/>
                          <a:latin typeface="Calibri"/>
                        </a:rPr>
                        <a:t>Lithium-ion battery</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Electrochemical</a:t>
                      </a:r>
                    </a:p>
                  </a:txBody>
                  <a:tcPr marL="12700" marR="12700" marT="12700" marB="0" anchor="b"/>
                </a:tc>
                <a:tc>
                  <a:txBody>
                    <a:bodyPr/>
                    <a:lstStyle/>
                    <a:p>
                      <a:pPr algn="ctr" fontAlgn="b"/>
                      <a:r>
                        <a:rPr lang="en-US" sz="1200" b="0" i="0" u="none" strike="noStrike" dirty="0">
                          <a:solidFill>
                            <a:srgbClr val="000000"/>
                          </a:solidFill>
                          <a:effectLst/>
                          <a:latin typeface="Calibri"/>
                        </a:rPr>
                        <a:t>0.72</a:t>
                      </a:r>
                    </a:p>
                  </a:txBody>
                  <a:tcPr marL="12700" marR="12700" marT="12700" marB="0" anchor="b"/>
                </a:tc>
                <a:tc>
                  <a:txBody>
                    <a:bodyPr/>
                    <a:lstStyle/>
                    <a:p>
                      <a:pPr algn="l" fontAlgn="b"/>
                      <a:r>
                        <a:rPr lang="en-US" sz="1200" b="0" i="0" u="none" strike="noStrike" dirty="0">
                          <a:solidFill>
                            <a:srgbClr val="000000"/>
                          </a:solidFill>
                          <a:effectLst/>
                          <a:latin typeface="Calibri"/>
                        </a:rPr>
                        <a:t>Laptop computers, mobile devices, some </a:t>
                      </a:r>
                      <a:r>
                        <a:rPr lang="en-US" sz="1200" b="0" i="0" u="none" strike="noStrike" dirty="0" smtClean="0">
                          <a:solidFill>
                            <a:srgbClr val="000000"/>
                          </a:solidFill>
                          <a:effectLst/>
                          <a:latin typeface="Calibri"/>
                        </a:rPr>
                        <a:t>automotive </a:t>
                      </a:r>
                      <a:r>
                        <a:rPr lang="en-US" sz="1200" b="0" i="0" u="none" strike="noStrike" dirty="0">
                          <a:solidFill>
                            <a:srgbClr val="000000"/>
                          </a:solidFill>
                          <a:effectLst/>
                          <a:latin typeface="Calibri"/>
                        </a:rPr>
                        <a:t>engines</a:t>
                      </a:r>
                    </a:p>
                  </a:txBody>
                  <a:tcPr marL="12700" marR="12700" marT="12700" marB="0" anchor="b"/>
                </a:tc>
              </a:tr>
              <a:tr h="319330">
                <a:tc>
                  <a:txBody>
                    <a:bodyPr/>
                    <a:lstStyle/>
                    <a:p>
                      <a:pPr algn="r" fontAlgn="b"/>
                      <a:r>
                        <a:rPr lang="en-US" sz="1200" b="0" i="0" u="none" strike="noStrike" dirty="0">
                          <a:solidFill>
                            <a:srgbClr val="000000"/>
                          </a:solidFill>
                          <a:effectLst/>
                          <a:latin typeface="Calibri"/>
                        </a:rPr>
                        <a:t>Alkaline battery</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Electrochemical</a:t>
                      </a:r>
                    </a:p>
                  </a:txBody>
                  <a:tcPr marL="12700" marR="12700" marT="12700" marB="0" anchor="b"/>
                </a:tc>
                <a:tc>
                  <a:txBody>
                    <a:bodyPr/>
                    <a:lstStyle/>
                    <a:p>
                      <a:pPr algn="ctr" fontAlgn="b"/>
                      <a:r>
                        <a:rPr lang="en-US" sz="1200" b="0" i="0" u="none" strike="noStrike" dirty="0">
                          <a:solidFill>
                            <a:srgbClr val="000000"/>
                          </a:solidFill>
                          <a:effectLst/>
                          <a:latin typeface="Calibri"/>
                        </a:rPr>
                        <a:t>0.59</a:t>
                      </a:r>
                    </a:p>
                  </a:txBody>
                  <a:tcPr marL="12700" marR="12700" marT="12700" marB="0" anchor="b"/>
                </a:tc>
                <a:tc>
                  <a:txBody>
                    <a:bodyPr/>
                    <a:lstStyle/>
                    <a:p>
                      <a:pPr algn="l" fontAlgn="b"/>
                      <a:r>
                        <a:rPr lang="en-US" sz="1200" b="0" i="0" u="none" strike="noStrike">
                          <a:solidFill>
                            <a:srgbClr val="000000"/>
                          </a:solidFill>
                          <a:effectLst/>
                          <a:latin typeface="Calibri"/>
                        </a:rPr>
                        <a:t>Portable electronic devices, flashlights</a:t>
                      </a:r>
                    </a:p>
                  </a:txBody>
                  <a:tcPr marL="12700" marR="12700" marT="12700" marB="0" anchor="b"/>
                </a:tc>
              </a:tr>
              <a:tr h="319330">
                <a:tc>
                  <a:txBody>
                    <a:bodyPr/>
                    <a:lstStyle/>
                    <a:p>
                      <a:pPr algn="r" fontAlgn="b"/>
                      <a:r>
                        <a:rPr lang="en-US" sz="1200" b="0" i="0" u="none" strike="noStrike" dirty="0">
                          <a:solidFill>
                            <a:srgbClr val="000000"/>
                          </a:solidFill>
                          <a:effectLst/>
                          <a:latin typeface="Calibri"/>
                        </a:rPr>
                        <a:t>Nickel-metal hydride battery</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Electrochemical</a:t>
                      </a:r>
                    </a:p>
                  </a:txBody>
                  <a:tcPr marL="12700" marR="12700" marT="12700" marB="0" anchor="b"/>
                </a:tc>
                <a:tc>
                  <a:txBody>
                    <a:bodyPr/>
                    <a:lstStyle/>
                    <a:p>
                      <a:pPr algn="ctr" fontAlgn="b"/>
                      <a:r>
                        <a:rPr lang="en-US" sz="1200" b="0" i="0" u="none" strike="noStrike" dirty="0">
                          <a:solidFill>
                            <a:srgbClr val="000000"/>
                          </a:solidFill>
                          <a:effectLst/>
                          <a:latin typeface="Calibri"/>
                        </a:rPr>
                        <a:t>0.288</a:t>
                      </a:r>
                    </a:p>
                  </a:txBody>
                  <a:tcPr marL="12700" marR="12700" marT="12700" marB="0" anchor="b"/>
                </a:tc>
                <a:tc>
                  <a:txBody>
                    <a:bodyPr/>
                    <a:lstStyle/>
                    <a:p>
                      <a:pPr algn="l" fontAlgn="b"/>
                      <a:r>
                        <a:rPr lang="en-US" sz="1200" b="0" i="0" u="none" strike="noStrike">
                          <a:solidFill>
                            <a:srgbClr val="000000"/>
                          </a:solidFill>
                          <a:effectLst/>
                          <a:latin typeface="Calibri"/>
                        </a:rPr>
                        <a:t>Portable electronic devices, flashlights</a:t>
                      </a:r>
                    </a:p>
                  </a:txBody>
                  <a:tcPr marL="12700" marR="12700" marT="12700" marB="0" anchor="b"/>
                </a:tc>
              </a:tr>
              <a:tr h="268480">
                <a:tc>
                  <a:txBody>
                    <a:bodyPr/>
                    <a:lstStyle/>
                    <a:p>
                      <a:pPr algn="r" fontAlgn="b"/>
                      <a:r>
                        <a:rPr lang="en-US" sz="1200" b="0" i="0" u="none" strike="noStrike" dirty="0">
                          <a:solidFill>
                            <a:srgbClr val="000000"/>
                          </a:solidFill>
                          <a:effectLst/>
                          <a:latin typeface="Calibri"/>
                        </a:rPr>
                        <a:t>Lead-acid battery</a:t>
                      </a:r>
                    </a:p>
                  </a:txBody>
                  <a:tcPr marL="12700" marR="12700" marT="12700" marB="0" anchor="b">
                    <a:solidFill>
                      <a:schemeClr val="accent4">
                        <a:lumMod val="75000"/>
                      </a:schemeClr>
                    </a:solidFill>
                  </a:tcPr>
                </a:tc>
                <a:tc>
                  <a:txBody>
                    <a:bodyPr/>
                    <a:lstStyle/>
                    <a:p>
                      <a:pPr algn="ctr" fontAlgn="b"/>
                      <a:r>
                        <a:rPr lang="en-US" sz="1200" b="0" i="0" u="none" strike="noStrike" dirty="0">
                          <a:solidFill>
                            <a:srgbClr val="000000"/>
                          </a:solidFill>
                          <a:effectLst/>
                          <a:latin typeface="Calibri"/>
                        </a:rPr>
                        <a:t>Electrochemical</a:t>
                      </a:r>
                    </a:p>
                  </a:txBody>
                  <a:tcPr marL="12700" marR="12700" marT="12700" marB="0" anchor="b"/>
                </a:tc>
                <a:tc>
                  <a:txBody>
                    <a:bodyPr/>
                    <a:lstStyle/>
                    <a:p>
                      <a:pPr algn="ctr" fontAlgn="b"/>
                      <a:r>
                        <a:rPr lang="en-US" sz="1200" b="0" i="0" u="none" strike="noStrike" dirty="0">
                          <a:solidFill>
                            <a:srgbClr val="000000"/>
                          </a:solidFill>
                          <a:effectLst/>
                          <a:latin typeface="Calibri"/>
                        </a:rPr>
                        <a:t>0.1</a:t>
                      </a:r>
                    </a:p>
                  </a:txBody>
                  <a:tcPr marL="12700" marR="12700" marT="12700" marB="0" anchor="b"/>
                </a:tc>
                <a:tc>
                  <a:txBody>
                    <a:bodyPr/>
                    <a:lstStyle/>
                    <a:p>
                      <a:pPr algn="l" fontAlgn="b"/>
                      <a:r>
                        <a:rPr lang="en-US" sz="1200" b="0" i="0" u="none" strike="noStrike" dirty="0">
                          <a:solidFill>
                            <a:srgbClr val="000000"/>
                          </a:solidFill>
                          <a:effectLst/>
                          <a:latin typeface="Calibri"/>
                        </a:rPr>
                        <a:t>Automotive engine ignition</a:t>
                      </a:r>
                    </a:p>
                  </a:txBody>
                  <a:tcPr marL="12700" marR="12700" marT="12700" marB="0" anchor="b"/>
                </a:tc>
              </a:tr>
            </a:tbl>
          </a:graphicData>
        </a:graphic>
      </p:graphicFrame>
      <p:sp>
        <p:nvSpPr>
          <p:cNvPr id="5" name="TextBox 4"/>
          <p:cNvSpPr txBox="1"/>
          <p:nvPr/>
        </p:nvSpPr>
        <p:spPr>
          <a:xfrm>
            <a:off x="381000" y="6400800"/>
            <a:ext cx="4249881" cy="307777"/>
          </a:xfrm>
          <a:prstGeom prst="rect">
            <a:avLst/>
          </a:prstGeom>
          <a:noFill/>
        </p:spPr>
        <p:txBody>
          <a:bodyPr wrap="none" rtlCol="0">
            <a:spAutoFit/>
          </a:bodyPr>
          <a:lstStyle/>
          <a:p>
            <a:r>
              <a:rPr lang="en-US" sz="1400" dirty="0" smtClean="0">
                <a:solidFill>
                  <a:schemeClr val="accent4">
                    <a:lumMod val="75000"/>
                  </a:schemeClr>
                </a:solidFill>
                <a:latin typeface="+mn-lt"/>
              </a:rPr>
              <a:t>Source: </a:t>
            </a:r>
            <a:r>
              <a:rPr lang="en-US" sz="1400" dirty="0">
                <a:solidFill>
                  <a:schemeClr val="accent4">
                    <a:lumMod val="75000"/>
                  </a:schemeClr>
                </a:solidFill>
                <a:latin typeface="+mn-lt"/>
              </a:rPr>
              <a:t>http://</a:t>
            </a:r>
            <a:r>
              <a:rPr lang="en-US" sz="1400" dirty="0" err="1">
                <a:solidFill>
                  <a:schemeClr val="accent4">
                    <a:lumMod val="75000"/>
                  </a:schemeClr>
                </a:solidFill>
                <a:latin typeface="+mn-lt"/>
              </a:rPr>
              <a:t>en.wikipedia.org</a:t>
            </a:r>
            <a:r>
              <a:rPr lang="en-US" sz="1400" dirty="0">
                <a:solidFill>
                  <a:schemeClr val="accent4">
                    <a:lumMod val="75000"/>
                  </a:schemeClr>
                </a:solidFill>
                <a:latin typeface="+mn-lt"/>
              </a:rPr>
              <a:t>/wiki/</a:t>
            </a:r>
            <a:r>
              <a:rPr lang="en-US" sz="1400" dirty="0" err="1">
                <a:solidFill>
                  <a:schemeClr val="accent4">
                    <a:lumMod val="75000"/>
                  </a:schemeClr>
                </a:solidFill>
                <a:latin typeface="+mn-lt"/>
              </a:rPr>
              <a:t>Energy_density</a:t>
            </a:r>
            <a:r>
              <a:rPr lang="en-US" sz="1400" dirty="0">
                <a:solidFill>
                  <a:schemeClr val="accent4">
                    <a:lumMod val="75000"/>
                  </a:schemeClr>
                </a:solidFill>
                <a:latin typeface="+mn-lt"/>
              </a:rPr>
              <a:t> </a:t>
            </a:r>
            <a:r>
              <a:rPr lang="en-US" sz="1400" dirty="0" smtClean="0">
                <a:solidFill>
                  <a:schemeClr val="accent4">
                    <a:lumMod val="75000"/>
                  </a:schemeClr>
                </a:solidFill>
                <a:latin typeface="+mn-lt"/>
              </a:rPr>
              <a:t> </a:t>
            </a:r>
            <a:endParaRPr lang="en-US" sz="1400" dirty="0">
              <a:solidFill>
                <a:schemeClr val="accent4">
                  <a:lumMod val="75000"/>
                </a:schemeClr>
              </a:solidFill>
              <a:latin typeface="+mn-lt"/>
            </a:endParaRPr>
          </a:p>
        </p:txBody>
      </p:sp>
    </p:spTree>
    <p:extLst>
      <p:ext uri="{BB962C8B-B14F-4D97-AF65-F5344CB8AC3E}">
        <p14:creationId xmlns:p14="http://schemas.microsoft.com/office/powerpoint/2010/main" val="22690532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Arial" charset="0"/>
                <a:ea typeface="ＭＳ Ｐゴシック" charset="0"/>
              </a:rPr>
              <a:t>Biotechnology could modify complex traits in plants</a:t>
            </a:r>
          </a:p>
        </p:txBody>
      </p:sp>
      <p:sp>
        <p:nvSpPr>
          <p:cNvPr id="79875" name="Rectangle 3"/>
          <p:cNvSpPr>
            <a:spLocks noGrp="1" noChangeArrowheads="1"/>
          </p:cNvSpPr>
          <p:nvPr>
            <p:ph type="body" sz="half" idx="1"/>
          </p:nvPr>
        </p:nvSpPr>
        <p:spPr/>
        <p:txBody>
          <a:bodyPr/>
          <a:lstStyle/>
          <a:p>
            <a:pPr eaLnBrk="1" hangingPunct="1">
              <a:defRPr/>
            </a:pPr>
            <a:r>
              <a:rPr lang="en-US" smtClean="0">
                <a:cs typeface="+mn-cs"/>
              </a:rPr>
              <a:t>Introduce or amplify complete biochemical pathways</a:t>
            </a:r>
          </a:p>
          <a:p>
            <a:pPr lvl="1" eaLnBrk="1" hangingPunct="1">
              <a:defRPr/>
            </a:pPr>
            <a:r>
              <a:rPr lang="en-US" smtClean="0"/>
              <a:t>Transport, regulation, catalysis, secretion, storage</a:t>
            </a:r>
          </a:p>
          <a:p>
            <a:pPr eaLnBrk="1" hangingPunct="1">
              <a:defRPr/>
            </a:pPr>
            <a:r>
              <a:rPr lang="en-US" smtClean="0">
                <a:cs typeface="+mn-cs"/>
              </a:rPr>
              <a:t>Faster growing trees for fuel, fiber and CO</a:t>
            </a:r>
            <a:r>
              <a:rPr lang="en-US" baseline="-25000" smtClean="0">
                <a:cs typeface="+mn-cs"/>
              </a:rPr>
              <a:t>2</a:t>
            </a:r>
            <a:r>
              <a:rPr lang="en-US" smtClean="0">
                <a:cs typeface="+mn-cs"/>
              </a:rPr>
              <a:t> management</a:t>
            </a:r>
          </a:p>
        </p:txBody>
      </p:sp>
      <p:sp>
        <p:nvSpPr>
          <p:cNvPr id="79876" name="Rectangle 4"/>
          <p:cNvSpPr>
            <a:spLocks noGrp="1" noChangeArrowheads="1"/>
          </p:cNvSpPr>
          <p:nvPr>
            <p:ph type="body" sz="half" idx="2"/>
          </p:nvPr>
        </p:nvSpPr>
        <p:spPr/>
        <p:txBody>
          <a:bodyPr/>
          <a:lstStyle/>
          <a:p>
            <a:pPr eaLnBrk="1" hangingPunct="1">
              <a:lnSpc>
                <a:spcPct val="90000"/>
              </a:lnSpc>
              <a:defRPr/>
            </a:pPr>
            <a:r>
              <a:rPr lang="en-US" smtClean="0">
                <a:cs typeface="+mn-cs"/>
              </a:rPr>
              <a:t>Increase drought resistance</a:t>
            </a:r>
          </a:p>
          <a:p>
            <a:pPr eaLnBrk="1" hangingPunct="1">
              <a:lnSpc>
                <a:spcPct val="90000"/>
              </a:lnSpc>
              <a:defRPr/>
            </a:pPr>
            <a:r>
              <a:rPr lang="en-US" smtClean="0">
                <a:cs typeface="+mn-cs"/>
              </a:rPr>
              <a:t>Enable salt tolerance</a:t>
            </a:r>
          </a:p>
          <a:p>
            <a:pPr eaLnBrk="1" hangingPunct="1">
              <a:lnSpc>
                <a:spcPct val="90000"/>
              </a:lnSpc>
              <a:defRPr/>
            </a:pPr>
            <a:r>
              <a:rPr lang="en-US" smtClean="0">
                <a:cs typeface="+mn-cs"/>
              </a:rPr>
              <a:t>Re-engineer lipid or extractives metabolism</a:t>
            </a:r>
          </a:p>
          <a:p>
            <a:pPr eaLnBrk="1" hangingPunct="1">
              <a:lnSpc>
                <a:spcPct val="90000"/>
              </a:lnSpc>
              <a:defRPr/>
            </a:pPr>
            <a:r>
              <a:rPr lang="en-US" smtClean="0">
                <a:cs typeface="+mn-cs"/>
              </a:rPr>
              <a:t>Produce secondary metabolites</a:t>
            </a:r>
          </a:p>
          <a:p>
            <a:pPr lvl="1" eaLnBrk="1" hangingPunct="1">
              <a:lnSpc>
                <a:spcPct val="90000"/>
              </a:lnSpc>
              <a:defRPr/>
            </a:pPr>
            <a:r>
              <a:rPr lang="en-US" smtClean="0"/>
              <a:t>Osage orange, insect resistance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304800" y="533400"/>
            <a:ext cx="8153400" cy="1143000"/>
          </a:xfrm>
        </p:spPr>
        <p:txBody>
          <a:bodyPr/>
          <a:lstStyle/>
          <a:p>
            <a:pPr eaLnBrk="1" hangingPunct="1"/>
            <a:r>
              <a:rPr lang="en-US">
                <a:latin typeface="Arial" charset="0"/>
                <a:ea typeface="ＭＳ Ｐゴシック" charset="0"/>
              </a:rPr>
              <a:t>Genomics could improve tree properties</a:t>
            </a:r>
          </a:p>
        </p:txBody>
      </p:sp>
      <p:sp>
        <p:nvSpPr>
          <p:cNvPr id="97283" name="Rectangle 3"/>
          <p:cNvSpPr>
            <a:spLocks noGrp="1" noChangeArrowheads="1"/>
          </p:cNvSpPr>
          <p:nvPr>
            <p:ph type="body" sz="half" idx="1"/>
          </p:nvPr>
        </p:nvSpPr>
        <p:spPr>
          <a:xfrm>
            <a:off x="328613" y="2057400"/>
            <a:ext cx="4243387" cy="4419600"/>
          </a:xfrm>
        </p:spPr>
        <p:txBody>
          <a:bodyPr/>
          <a:lstStyle/>
          <a:p>
            <a:pPr eaLnBrk="1" hangingPunct="1">
              <a:defRPr/>
            </a:pPr>
            <a:r>
              <a:rPr lang="en-US" sz="2000" smtClean="0">
                <a:cs typeface="+mn-cs"/>
              </a:rPr>
              <a:t>All 19 poplar chromosomes are now sequenced</a:t>
            </a:r>
          </a:p>
          <a:p>
            <a:pPr eaLnBrk="1" hangingPunct="1">
              <a:defRPr/>
            </a:pPr>
            <a:r>
              <a:rPr lang="en-US" sz="2000" smtClean="0">
                <a:latin typeface="ArialMT" charset="0"/>
                <a:cs typeface="+mn-cs"/>
              </a:rPr>
              <a:t>Small  genome size only 4X larger than </a:t>
            </a:r>
            <a:r>
              <a:rPr lang="en-US" sz="2000" i="1" smtClean="0">
                <a:latin typeface="Arial-ItalicMT" charset="0"/>
                <a:cs typeface="+mn-cs"/>
              </a:rPr>
              <a:t>Arabidopsis</a:t>
            </a:r>
            <a:r>
              <a:rPr lang="en-US" sz="2000" smtClean="0">
                <a:latin typeface="ArialMT" charset="0"/>
                <a:cs typeface="+mn-cs"/>
              </a:rPr>
              <a:t> and  40X smaller than pine</a:t>
            </a:r>
          </a:p>
          <a:p>
            <a:pPr eaLnBrk="1" hangingPunct="1">
              <a:defRPr/>
            </a:pPr>
            <a:r>
              <a:rPr lang="en-US" sz="2000" smtClean="0">
                <a:latin typeface="ArialMT" charset="0"/>
                <a:cs typeface="+mn-cs"/>
              </a:rPr>
              <a:t>Rapid juvenile growth</a:t>
            </a:r>
          </a:p>
          <a:p>
            <a:pPr eaLnBrk="1" hangingPunct="1">
              <a:defRPr/>
            </a:pPr>
            <a:r>
              <a:rPr lang="en-US" sz="2000" smtClean="0">
                <a:latin typeface="ArialMT" charset="0"/>
                <a:cs typeface="+mn-cs"/>
              </a:rPr>
              <a:t>Ease of clonal propagation</a:t>
            </a:r>
          </a:p>
          <a:p>
            <a:pPr eaLnBrk="1" hangingPunct="1">
              <a:defRPr/>
            </a:pPr>
            <a:r>
              <a:rPr lang="en-US" sz="2000" smtClean="0">
                <a:latin typeface="ArialMT" charset="0"/>
                <a:cs typeface="+mn-cs"/>
              </a:rPr>
              <a:t>Rapid transformation and regeneration</a:t>
            </a:r>
          </a:p>
          <a:p>
            <a:pPr eaLnBrk="1" hangingPunct="1">
              <a:defRPr/>
            </a:pPr>
            <a:r>
              <a:rPr lang="en-US" sz="2000" smtClean="0">
                <a:latin typeface="ArialMT" charset="0"/>
                <a:cs typeface="+mn-cs"/>
              </a:rPr>
              <a:t>Extensive genetic maps</a:t>
            </a:r>
          </a:p>
        </p:txBody>
      </p:sp>
      <p:pic>
        <p:nvPicPr>
          <p:cNvPr id="97284" name="Picture 4" descr="poplar2.jpg                                                    00247EA6Macintosh HD                   B64FC27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8113" y="1143000"/>
            <a:ext cx="3240087" cy="4913313"/>
          </a:xfrm>
        </p:spPr>
      </p:pic>
      <p:sp>
        <p:nvSpPr>
          <p:cNvPr id="97285" name="Text Box 5"/>
          <p:cNvSpPr txBox="1">
            <a:spLocks noChangeArrowheads="1"/>
          </p:cNvSpPr>
          <p:nvPr/>
        </p:nvSpPr>
        <p:spPr bwMode="auto">
          <a:xfrm>
            <a:off x="5334000" y="6324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sp>
        <p:nvSpPr>
          <p:cNvPr id="97286" name="Text Box 6">
            <a:hlinkClick r:id="rId4"/>
          </p:cNvPr>
          <p:cNvSpPr txBox="1">
            <a:spLocks noChangeArrowheads="1"/>
          </p:cNvSpPr>
          <p:nvPr/>
        </p:nvSpPr>
        <p:spPr bwMode="auto">
          <a:xfrm>
            <a:off x="4876800" y="63246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a:cs typeface="+mn-cs"/>
              </a:rPr>
              <a:t>http://genome.jgi-psf.org/poplar0/poplar0.home.html</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990600"/>
            <a:ext cx="7772400" cy="2057400"/>
          </a:xfrm>
        </p:spPr>
        <p:txBody>
          <a:bodyPr/>
          <a:lstStyle/>
          <a:p>
            <a:pPr algn="l" eaLnBrk="1" hangingPunct="1">
              <a:defRPr/>
            </a:pPr>
            <a:r>
              <a:rPr lang="en-US" b="1" dirty="0" smtClean="0"/>
              <a:t>Why </a:t>
            </a:r>
            <a:r>
              <a:rPr lang="en-US" b="1" dirty="0"/>
              <a:t>would we want to go there?</a:t>
            </a:r>
            <a:r>
              <a:rPr lang="en-US" dirty="0"/>
              <a:t> </a:t>
            </a:r>
            <a:endParaRPr lang="en-US" dirty="0" smtClean="0">
              <a:cs typeface="+mj-cs"/>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4559758"/>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sp>
        <p:nvSpPr>
          <p:cNvPr id="3" name="TextBox 2"/>
          <p:cNvSpPr txBox="1"/>
          <p:nvPr/>
        </p:nvSpPr>
        <p:spPr>
          <a:xfrm>
            <a:off x="304800" y="1905000"/>
            <a:ext cx="5846052" cy="1815882"/>
          </a:xfrm>
          <a:prstGeom prst="rect">
            <a:avLst/>
          </a:prstGeom>
          <a:noFill/>
        </p:spPr>
        <p:txBody>
          <a:bodyPr wrap="square" rtlCol="0">
            <a:spAutoFit/>
          </a:bodyPr>
          <a:lstStyle/>
          <a:p>
            <a:r>
              <a:rPr lang="en-US" sz="2800" dirty="0" smtClean="0"/>
              <a:t>Gifford Pinchot made </a:t>
            </a:r>
            <a:r>
              <a:rPr lang="en-US" sz="2800" dirty="0"/>
              <a:t>us both heirs and stewards of the forest by asking that the uses we put it to are at least as valuable as those it finds when left alone. </a:t>
            </a:r>
            <a:endParaRPr lang="en-US" sz="1400" dirty="0"/>
          </a:p>
        </p:txBody>
      </p:sp>
      <p:pic>
        <p:nvPicPr>
          <p:cNvPr id="5" name="Picture 4" descr="220px-Gifford_Pinchot_3c03915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905000"/>
            <a:ext cx="1401868" cy="1828800"/>
          </a:xfrm>
          <a:prstGeom prst="rect">
            <a:avLst/>
          </a:prstGeom>
        </p:spPr>
      </p:pic>
      <p:sp>
        <p:nvSpPr>
          <p:cNvPr id="9" name="TextBox 8"/>
          <p:cNvSpPr txBox="1"/>
          <p:nvPr/>
        </p:nvSpPr>
        <p:spPr>
          <a:xfrm>
            <a:off x="914400" y="2590800"/>
            <a:ext cx="5181600" cy="2308324"/>
          </a:xfrm>
          <a:prstGeom prst="rect">
            <a:avLst/>
          </a:prstGeom>
          <a:noFill/>
        </p:spPr>
        <p:txBody>
          <a:bodyPr wrap="square" rtlCol="0">
            <a:spAutoFit/>
          </a:bodyPr>
          <a:lstStyle/>
          <a:p>
            <a:r>
              <a:rPr lang="en-US" dirty="0">
                <a:hlinkClick r:id="rId3"/>
              </a:rPr>
              <a:t>Gifford Pinchot</a:t>
            </a:r>
            <a:r>
              <a:rPr lang="en-US" dirty="0"/>
              <a:t> was a utilitarian who valued forests for their </a:t>
            </a:r>
            <a:r>
              <a:rPr lang="en-US" dirty="0" smtClean="0"/>
              <a:t>usefulness</a:t>
            </a:r>
          </a:p>
          <a:p>
            <a:endParaRPr lang="en-US" dirty="0"/>
          </a:p>
          <a:p>
            <a:endParaRPr lang="en-US" dirty="0"/>
          </a:p>
          <a:p>
            <a:r>
              <a:rPr lang="en-US" dirty="0" smtClean="0">
                <a:hlinkClick r:id="rId4"/>
              </a:rPr>
              <a:t>John Muir</a:t>
            </a:r>
            <a:r>
              <a:rPr lang="en-US" dirty="0" smtClean="0"/>
              <a:t> felt that the wilderness was its own justification</a:t>
            </a:r>
          </a:p>
        </p:txBody>
      </p:sp>
      <p:pic>
        <p:nvPicPr>
          <p:cNvPr id="10" name="Picture 9"/>
          <p:cNvPicPr>
            <a:picLocks noChangeAspect="1"/>
          </p:cNvPicPr>
          <p:nvPr/>
        </p:nvPicPr>
        <p:blipFill>
          <a:blip r:embed="rId5"/>
          <a:stretch>
            <a:fillRect/>
          </a:stretch>
        </p:blipFill>
        <p:spPr>
          <a:xfrm>
            <a:off x="6781800" y="3810000"/>
            <a:ext cx="1727200" cy="2213956"/>
          </a:xfrm>
          <a:prstGeom prst="rect">
            <a:avLst/>
          </a:prstGeom>
        </p:spPr>
      </p:pic>
      <p:sp>
        <p:nvSpPr>
          <p:cNvPr id="12" name="Rectangle 11"/>
          <p:cNvSpPr/>
          <p:nvPr/>
        </p:nvSpPr>
        <p:spPr>
          <a:xfrm>
            <a:off x="8305800" y="3505200"/>
            <a:ext cx="607909" cy="215444"/>
          </a:xfrm>
          <a:prstGeom prst="rect">
            <a:avLst/>
          </a:prstGeom>
        </p:spPr>
        <p:txBody>
          <a:bodyPr wrap="none">
            <a:spAutoFit/>
          </a:bodyPr>
          <a:lstStyle/>
          <a:p>
            <a:r>
              <a:rPr lang="en-US" sz="800" dirty="0" smtClean="0">
                <a:solidFill>
                  <a:srgbClr val="E0E0E0"/>
                </a:solidFill>
              </a:rPr>
              <a:t>Wikipedia</a:t>
            </a:r>
            <a:endParaRPr lang="en-US" sz="800" dirty="0">
              <a:solidFill>
                <a:srgbClr val="E0E0E0"/>
              </a:solidFill>
            </a:endParaRPr>
          </a:p>
        </p:txBody>
      </p:sp>
    </p:spTree>
    <p:extLst>
      <p:ext uri="{BB962C8B-B14F-4D97-AF65-F5344CB8AC3E}">
        <p14:creationId xmlns:p14="http://schemas.microsoft.com/office/powerpoint/2010/main" val="341068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9312E-7 -2.26957E-7 L -4.39312E-7 0.18897 " pathEditMode="relative" ptsTypes="AA">
                                      <p:cBhvr>
                                        <p:cTn id="6" dur="2000" fill="hold"/>
                                        <p:tgtEl>
                                          <p:spTgt spid="9"/>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grpSp>
        <p:nvGrpSpPr>
          <p:cNvPr id="6" name="Group 5"/>
          <p:cNvGrpSpPr/>
          <p:nvPr/>
        </p:nvGrpSpPr>
        <p:grpSpPr>
          <a:xfrm>
            <a:off x="304800" y="1905000"/>
            <a:ext cx="7878868" cy="1828800"/>
            <a:chOff x="304800" y="1981200"/>
            <a:chExt cx="7878868" cy="1828800"/>
          </a:xfrm>
        </p:grpSpPr>
        <p:sp>
          <p:nvSpPr>
            <p:cNvPr id="3" name="TextBox 2"/>
            <p:cNvSpPr txBox="1"/>
            <p:nvPr/>
          </p:nvSpPr>
          <p:spPr>
            <a:xfrm>
              <a:off x="304800" y="1981200"/>
              <a:ext cx="5846052" cy="1815882"/>
            </a:xfrm>
            <a:prstGeom prst="rect">
              <a:avLst/>
            </a:prstGeom>
            <a:noFill/>
          </p:spPr>
          <p:txBody>
            <a:bodyPr wrap="square" rtlCol="0">
              <a:spAutoFit/>
            </a:bodyPr>
            <a:lstStyle/>
            <a:p>
              <a:r>
                <a:rPr lang="en-US" sz="2800" u="sng" dirty="0">
                  <a:solidFill>
                    <a:srgbClr val="0000FF"/>
                  </a:solidFill>
                  <a:hlinkClick r:id="rId2"/>
                </a:rPr>
                <a:t>Gifford Pinchot</a:t>
              </a:r>
              <a:r>
                <a:rPr lang="en-US" sz="2800" dirty="0"/>
                <a:t> made us both heirs and stewards of the forest by asking that the uses we put it to are at least as valuable as those it finds when left alone. </a:t>
              </a:r>
              <a:endParaRPr lang="en-US" sz="1400" dirty="0"/>
            </a:p>
          </p:txBody>
        </p:sp>
        <p:pic>
          <p:nvPicPr>
            <p:cNvPr id="5" name="Picture 4" descr="220px-Gifford_Pinchot_3c03915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981200"/>
              <a:ext cx="1401868" cy="1828800"/>
            </a:xfrm>
            <a:prstGeom prst="rect">
              <a:avLst/>
            </a:prstGeom>
          </p:spPr>
        </p:pic>
      </p:grpSp>
      <p:grpSp>
        <p:nvGrpSpPr>
          <p:cNvPr id="11" name="Group 10"/>
          <p:cNvGrpSpPr/>
          <p:nvPr/>
        </p:nvGrpSpPr>
        <p:grpSpPr>
          <a:xfrm>
            <a:off x="381000" y="3867150"/>
            <a:ext cx="7924800" cy="2489716"/>
            <a:chOff x="381000" y="3867150"/>
            <a:chExt cx="7924800" cy="2489716"/>
          </a:xfrm>
        </p:grpSpPr>
        <p:pic>
          <p:nvPicPr>
            <p:cNvPr id="7" name="Picture 6" descr="header-aldoleopo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867150"/>
              <a:ext cx="5943600" cy="2228850"/>
            </a:xfrm>
            <a:prstGeom prst="rect">
              <a:avLst/>
            </a:prstGeom>
          </p:spPr>
        </p:pic>
        <p:sp>
          <p:nvSpPr>
            <p:cNvPr id="4" name="Rectangle 3"/>
            <p:cNvSpPr/>
            <p:nvPr/>
          </p:nvSpPr>
          <p:spPr>
            <a:xfrm>
              <a:off x="3733800" y="4507290"/>
              <a:ext cx="4572000" cy="1569660"/>
            </a:xfrm>
            <a:prstGeom prst="rect">
              <a:avLst/>
            </a:prstGeom>
          </p:spPr>
          <p:txBody>
            <a:bodyPr>
              <a:spAutoFit/>
            </a:bodyPr>
            <a:lstStyle/>
            <a:p>
              <a:r>
                <a:rPr lang="en-US" sz="3200" u="sng" dirty="0" smtClean="0">
                  <a:solidFill>
                    <a:srgbClr val="0000FF"/>
                  </a:solidFill>
                  <a:hlinkClick r:id="rId5"/>
                </a:rPr>
                <a:t>Aldo </a:t>
              </a:r>
              <a:r>
                <a:rPr lang="en-US" sz="3200" u="sng" dirty="0">
                  <a:solidFill>
                    <a:srgbClr val="0000FF"/>
                  </a:solidFill>
                  <a:hlinkClick r:id="rId5"/>
                </a:rPr>
                <a:t>Leopold</a:t>
              </a:r>
              <a:r>
                <a:rPr lang="en-US" sz="3200" dirty="0"/>
                <a:t> taught that </a:t>
              </a:r>
              <a:r>
                <a:rPr lang="en-US" sz="3200" i="1" dirty="0"/>
                <a:t>we</a:t>
              </a:r>
              <a:r>
                <a:rPr lang="en-US" sz="3200" dirty="0"/>
                <a:t> are of the land rather than the </a:t>
              </a:r>
              <a:r>
                <a:rPr lang="en-US" sz="3200" i="1" dirty="0"/>
                <a:t>land</a:t>
              </a:r>
              <a:r>
                <a:rPr lang="en-US" sz="3200" dirty="0"/>
                <a:t> of us. </a:t>
              </a:r>
              <a:endParaRPr lang="en-US" sz="1600" dirty="0"/>
            </a:p>
          </p:txBody>
        </p:sp>
        <p:sp>
          <p:nvSpPr>
            <p:cNvPr id="9" name="TextBox 8"/>
            <p:cNvSpPr txBox="1"/>
            <p:nvPr/>
          </p:nvSpPr>
          <p:spPr>
            <a:xfrm>
              <a:off x="381000" y="6172200"/>
              <a:ext cx="1040294" cy="184666"/>
            </a:xfrm>
            <a:prstGeom prst="rect">
              <a:avLst/>
            </a:prstGeom>
            <a:noFill/>
          </p:spPr>
          <p:txBody>
            <a:bodyPr wrap="none" rtlCol="0">
              <a:spAutoFit/>
            </a:bodyPr>
            <a:lstStyle/>
            <a:p>
              <a:r>
                <a:rPr lang="en-US" sz="600" dirty="0" smtClean="0">
                  <a:solidFill>
                    <a:srgbClr val="E0E0E0"/>
                  </a:solidFill>
                  <a:latin typeface="+mn-lt"/>
                </a:rPr>
                <a:t>Aldo Leopold Foundation</a:t>
              </a:r>
              <a:endParaRPr lang="en-US" sz="600" dirty="0">
                <a:solidFill>
                  <a:srgbClr val="E0E0E0"/>
                </a:solidFill>
                <a:latin typeface="+mn-lt"/>
              </a:endParaRPr>
            </a:p>
          </p:txBody>
        </p:sp>
      </p:grpSp>
      <p:sp>
        <p:nvSpPr>
          <p:cNvPr id="12" name="Rectangle 11"/>
          <p:cNvSpPr/>
          <p:nvPr/>
        </p:nvSpPr>
        <p:spPr>
          <a:xfrm>
            <a:off x="8305800" y="3505200"/>
            <a:ext cx="607909" cy="215444"/>
          </a:xfrm>
          <a:prstGeom prst="rect">
            <a:avLst/>
          </a:prstGeom>
        </p:spPr>
        <p:txBody>
          <a:bodyPr wrap="none">
            <a:spAutoFit/>
          </a:bodyPr>
          <a:lstStyle/>
          <a:p>
            <a:r>
              <a:rPr lang="en-US" sz="800" dirty="0" smtClean="0">
                <a:solidFill>
                  <a:srgbClr val="E0E0E0"/>
                </a:solidFill>
              </a:rPr>
              <a:t>Wikipedia</a:t>
            </a:r>
            <a:endParaRPr lang="en-US" sz="800" dirty="0">
              <a:solidFill>
                <a:srgbClr val="E0E0E0"/>
              </a:solidFill>
            </a:endParaRPr>
          </a:p>
        </p:txBody>
      </p:sp>
    </p:spTree>
    <p:extLst>
      <p:ext uri="{BB962C8B-B14F-4D97-AF65-F5344CB8AC3E}">
        <p14:creationId xmlns:p14="http://schemas.microsoft.com/office/powerpoint/2010/main" val="2439102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846137"/>
            <a:ext cx="7772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If we are to survive as a society we must find a way to convert our fossil energy capital into the means for renewable energy income.</a:t>
            </a:r>
            <a:endParaRPr kumimoji="0" lang="en-US" sz="3600" b="0" i="0" u="none" strike="noStrike" kern="0" cap="none" spc="0" normalizeH="0" baseline="0" noProof="0" dirty="0">
              <a:ln>
                <a:noFill/>
              </a:ln>
              <a:solidFill>
                <a:srgbClr val="FFFFCC"/>
              </a:solidFill>
              <a:effectLst/>
              <a:uLnTx/>
              <a:uFillTx/>
              <a:latin typeface="Arial"/>
              <a:ea typeface="ＭＳ Ｐゴシック"/>
              <a:cs typeface="ＭＳ Ｐゴシック" charset="0"/>
            </a:endParaRPr>
          </a:p>
        </p:txBody>
      </p:sp>
      <p:grpSp>
        <p:nvGrpSpPr>
          <p:cNvPr id="2" name="Group 1"/>
          <p:cNvGrpSpPr/>
          <p:nvPr/>
        </p:nvGrpSpPr>
        <p:grpSpPr>
          <a:xfrm>
            <a:off x="762000" y="1066800"/>
            <a:ext cx="7620000" cy="2346325"/>
            <a:chOff x="762000" y="3665537"/>
            <a:chExt cx="7620000" cy="2346325"/>
          </a:xfrm>
        </p:grpSpPr>
        <p:sp>
          <p:nvSpPr>
            <p:cNvPr id="8" name="Rectangle 3"/>
            <p:cNvSpPr txBox="1">
              <a:spLocks noChangeArrowheads="1"/>
            </p:cNvSpPr>
            <p:nvPr/>
          </p:nvSpPr>
          <p:spPr bwMode="auto">
            <a:xfrm>
              <a:off x="3886200" y="3665537"/>
              <a:ext cx="4495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CFF33"/>
                </a:buClr>
                <a:buSzPct val="70000"/>
                <a:buFont typeface="Wingdings" charset="0"/>
                <a:buNone/>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marR="0" lvl="0" indent="0" algn="r" defTabSz="914400" rtl="0" eaLnBrk="0" fontAlgn="base" latinLnBrk="0" hangingPunct="0">
                <a:lnSpc>
                  <a:spcPct val="100000"/>
                </a:lnSpc>
                <a:spcBef>
                  <a:spcPct val="20000"/>
                </a:spcBef>
                <a:spcAft>
                  <a:spcPct val="0"/>
                </a:spcAft>
                <a:buClr>
                  <a:srgbClr val="CCFF33"/>
                </a:buClr>
                <a:buSzPct val="70000"/>
                <a:buFont typeface="Wingdings" charset="0"/>
                <a:buNone/>
                <a:tabLst/>
                <a:defRPr/>
              </a:pPr>
              <a:r>
                <a:rPr kumimoji="0" lang="en-US" sz="3200" b="0" i="0" u="none" strike="noStrike" kern="0" cap="none" spc="0" normalizeH="0" baseline="0" noProof="0" dirty="0" smtClean="0">
                  <a:ln>
                    <a:noFill/>
                  </a:ln>
                  <a:solidFill>
                    <a:srgbClr val="CC6600"/>
                  </a:solidFill>
                  <a:effectLst/>
                  <a:uLnTx/>
                  <a:uFillTx/>
                  <a:latin typeface="Arial"/>
                  <a:ea typeface="ＭＳ Ｐゴシック"/>
                  <a:cs typeface="ＭＳ Ｐゴシック" charset="0"/>
                </a:rPr>
                <a:t>R. Buckminster Fuller  had a pervasive faith in human ingenuity</a:t>
              </a:r>
              <a:endParaRPr kumimoji="0" lang="en-US" sz="3200" b="0" i="0" u="none" strike="noStrike" kern="0" cap="none" spc="0" normalizeH="0" baseline="0" noProof="0" dirty="0">
                <a:ln>
                  <a:noFill/>
                </a:ln>
                <a:solidFill>
                  <a:srgbClr val="CC6600"/>
                </a:solidFill>
                <a:effectLst/>
                <a:uLnTx/>
                <a:uFillTx/>
                <a:latin typeface="Arial"/>
                <a:ea typeface="ＭＳ Ｐゴシック"/>
                <a:cs typeface="ＭＳ Ｐゴシック" charset="0"/>
              </a:endParaRPr>
            </a:p>
          </p:txBody>
        </p:sp>
        <p:pic>
          <p:nvPicPr>
            <p:cNvPr id="9" name="Picture 2" descr=" bucky.jpg                                                      00038A3CMacintosh HD                   BBA78C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65537"/>
              <a:ext cx="2667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20951E-6 2.08237E-6 L -3.20951E-6 0.3776 " pathEditMode="relative" ptsTypes="AA">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657600" y="3665537"/>
            <a:ext cx="4876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CFF33"/>
              </a:buClr>
              <a:buSzPct val="70000"/>
              <a:buFont typeface="Wingdings" charset="0"/>
              <a:buNone/>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marR="0" lvl="0" indent="0" algn="r" defTabSz="914400" rtl="0" eaLnBrk="0" fontAlgn="base" latinLnBrk="0" hangingPunct="0">
              <a:lnSpc>
                <a:spcPct val="100000"/>
              </a:lnSpc>
              <a:spcBef>
                <a:spcPct val="20000"/>
              </a:spcBef>
              <a:spcAft>
                <a:spcPct val="0"/>
              </a:spcAft>
              <a:buClr>
                <a:srgbClr val="CCFF33"/>
              </a:buClr>
              <a:buSzPct val="70000"/>
              <a:buFont typeface="Wingdings" charset="0"/>
              <a:buNone/>
              <a:tabLst/>
              <a:defRPr/>
            </a:pPr>
            <a:r>
              <a:rPr kumimoji="0" lang="en-US" sz="3200" b="0" i="0" u="none" strike="noStrike" kern="0" cap="none" spc="0" normalizeH="0" baseline="0" noProof="0" dirty="0" smtClean="0">
                <a:ln>
                  <a:noFill/>
                </a:ln>
                <a:solidFill>
                  <a:srgbClr val="CC6600"/>
                </a:solidFill>
                <a:effectLst/>
                <a:uLnTx/>
                <a:uFillTx/>
                <a:latin typeface="Arial"/>
                <a:ea typeface="ＭＳ Ｐゴシック"/>
                <a:cs typeface="ＭＳ Ｐゴシック" charset="0"/>
              </a:rPr>
              <a:t>This really  has two parts:</a:t>
            </a:r>
            <a:endParaRPr kumimoji="0" lang="en-US" sz="3200" b="0" i="0" u="none" strike="noStrike" kern="0" cap="none" spc="0" normalizeH="0" baseline="0" noProof="0" dirty="0">
              <a:ln>
                <a:noFill/>
              </a:ln>
              <a:solidFill>
                <a:srgbClr val="CC6600"/>
              </a:solidFill>
              <a:effectLst/>
              <a:uLnTx/>
              <a:uFillTx/>
              <a:latin typeface="Arial"/>
              <a:ea typeface="ＭＳ Ｐゴシック"/>
              <a:cs typeface="ＭＳ Ｐゴシック" charset="0"/>
            </a:endParaRPr>
          </a:p>
        </p:txBody>
      </p:sp>
      <p:sp>
        <p:nvSpPr>
          <p:cNvPr id="10" name="Rectangle 2"/>
          <p:cNvSpPr txBox="1">
            <a:spLocks noChangeArrowheads="1"/>
          </p:cNvSpPr>
          <p:nvPr/>
        </p:nvSpPr>
        <p:spPr bwMode="auto">
          <a:xfrm>
            <a:off x="685800" y="846137"/>
            <a:ext cx="7772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If we are to survive as a society we must find a way to convert our fossil energy capital into the means for renewable energy income.</a:t>
            </a:r>
            <a:endParaRPr kumimoji="0" lang="en-US" sz="3600" b="0" i="0" u="none" strike="noStrike" kern="0" cap="none" spc="0" normalizeH="0" baseline="0" noProof="0" dirty="0">
              <a:ln>
                <a:noFill/>
              </a:ln>
              <a:solidFill>
                <a:srgbClr val="FFFFCC"/>
              </a:solidFill>
              <a:effectLst/>
              <a:uLnTx/>
              <a:uFillTx/>
              <a:latin typeface="Arial"/>
              <a:ea typeface="ＭＳ Ｐゴシック"/>
              <a:cs typeface="ＭＳ Ｐゴシック" charset="0"/>
            </a:endParaRPr>
          </a:p>
        </p:txBody>
      </p:sp>
    </p:spTree>
    <p:extLst>
      <p:ext uri="{BB962C8B-B14F-4D97-AF65-F5344CB8AC3E}">
        <p14:creationId xmlns:p14="http://schemas.microsoft.com/office/powerpoint/2010/main" val="21339891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85800" y="2209800"/>
            <a:ext cx="7772400"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CC"/>
                </a:solidFill>
                <a:effectLst/>
                <a:uLnTx/>
                <a:uFillTx/>
                <a:latin typeface="Arial"/>
                <a:ea typeface="ＭＳ Ｐゴシック"/>
                <a:cs typeface="ＭＳ Ｐゴシック" charset="0"/>
              </a:rPr>
              <a:t>If we are to survive as a society we must find a way...</a:t>
            </a:r>
            <a:endParaRPr kumimoji="0" lang="en-US" sz="3600" b="0" i="0" u="none" strike="noStrike" kern="0" cap="none" spc="0" normalizeH="0" baseline="0" noProof="0" dirty="0">
              <a:ln>
                <a:noFill/>
              </a:ln>
              <a:solidFill>
                <a:srgbClr val="FFFFCC"/>
              </a:solidFill>
              <a:effectLst/>
              <a:uLnTx/>
              <a:uFillTx/>
              <a:latin typeface="Arial"/>
              <a:ea typeface="ＭＳ Ｐゴシック"/>
              <a:cs typeface="ＭＳ Ｐゴシック" charset="0"/>
            </a:endParaRPr>
          </a:p>
        </p:txBody>
      </p:sp>
      <p:sp>
        <p:nvSpPr>
          <p:cNvPr id="8" name="Rectangle 3"/>
          <p:cNvSpPr txBox="1">
            <a:spLocks noChangeArrowheads="1"/>
          </p:cNvSpPr>
          <p:nvPr/>
        </p:nvSpPr>
        <p:spPr bwMode="auto">
          <a:xfrm>
            <a:off x="3657600" y="3665537"/>
            <a:ext cx="4876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Clr>
                <a:srgbClr val="CCFF33"/>
              </a:buClr>
              <a:buSzPct val="70000"/>
              <a:buFont typeface="Wingdings" charset="0"/>
              <a:buNone/>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rgbClr val="0099CC"/>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marR="0" lvl="0" indent="0" algn="r" defTabSz="914400" rtl="0" eaLnBrk="0" fontAlgn="base" latinLnBrk="0" hangingPunct="0">
              <a:lnSpc>
                <a:spcPct val="100000"/>
              </a:lnSpc>
              <a:spcBef>
                <a:spcPct val="20000"/>
              </a:spcBef>
              <a:spcAft>
                <a:spcPct val="0"/>
              </a:spcAft>
              <a:buClr>
                <a:srgbClr val="CCFF33"/>
              </a:buClr>
              <a:buSzPct val="70000"/>
              <a:buFont typeface="Wingdings" charset="0"/>
              <a:buNone/>
              <a:tabLst/>
              <a:defRPr/>
            </a:pPr>
            <a:r>
              <a:rPr kumimoji="0" lang="en-US" sz="3200" b="0" i="0" u="none" strike="noStrike" kern="0" cap="none" spc="0" normalizeH="0" baseline="0" noProof="0" dirty="0" smtClean="0">
                <a:ln>
                  <a:noFill/>
                </a:ln>
                <a:solidFill>
                  <a:srgbClr val="CC6600"/>
                </a:solidFill>
                <a:effectLst/>
                <a:uLnTx/>
                <a:uFillTx/>
                <a:latin typeface="Arial"/>
                <a:ea typeface="ＭＳ Ｐゴシック"/>
                <a:cs typeface="ＭＳ Ｐゴシック" charset="0"/>
              </a:rPr>
              <a:t>This really  has two parts:</a:t>
            </a:r>
            <a:endParaRPr kumimoji="0" lang="en-US" sz="3200" b="0" i="0" u="none" strike="noStrike" kern="0" cap="none" spc="0" normalizeH="0" baseline="0" noProof="0" dirty="0">
              <a:ln>
                <a:noFill/>
              </a:ln>
              <a:solidFill>
                <a:srgbClr val="CC6600"/>
              </a:solidFill>
              <a:effectLst/>
              <a:uLnTx/>
              <a:uFillTx/>
              <a:latin typeface="Arial"/>
              <a:ea typeface="ＭＳ Ｐゴシック"/>
              <a:cs typeface="ＭＳ Ｐゴシック" charset="0"/>
            </a:endParaRPr>
          </a:p>
        </p:txBody>
      </p:sp>
      <p:sp>
        <p:nvSpPr>
          <p:cNvPr id="2" name="Rectangle 1"/>
          <p:cNvSpPr/>
          <p:nvPr/>
        </p:nvSpPr>
        <p:spPr>
          <a:xfrm>
            <a:off x="2895600" y="3505200"/>
            <a:ext cx="4495800" cy="461665"/>
          </a:xfrm>
          <a:prstGeom prst="rect">
            <a:avLst/>
          </a:prstGeom>
        </p:spPr>
        <p:txBody>
          <a:bodyPr wrap="square">
            <a:spAutoFit/>
          </a:bodyPr>
          <a:lstStyle/>
          <a:p>
            <a:r>
              <a:rPr lang="en-US" kern="0" dirty="0">
                <a:solidFill>
                  <a:srgbClr val="FFFFCC"/>
                </a:solidFill>
                <a:latin typeface="Arial"/>
                <a:ea typeface="ＭＳ Ｐゴシック"/>
              </a:rPr>
              <a:t>to </a:t>
            </a:r>
            <a:r>
              <a:rPr lang="en-US" u="sng" kern="0" dirty="0">
                <a:solidFill>
                  <a:srgbClr val="FFFFCC"/>
                </a:solidFill>
                <a:latin typeface="Arial"/>
                <a:ea typeface="ＭＳ Ｐゴシック"/>
              </a:rPr>
              <a:t>convert</a:t>
            </a:r>
            <a:r>
              <a:rPr lang="en-US" kern="0" dirty="0">
                <a:solidFill>
                  <a:srgbClr val="FFFFCC"/>
                </a:solidFill>
                <a:latin typeface="Arial"/>
                <a:ea typeface="ＭＳ Ｐゴシック"/>
              </a:rPr>
              <a:t> </a:t>
            </a:r>
            <a:r>
              <a:rPr lang="en-US" kern="0" dirty="0" smtClean="0">
                <a:solidFill>
                  <a:srgbClr val="FFFFCC"/>
                </a:solidFill>
                <a:latin typeface="Arial"/>
                <a:ea typeface="ＭＳ Ｐゴシック"/>
              </a:rPr>
              <a:t>fossil </a:t>
            </a:r>
            <a:r>
              <a:rPr lang="en-US" kern="0" dirty="0">
                <a:solidFill>
                  <a:srgbClr val="FFFFCC"/>
                </a:solidFill>
                <a:latin typeface="Arial"/>
                <a:ea typeface="ＭＳ Ｐゴシック"/>
              </a:rPr>
              <a:t>energy </a:t>
            </a:r>
            <a:r>
              <a:rPr lang="en-US" i="1" kern="0" dirty="0">
                <a:solidFill>
                  <a:srgbClr val="FFFFCC"/>
                </a:solidFill>
                <a:latin typeface="Arial"/>
                <a:ea typeface="ＭＳ Ｐゴシック"/>
              </a:rPr>
              <a:t>capital</a:t>
            </a:r>
            <a:endParaRPr lang="en-US" i="1" dirty="0"/>
          </a:p>
        </p:txBody>
      </p:sp>
      <p:sp>
        <p:nvSpPr>
          <p:cNvPr id="3" name="Rectangle 2"/>
          <p:cNvSpPr/>
          <p:nvPr/>
        </p:nvSpPr>
        <p:spPr>
          <a:xfrm>
            <a:off x="2895600" y="4038600"/>
            <a:ext cx="4419600" cy="461665"/>
          </a:xfrm>
          <a:prstGeom prst="rect">
            <a:avLst/>
          </a:prstGeom>
        </p:spPr>
        <p:txBody>
          <a:bodyPr wrap="square">
            <a:spAutoFit/>
          </a:bodyPr>
          <a:lstStyle/>
          <a:p>
            <a:r>
              <a:rPr lang="en-US" kern="0" dirty="0" smtClean="0">
                <a:solidFill>
                  <a:srgbClr val="FFFFCC"/>
                </a:solidFill>
                <a:latin typeface="Arial"/>
                <a:ea typeface="ＭＳ Ｐゴシック"/>
              </a:rPr>
              <a:t>Into </a:t>
            </a:r>
            <a:r>
              <a:rPr lang="en-US" u="sng" kern="0" dirty="0" smtClean="0">
                <a:solidFill>
                  <a:srgbClr val="FFFFCC"/>
                </a:solidFill>
                <a:latin typeface="Arial"/>
                <a:ea typeface="ＭＳ Ｐゴシック"/>
              </a:rPr>
              <a:t>means</a:t>
            </a:r>
            <a:r>
              <a:rPr lang="en-US" kern="0" dirty="0" smtClean="0">
                <a:solidFill>
                  <a:srgbClr val="FFFFCC"/>
                </a:solidFill>
                <a:latin typeface="Arial"/>
                <a:ea typeface="ＭＳ Ｐゴシック"/>
              </a:rPr>
              <a:t> </a:t>
            </a:r>
            <a:r>
              <a:rPr lang="en-US" kern="0" dirty="0">
                <a:solidFill>
                  <a:srgbClr val="FFFFCC"/>
                </a:solidFill>
                <a:latin typeface="Arial"/>
                <a:ea typeface="ＭＳ Ｐゴシック"/>
              </a:rPr>
              <a:t>for </a:t>
            </a:r>
            <a:r>
              <a:rPr lang="en-US" kern="0" dirty="0" smtClean="0">
                <a:solidFill>
                  <a:srgbClr val="FFFFCC"/>
                </a:solidFill>
                <a:latin typeface="Arial"/>
                <a:ea typeface="ＭＳ Ｐゴシック"/>
              </a:rPr>
              <a:t>energy </a:t>
            </a:r>
            <a:r>
              <a:rPr lang="en-US" i="1" kern="0" dirty="0">
                <a:solidFill>
                  <a:srgbClr val="FFFFCC"/>
                </a:solidFill>
                <a:latin typeface="Arial"/>
                <a:ea typeface="ＭＳ Ｐゴシック"/>
              </a:rPr>
              <a:t>income</a:t>
            </a:r>
            <a:endParaRPr lang="en-US" i="1" dirty="0"/>
          </a:p>
        </p:txBody>
      </p:sp>
      <p:sp>
        <p:nvSpPr>
          <p:cNvPr id="4" name="TextBox 3"/>
          <p:cNvSpPr txBox="1"/>
          <p:nvPr/>
        </p:nvSpPr>
        <p:spPr>
          <a:xfrm>
            <a:off x="762000" y="2133600"/>
            <a:ext cx="5257800" cy="1200329"/>
          </a:xfrm>
          <a:prstGeom prst="rect">
            <a:avLst/>
          </a:prstGeom>
          <a:noFill/>
        </p:spPr>
        <p:txBody>
          <a:bodyPr wrap="square" rtlCol="0">
            <a:spAutoFit/>
          </a:bodyPr>
          <a:lstStyle/>
          <a:p>
            <a:r>
              <a:rPr lang="en-US" sz="3600" dirty="0" smtClean="0">
                <a:solidFill>
                  <a:srgbClr val="FFFFCC"/>
                </a:solidFill>
                <a:latin typeface="+mn-lt"/>
              </a:rPr>
              <a:t>Where there is a </a:t>
            </a:r>
            <a:r>
              <a:rPr lang="en-US" sz="3600" i="1" dirty="0" smtClean="0">
                <a:solidFill>
                  <a:srgbClr val="FFFFCC"/>
                </a:solidFill>
                <a:latin typeface="+mn-lt"/>
              </a:rPr>
              <a:t>will</a:t>
            </a:r>
            <a:r>
              <a:rPr lang="en-US" sz="3600" dirty="0" smtClean="0">
                <a:solidFill>
                  <a:srgbClr val="FFFFCC"/>
                </a:solidFill>
                <a:latin typeface="+mn-lt"/>
              </a:rPr>
              <a:t> there is a way…</a:t>
            </a:r>
            <a:endParaRPr lang="en-US" sz="3600" dirty="0">
              <a:solidFill>
                <a:srgbClr val="FFFFCC"/>
              </a:solidFill>
              <a:latin typeface="+mn-lt"/>
            </a:endParaRPr>
          </a:p>
        </p:txBody>
      </p:sp>
    </p:spTree>
    <p:extLst>
      <p:ext uri="{BB962C8B-B14F-4D97-AF65-F5344CB8AC3E}">
        <p14:creationId xmlns:p14="http://schemas.microsoft.com/office/powerpoint/2010/main" val="30828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9.46016E-7 3.8547E-6 L -0.34161 -0.46136 " pathEditMode="relative" rAng="0" ptsTypes="AA">
                                      <p:cBhvr>
                                        <p:cTn id="6" dur="2000" fill="hold"/>
                                        <p:tgtEl>
                                          <p:spTgt spid="8"/>
                                        </p:tgtEl>
                                        <p:attrNameLst>
                                          <p:attrName>ppt_x</p:attrName>
                                          <p:attrName>ppt_y</p:attrName>
                                        </p:attrNameLst>
                                      </p:cBhvr>
                                      <p:rCtr x="-17080" y="-23068"/>
                                    </p:animMotion>
                                  </p:childTnLst>
                                </p:cTn>
                              </p:par>
                            </p:childTnLst>
                          </p:cTn>
                        </p:par>
                        <p:par>
                          <p:cTn id="7" fill="hold">
                            <p:stCondLst>
                              <p:cond delay="2000"/>
                            </p:stCondLst>
                            <p:childTnLst>
                              <p:par>
                                <p:cTn id="8" presetID="1" presetClass="entr" presetSubtype="0" fill="hold" grpId="1"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3000"/>
                                  </p:stCondLst>
                                  <p:childTnLst>
                                    <p:set>
                                      <p:cBhvr>
                                        <p:cTn id="12" dur="1" fill="hold">
                                          <p:stCondLst>
                                            <p:cond delay="9"/>
                                          </p:stCondLst>
                                        </p:cTn>
                                        <p:tgtEl>
                                          <p:spTgt spid="2"/>
                                        </p:tgtEl>
                                        <p:attrNameLst>
                                          <p:attrName>style.visibility</p:attrName>
                                        </p:attrNameLst>
                                      </p:cBhvr>
                                      <p:to>
                                        <p:strVal val="visible"/>
                                      </p:to>
                                    </p:set>
                                  </p:childTnLst>
                                </p:cTn>
                              </p:par>
                            </p:childTnLst>
                          </p:cTn>
                        </p:par>
                        <p:par>
                          <p:cTn id="13" fill="hold">
                            <p:stCondLst>
                              <p:cond delay="6010"/>
                            </p:stCondLst>
                            <p:childTnLst>
                              <p:par>
                                <p:cTn id="14" presetID="1" presetClass="entr" presetSubtype="0" fill="hold" grpId="0" nodeType="afterEffect">
                                  <p:stCondLst>
                                    <p:cond delay="20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2" grpId="0"/>
      <p:bldP spid="3" grpId="0"/>
      <p:bldP spid="4" grpId="0"/>
    </p:bldLst>
  </p:timing>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themeOverride>
</file>

<file path=ppt/theme/themeOverride2.xml><?xml version="1.0" encoding="utf-8"?>
<a:themeOverride xmlns:a="http://schemas.openxmlformats.org/drawingml/2006/main">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themeOverride>
</file>

<file path=ppt/theme/themeOverride3.xml><?xml version="1.0" encoding="utf-8"?>
<a:themeOverride xmlns:a="http://schemas.openxmlformats.org/drawingml/2006/main">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themeOverride>
</file>

<file path=ppt/theme/themeOverride4.xml><?xml version="1.0" encoding="utf-8"?>
<a:themeOverride xmlns:a="http://schemas.openxmlformats.org/drawingml/2006/main">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themeOverride>
</file>

<file path=ppt/theme/themeOverride5.xml><?xml version="1.0" encoding="utf-8"?>
<a:themeOverride xmlns:a="http://schemas.openxmlformats.org/drawingml/2006/main">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themeOverride>
</file>

<file path=ppt/theme/themeOverride6.xml><?xml version="1.0" encoding="utf-8"?>
<a:themeOverride xmlns:a="http://schemas.openxmlformats.org/drawingml/2006/main">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X:Templates:Presentations:Designs:Artsy</Template>
  <TotalTime>5389</TotalTime>
  <Words>2385</Words>
  <Application>Microsoft Macintosh PowerPoint</Application>
  <PresentationFormat>On-screen Show (4:3)</PresentationFormat>
  <Paragraphs>309</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Artsy</vt:lpstr>
      <vt:lpstr>Is there a path to renewable fuels, and why would we want to go there? </vt:lpstr>
      <vt:lpstr>Is there a path to renewable fuels?  </vt:lpstr>
      <vt:lpstr>Yes.  </vt:lpstr>
      <vt:lpstr>Why would we want to go there? </vt:lpstr>
      <vt:lpstr>Legacy</vt:lpstr>
      <vt:lpstr>Legacy</vt:lpstr>
      <vt:lpstr>PowerPoint Presentation</vt:lpstr>
      <vt:lpstr>PowerPoint Presentation</vt:lpstr>
      <vt:lpstr>PowerPoint Presentation</vt:lpstr>
      <vt:lpstr>PowerPoint Presentation</vt:lpstr>
      <vt:lpstr>PowerPoint Presentation</vt:lpstr>
      <vt:lpstr>How do you convert the capital?</vt:lpstr>
      <vt:lpstr>Supplies</vt:lpstr>
      <vt:lpstr>Supplies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price the means?</vt:lpstr>
      <vt:lpstr>PowerPoint Presentation</vt:lpstr>
      <vt:lpstr>Since 1860, temperature has risen dramatically as CO2 increased 31%</vt:lpstr>
      <vt:lpstr>PowerPoint Presentation</vt:lpstr>
      <vt:lpstr>We are already seeing the effects of global change</vt:lpstr>
      <vt:lpstr>The greenhouse effect has been recognized for 185 years</vt:lpstr>
      <vt:lpstr>Nature provides abundant solar energy</vt:lpstr>
      <vt:lpstr>Renewable, alternative energy and efficciency can take many forms</vt:lpstr>
      <vt:lpstr>A policy proposal…</vt:lpstr>
      <vt:lpstr>Trapping CO2 in biomass reduces net accumulation</vt:lpstr>
      <vt:lpstr>The United states has abundant biomass resources</vt:lpstr>
      <vt:lpstr>Adding value</vt:lpstr>
      <vt:lpstr>Several different commercial products could be formed from biomass sugars</vt:lpstr>
      <vt:lpstr>PowerPoint Presentation</vt:lpstr>
      <vt:lpstr>Biotechnology could modify complex traits in plants</vt:lpstr>
      <vt:lpstr>Genomics could improve tree properties</vt:lpstr>
    </vt:vector>
  </TitlesOfParts>
  <Company>University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 Product Innovations Through Biotechnology</dc:title>
  <dc:creator>Thomas Jeffries</dc:creator>
  <cp:lastModifiedBy>Thomas Jeffries</cp:lastModifiedBy>
  <cp:revision>216</cp:revision>
  <cp:lastPrinted>2004-04-18T18:33:21Z</cp:lastPrinted>
  <dcterms:created xsi:type="dcterms:W3CDTF">2004-03-10T19:29:35Z</dcterms:created>
  <dcterms:modified xsi:type="dcterms:W3CDTF">2012-12-11T15:55:49Z</dcterms:modified>
</cp:coreProperties>
</file>