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33.xml" ContentType="application/vnd.openxmlformats-officedocument.presentationml.slide+xml"/>
  <Default Extension="bin" ContentType="application/vnd.openxmlformats-officedocument.presentationml.printerSettings"/>
  <Override PartName="/ppt/comments/comment16.xml" ContentType="application/vnd.openxmlformats-officedocument.presentationml.comments+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commentAuthors.xml" ContentType="application/vnd.openxmlformats-officedocument.presentationml.commentAuthors+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theme/theme1.xml" ContentType="application/vnd.openxmlformats-officedocument.theme+xml"/>
  <Override PartName="/ppt/comments/comment23.xml" ContentType="application/vnd.openxmlformats-officedocument.presentationml.comment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comments/comment4.xml" ContentType="application/vnd.openxmlformats-officedocument.presentationml.comments+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46.xml" ContentType="application/vnd.openxmlformats-officedocument.presentationml.slide+xml"/>
  <Override PartName="/ppt/notesSlides/notesSlide8.xml" ContentType="application/vnd.openxmlformats-officedocument.presentationml.notesSlide+xml"/>
  <Override PartName="/ppt/comments/comment13.xml" ContentType="application/vnd.openxmlformats-officedocument.presentationml.comments+xml"/>
  <Override PartName="/ppt/comments/comment8.xml" ContentType="application/vnd.openxmlformats-officedocument.presentationml.comments+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comments/comment20.xml" ContentType="application/vnd.openxmlformats-officedocument.presentationml.comments+xml"/>
  <Override PartName="/ppt/comments/comment17.xml" ContentType="application/vnd.openxmlformats-officedocument.presentationml.comments+xml"/>
  <Override PartName="/ppt/presProps.xml" ContentType="application/vnd.openxmlformats-officedocument.presentationml.presProps+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comments/comment1.xml" ContentType="application/vnd.openxmlformats-officedocument.presentationml.comments+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theme/theme2.xml" ContentType="application/vnd.openxmlformats-officedocument.theme+xml"/>
  <Override PartName="/ppt/comments/comment24.xml" ContentType="application/vnd.openxmlformats-officedocument.presentationml.comments+xml"/>
  <Override PartName="/ppt/slideLayouts/slideLayout11.xml" ContentType="application/vnd.openxmlformats-officedocument.presentationml.slideLayout+xml"/>
  <Override PartName="/ppt/comments/comment10.xml" ContentType="application/vnd.openxmlformats-officedocument.presentationml.comments+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comments/comment5.xml" ContentType="application/vnd.openxmlformats-officedocument.presentationml.comments+xml"/>
  <Default Extension="vml" ContentType="application/vnd.openxmlformats-officedocument.vmlDrawing"/>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notesSlides/notesSlide9.xml" ContentType="application/vnd.openxmlformats-officedocument.presentationml.notesSlide+xml"/>
  <Override PartName="/ppt/comments/comment14.xml" ContentType="application/vnd.openxmlformats-officedocument.presentationml.comments+xml"/>
  <Override PartName="/ppt/notesSlides/notesSlide11.xml" ContentType="application/vnd.openxmlformats-officedocument.presentationml.notesSlide+xml"/>
  <Override PartName="/ppt/comments/comment9.xml" ContentType="application/vnd.openxmlformats-officedocument.presentationml.comments+xml"/>
  <Default Extension="rels" ContentType="application/vnd.openxmlformats-package.relationships+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40.xml" ContentType="application/vnd.openxmlformats-officedocument.presentationml.slide+xml"/>
  <Override PartName="/ppt/comments/comment21.xml" ContentType="application/vnd.openxmlformats-officedocument.presentationml.comments+xml"/>
  <Override PartName="/ppt/comments/comment18.xml" ContentType="application/vnd.openxmlformats-officedocument.presentationml.comments+xml"/>
  <Override PartName="/ppt/notesSlides/notesSlide4.xml" ContentType="application/vnd.openxmlformats-officedocument.presentationml.notesSlide+xml"/>
  <Override PartName="/ppt/slides/slide39.xml" ContentType="application/vnd.openxmlformats-officedocument.presentationml.slide+xml"/>
  <Override PartName="/ppt/comments/comment2.xml" ContentType="application/vnd.openxmlformats-officedocument.presentationml.comments+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comments/comment11.xml" ContentType="application/vnd.openxmlformats-officedocument.presentationml.comments+xml"/>
  <Override PartName="/ppt/comments/comment6.xml" ContentType="application/vnd.openxmlformats-officedocument.presentationml.comments+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viewProps.xml" ContentType="application/vnd.openxmlformats-officedocument.presentationml.viewProps+xml"/>
  <Override PartName="/ppt/slides/slide29.xml" ContentType="application/vnd.openxmlformats-officedocument.presentationml.slide+xml"/>
  <Override PartName="/docProps/app.xml" ContentType="application/vnd.openxmlformats-officedocument.extended-properties+xml"/>
  <Override PartName="/ppt/comments/comment15.xml" ContentType="application/vnd.openxmlformats-officedocument.presentationml.comment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slides/slide22.xml" ContentType="application/vnd.openxmlformats-officedocument.presentationml.slide+xml"/>
  <Override PartName="/ppt/slides/slide41.xml" ContentType="application/vnd.openxmlformats-officedocument.presentationml.slide+xml"/>
  <Override PartName="/ppt/comments/comment22.xml" ContentType="application/vnd.openxmlformats-officedocument.presentationml.comments+xml"/>
  <Override PartName="/ppt/comments/comment19.xml" ContentType="application/vnd.openxmlformats-officedocument.presentationml.comments+xml"/>
  <Override PartName="/ppt/notesSlides/notesSlide5.xml" ContentType="application/vnd.openxmlformats-officedocument.presentationml.notesSlide+xml"/>
  <Override PartName="/ppt/comments/comment3.xml" ContentType="application/vnd.openxmlformats-officedocument.presentationml.comments+xml"/>
  <Default Extension="pict" ContentType="image/pict"/>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comments/comment12.xml" ContentType="application/vnd.openxmlformats-officedocument.presentationml.comments+xml"/>
  <Default Extension="png" ContentType="image/png"/>
  <Override PartName="/ppt/comments/comment7.xml" ContentType="application/vnd.openxmlformats-officedocument.presentationml.comment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57"/>
  </p:notesMasterIdLst>
  <p:sldIdLst>
    <p:sldId id="257" r:id="rId2"/>
    <p:sldId id="314" r:id="rId3"/>
    <p:sldId id="310" r:id="rId4"/>
    <p:sldId id="258" r:id="rId5"/>
    <p:sldId id="288" r:id="rId6"/>
    <p:sldId id="317" r:id="rId7"/>
    <p:sldId id="259" r:id="rId8"/>
    <p:sldId id="287" r:id="rId9"/>
    <p:sldId id="261" r:id="rId10"/>
    <p:sldId id="262" r:id="rId11"/>
    <p:sldId id="263" r:id="rId12"/>
    <p:sldId id="311" r:id="rId13"/>
    <p:sldId id="315" r:id="rId14"/>
    <p:sldId id="312" r:id="rId15"/>
    <p:sldId id="313" r:id="rId16"/>
    <p:sldId id="305"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316" r:id="rId41"/>
    <p:sldId id="306" r:id="rId42"/>
    <p:sldId id="307" r:id="rId43"/>
    <p:sldId id="308" r:id="rId44"/>
    <p:sldId id="294" r:id="rId45"/>
    <p:sldId id="295" r:id="rId46"/>
    <p:sldId id="296" r:id="rId47"/>
    <p:sldId id="309" r:id="rId48"/>
    <p:sldId id="297" r:id="rId49"/>
    <p:sldId id="298" r:id="rId50"/>
    <p:sldId id="299" r:id="rId51"/>
    <p:sldId id="300" r:id="rId52"/>
    <p:sldId id="301" r:id="rId53"/>
    <p:sldId id="289" r:id="rId54"/>
    <p:sldId id="303" r:id="rId55"/>
    <p:sldId id="304"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Bernard Friedlander" initials="BF" lastIdx="78"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900BFF"/>
    <a:srgbClr val="042454"/>
    <a:srgbClr val="000004"/>
    <a:srgbClr val="883FFF"/>
    <a:srgbClr val="D82EFF"/>
    <a:srgbClr val="000000"/>
    <a:srgbClr val="FFFF0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4790" autoAdjust="0"/>
    <p:restoredTop sz="94660"/>
  </p:normalViewPr>
  <p:slideViewPr>
    <p:cSldViewPr snapToGrid="0" snapToObjects="1">
      <p:cViewPr varScale="1">
        <p:scale>
          <a:sx n="145" d="100"/>
          <a:sy n="145" d="100"/>
        </p:scale>
        <p:origin x="-1352" y="-1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printerSettings" Target="printerSettings/printerSettings1.bin"/><Relationship Id="rId59" Type="http://schemas.openxmlformats.org/officeDocument/2006/relationships/commentAuthors" Target="commentAuthor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13-09-20T15:08:43.199" idx="1">
    <p:pos x="5760" y="0"/>
    <p:text/>
  </p:cm>
  <p:cm authorId="0" dt="2013-09-20T15:09:27.547" idx="2">
    <p:pos x="5856" y="96"/>
    <p:text/>
  </p:cm>
  <p:cm authorId="0" dt="2013-09-20T15:09:38.028" idx="3">
    <p:pos x="5952" y="192"/>
    <p:text/>
  </p:cm>
</p:cmLst>
</file>

<file path=ppt/comments/comment10.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13-09-20T15:08:43.199" idx="16">
    <p:pos x="5760" y="0"/>
    <p:text/>
  </p:cm>
  <p:cm authorId="0" dt="2013-09-20T15:09:27.547" idx="17">
    <p:pos x="5856" y="96"/>
    <p:text/>
  </p:cm>
  <p:cm authorId="0" dt="2013-09-20T15:09:38.028" idx="18">
    <p:pos x="5952" y="192"/>
    <p:text/>
  </p:cm>
</p:cmLst>
</file>

<file path=ppt/comments/comment1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13-09-20T15:08:43.199" idx="19">
    <p:pos x="5760" y="0"/>
    <p:text/>
  </p:cm>
  <p:cm authorId="0" dt="2013-09-20T15:09:27.547" idx="20">
    <p:pos x="5856" y="96"/>
    <p:text/>
  </p:cm>
  <p:cm authorId="0" dt="2013-09-20T15:09:38.028" idx="21">
    <p:pos x="5952" y="192"/>
    <p:text/>
  </p:cm>
</p:cmLst>
</file>

<file path=ppt/comments/comment1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13-09-20T15:08:43.199" idx="22">
    <p:pos x="5760" y="0"/>
    <p:text/>
  </p:cm>
  <p:cm authorId="0" dt="2013-09-20T15:09:27.547" idx="23">
    <p:pos x="5856" y="96"/>
    <p:text/>
  </p:cm>
  <p:cm authorId="0" dt="2013-09-20T15:09:38.028" idx="24">
    <p:pos x="5952" y="192"/>
    <p:text/>
  </p:cm>
</p:cmLst>
</file>

<file path=ppt/comments/comment1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13-09-20T15:08:43.199" idx="25">
    <p:pos x="5760" y="0"/>
    <p:text/>
  </p:cm>
  <p:cm authorId="0" dt="2013-09-20T15:09:27.547" idx="26">
    <p:pos x="5856" y="96"/>
    <p:text/>
  </p:cm>
  <p:cm authorId="0" dt="2013-09-20T15:09:38.028" idx="27">
    <p:pos x="5952" y="192"/>
    <p:text/>
  </p:cm>
</p:cmLst>
</file>

<file path=ppt/comments/comment1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13-09-20T15:08:43.199" idx="28">
    <p:pos x="5760" y="0"/>
    <p:text/>
  </p:cm>
  <p:cm authorId="0" dt="2013-09-20T15:09:27.547" idx="29">
    <p:pos x="5856" y="96"/>
    <p:text/>
  </p:cm>
  <p:cm authorId="0" dt="2013-09-20T15:09:38.028" idx="30">
    <p:pos x="5952" y="192"/>
    <p:text/>
  </p:cm>
</p:cmLst>
</file>

<file path=ppt/comments/comment1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13-09-20T15:08:43.199" idx="31">
    <p:pos x="5760" y="0"/>
    <p:text/>
  </p:cm>
  <p:cm authorId="0" dt="2013-09-20T15:09:27.547" idx="32">
    <p:pos x="5856" y="96"/>
    <p:text/>
  </p:cm>
  <p:cm authorId="0" dt="2013-09-20T15:09:38.028" idx="33">
    <p:pos x="5952" y="192"/>
    <p:text/>
  </p:cm>
</p:cmLst>
</file>

<file path=ppt/comments/comment1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13-09-20T15:08:43.199" idx="34">
    <p:pos x="5760" y="0"/>
    <p:text/>
  </p:cm>
  <p:cm authorId="0" dt="2013-09-20T15:09:27.547" idx="35">
    <p:pos x="5856" y="96"/>
    <p:text/>
  </p:cm>
  <p:cm authorId="0" dt="2013-09-20T15:09:38.028" idx="36">
    <p:pos x="5952" y="192"/>
    <p:text/>
  </p:cm>
</p:cmLst>
</file>

<file path=ppt/comments/comment17.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13-09-20T15:08:43.199" idx="37">
    <p:pos x="5760" y="0"/>
    <p:text/>
  </p:cm>
  <p:cm authorId="0" dt="2013-09-20T15:09:27.547" idx="38">
    <p:pos x="5856" y="96"/>
    <p:text/>
  </p:cm>
  <p:cm authorId="0" dt="2013-09-20T15:09:38.028" idx="39">
    <p:pos x="5952" y="192"/>
    <p:text/>
  </p:cm>
</p:cmLst>
</file>

<file path=ppt/comments/comment18.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13-09-20T15:08:43.199" idx="40">
    <p:pos x="5760" y="0"/>
    <p:text/>
  </p:cm>
  <p:cm authorId="0" dt="2013-09-20T15:09:27.547" idx="41">
    <p:pos x="5856" y="96"/>
    <p:text/>
  </p:cm>
  <p:cm authorId="0" dt="2013-09-20T15:09:38.028" idx="42">
    <p:pos x="5952" y="192"/>
    <p:text/>
  </p:cm>
</p:cmLst>
</file>

<file path=ppt/comments/comment19.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13-09-20T15:08:43.199" idx="43">
    <p:pos x="5760" y="0"/>
    <p:text/>
  </p:cm>
  <p:cm authorId="0" dt="2013-09-20T15:09:27.547" idx="44">
    <p:pos x="5856" y="96"/>
    <p:text/>
  </p:cm>
  <p:cm authorId="0" dt="2013-09-20T15:09:38.028" idx="45">
    <p:pos x="5952" y="192"/>
    <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13-09-20T15:08:43.199" idx="73">
    <p:pos x="5760" y="0"/>
    <p:text/>
  </p:cm>
  <p:cm authorId="0" dt="2013-09-20T15:09:27.547" idx="74">
    <p:pos x="5856" y="96"/>
    <p:text/>
  </p:cm>
  <p:cm authorId="0" dt="2013-09-20T15:09:38.028" idx="75">
    <p:pos x="5952" y="192"/>
    <p:text/>
  </p:cm>
</p:cmLst>
</file>

<file path=ppt/comments/comment20.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13-09-20T15:08:43.199" idx="46">
    <p:pos x="5760" y="0"/>
    <p:text/>
  </p:cm>
  <p:cm authorId="0" dt="2013-09-20T15:09:27.547" idx="47">
    <p:pos x="5856" y="96"/>
    <p:text/>
  </p:cm>
  <p:cm authorId="0" dt="2013-09-20T15:09:38.028" idx="48">
    <p:pos x="5952" y="192"/>
    <p:text/>
  </p:cm>
</p:cmLst>
</file>

<file path=ppt/comments/comment2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13-09-20T15:08:43.199" idx="49">
    <p:pos x="5760" y="0"/>
    <p:text/>
  </p:cm>
  <p:cm authorId="0" dt="2013-09-20T15:09:27.547" idx="50">
    <p:pos x="5856" y="96"/>
    <p:text/>
  </p:cm>
  <p:cm authorId="0" dt="2013-09-20T15:09:38.028" idx="51">
    <p:pos x="5952" y="192"/>
    <p:text/>
  </p:cm>
</p:cmLst>
</file>

<file path=ppt/comments/comment2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13-09-20T15:08:43.199" idx="52">
    <p:pos x="5760" y="0"/>
    <p:text/>
  </p:cm>
  <p:cm authorId="0" dt="2013-09-20T15:09:27.547" idx="53">
    <p:pos x="5856" y="96"/>
    <p:text/>
  </p:cm>
  <p:cm authorId="0" dt="2013-09-20T15:09:38.028" idx="54">
    <p:pos x="5952" y="192"/>
    <p:text/>
  </p:cm>
</p:cmLst>
</file>

<file path=ppt/comments/comment2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13-09-20T15:08:43.199" idx="58">
    <p:pos x="5760" y="0"/>
    <p:text/>
  </p:cm>
  <p:cm authorId="0" dt="2013-09-20T15:09:27.547" idx="59">
    <p:pos x="5856" y="96"/>
    <p:text/>
  </p:cm>
  <p:cm authorId="0" dt="2013-09-20T15:09:38.028" idx="60">
    <p:pos x="5952" y="192"/>
    <p:text/>
  </p:cm>
</p:cmLst>
</file>

<file path=ppt/comments/comment2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13-09-20T15:08:43.199" idx="64">
    <p:pos x="5760" y="0"/>
    <p:text/>
  </p:cm>
  <p:cm authorId="0" dt="2013-09-20T15:09:27.547" idx="65">
    <p:pos x="5856" y="96"/>
    <p:text/>
  </p:cm>
  <p:cm authorId="0" dt="2013-09-20T15:09:38.028" idx="66">
    <p:pos x="5952" y="192"/>
    <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13-09-20T15:08:43.199" idx="70">
    <p:pos x="5760" y="0"/>
    <p:text/>
  </p:cm>
  <p:cm authorId="0" dt="2013-09-20T15:09:27.547" idx="71">
    <p:pos x="5856" y="96"/>
    <p:text/>
  </p:cm>
  <p:cm authorId="0" dt="2013-09-20T15:09:38.028" idx="72">
    <p:pos x="5952" y="192"/>
    <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13-09-20T15:08:43.199" idx="4">
    <p:pos x="5760" y="0"/>
    <p:text/>
  </p:cm>
  <p:cm authorId="0" dt="2013-09-20T15:09:27.547" idx="5">
    <p:pos x="5856" y="96"/>
    <p:text/>
  </p:cm>
  <p:cm authorId="0" dt="2013-09-20T15:09:38.028" idx="6">
    <p:pos x="5952" y="192"/>
    <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13-09-20T15:08:43.199" idx="55">
    <p:pos x="5760" y="0"/>
    <p:text/>
  </p:cm>
  <p:cm authorId="0" dt="2013-09-20T15:09:27.547" idx="56">
    <p:pos x="5856" y="96"/>
    <p:text/>
  </p:cm>
  <p:cm authorId="0" dt="2013-09-20T15:09:38.028" idx="57">
    <p:pos x="5952" y="192"/>
    <p:tex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13-09-20T15:08:43.199" idx="76">
    <p:pos x="5760" y="0"/>
    <p:text/>
  </p:cm>
  <p:cm authorId="0" dt="2013-09-20T15:09:27.547" idx="77">
    <p:pos x="5856" y="96"/>
    <p:text/>
  </p:cm>
  <p:cm authorId="0" dt="2013-09-20T15:09:38.028" idx="78">
    <p:pos x="5952" y="192"/>
    <p:text/>
  </p:cm>
</p:cmLst>
</file>

<file path=ppt/comments/comment7.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13-09-20T15:08:43.199" idx="7">
    <p:pos x="5760" y="0"/>
    <p:text/>
  </p:cm>
  <p:cm authorId="0" dt="2013-09-20T15:09:27.547" idx="8">
    <p:pos x="5856" y="96"/>
    <p:text/>
  </p:cm>
  <p:cm authorId="0" dt="2013-09-20T15:09:38.028" idx="9">
    <p:pos x="5952" y="192"/>
    <p:text/>
  </p:cm>
</p:cmLst>
</file>

<file path=ppt/comments/comment8.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13-09-20T15:08:43.199" idx="10">
    <p:pos x="5760" y="0"/>
    <p:text/>
  </p:cm>
  <p:cm authorId="0" dt="2013-09-20T15:09:27.547" idx="11">
    <p:pos x="5856" y="96"/>
    <p:text/>
  </p:cm>
  <p:cm authorId="0" dt="2013-09-20T15:09:38.028" idx="12">
    <p:pos x="5952" y="192"/>
    <p:text/>
  </p:cm>
</p:cmLst>
</file>

<file path=ppt/comments/comment9.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13-09-20T15:08:43.199" idx="13">
    <p:pos x="5760" y="0"/>
    <p:text/>
  </p:cm>
  <p:cm authorId="0" dt="2013-09-20T15:09:27.547" idx="14">
    <p:pos x="5856" y="96"/>
    <p:text/>
  </p:cm>
  <p:cm authorId="0" dt="2013-09-20T15:09:38.028" idx="15">
    <p:pos x="5952" y="192"/>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EDDC48-ADF6-AA41-91EB-FF9957C02E4C}" type="datetimeFigureOut">
              <a:rPr lang="en-US" smtClean="0"/>
              <a:pPr/>
              <a:t>10/28/13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EFDE9D-03C0-5046-AD51-393D8E8A8B2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7F0DA6-B32C-894B-A0CC-4875C4BC213A}" type="slidenum">
              <a:rPr lang="en-US" smtClean="0"/>
              <a:pPr/>
              <a:t>8</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7F0DA6-B32C-894B-A0CC-4875C4BC213A}" type="slidenum">
              <a:rPr lang="en-US" smtClean="0"/>
              <a:pPr/>
              <a:t>41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7F0DA6-B32C-894B-A0CC-4875C4BC213A}" type="slidenum">
              <a:rPr lang="en-US" smtClean="0"/>
              <a:pPr/>
              <a:t>42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7F0DA6-B32C-894B-A0CC-4875C4BC213A}" type="slidenum">
              <a:rPr lang="en-US" smtClean="0"/>
              <a:pPr/>
              <a:t>43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7F0DA6-B32C-894B-A0CC-4875C4BC213A}" type="slidenum">
              <a:rPr lang="en-US" smtClean="0"/>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7F0DA6-B32C-894B-A0CC-4875C4BC213A}"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7F0DA6-B32C-894B-A0CC-4875C4BC213A}"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7F0DA6-B32C-894B-A0CC-4875C4BC213A}" type="slidenum">
              <a:rPr lang="en-US" smtClean="0"/>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7F0DA6-B32C-894B-A0CC-4875C4BC213A}" type="slidenum">
              <a:rPr lang="en-US" smtClean="0"/>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7F0DA6-B32C-894B-A0CC-4875C4BC213A}" type="slidenum">
              <a:rPr lang="en-US" smtClean="0"/>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7F0DA6-B32C-894B-A0CC-4875C4BC213A}" type="slidenum">
              <a:rPr lang="en-US" smtClean="0"/>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7F0DA6-B32C-894B-A0CC-4875C4BC213A}"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D1A942-08BC-D74A-8EE4-D98B527CA1F1}" type="datetimeFigureOut">
              <a:rPr lang="en-US" smtClean="0"/>
              <a:pPr/>
              <a:t>10/28/13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DB90E-ECAB-2544-8B5C-2DC6991781D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D1A942-08BC-D74A-8EE4-D98B527CA1F1}" type="datetimeFigureOut">
              <a:rPr lang="en-US" smtClean="0"/>
              <a:pPr/>
              <a:t>10/28/13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DB90E-ECAB-2544-8B5C-2DC6991781D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D1A942-08BC-D74A-8EE4-D98B527CA1F1}" type="datetimeFigureOut">
              <a:rPr lang="en-US" smtClean="0"/>
              <a:pPr/>
              <a:t>10/28/13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DB90E-ECAB-2544-8B5C-2DC6991781D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D1A942-08BC-D74A-8EE4-D98B527CA1F1}" type="datetimeFigureOut">
              <a:rPr lang="en-US" smtClean="0"/>
              <a:pPr/>
              <a:t>10/28/13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DB90E-ECAB-2544-8B5C-2DC6991781D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D1A942-08BC-D74A-8EE4-D98B527CA1F1}" type="datetimeFigureOut">
              <a:rPr lang="en-US" smtClean="0"/>
              <a:pPr/>
              <a:t>10/28/13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DB90E-ECAB-2544-8B5C-2DC6991781D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D1A942-08BC-D74A-8EE4-D98B527CA1F1}" type="datetimeFigureOut">
              <a:rPr lang="en-US" smtClean="0"/>
              <a:pPr/>
              <a:t>10/28/13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EDB90E-ECAB-2544-8B5C-2DC6991781D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D1A942-08BC-D74A-8EE4-D98B527CA1F1}" type="datetimeFigureOut">
              <a:rPr lang="en-US" smtClean="0"/>
              <a:pPr/>
              <a:t>10/28/13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EDB90E-ECAB-2544-8B5C-2DC6991781D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D1A942-08BC-D74A-8EE4-D98B527CA1F1}" type="datetimeFigureOut">
              <a:rPr lang="en-US" smtClean="0"/>
              <a:pPr/>
              <a:t>10/28/13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EDB90E-ECAB-2544-8B5C-2DC6991781D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D1A942-08BC-D74A-8EE4-D98B527CA1F1}" type="datetimeFigureOut">
              <a:rPr lang="en-US" smtClean="0"/>
              <a:pPr/>
              <a:t>10/28/13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EDB90E-ECAB-2544-8B5C-2DC6991781D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1A942-08BC-D74A-8EE4-D98B527CA1F1}" type="datetimeFigureOut">
              <a:rPr lang="en-US" smtClean="0"/>
              <a:pPr/>
              <a:t>10/28/13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EDB90E-ECAB-2544-8B5C-2DC6991781D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1A942-08BC-D74A-8EE4-D98B527CA1F1}" type="datetimeFigureOut">
              <a:rPr lang="en-US" smtClean="0"/>
              <a:pPr/>
              <a:t>10/28/13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EDB90E-ECAB-2544-8B5C-2DC6991781D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D1A942-08BC-D74A-8EE4-D98B527CA1F1}" type="datetimeFigureOut">
              <a:rPr lang="en-US" smtClean="0"/>
              <a:pPr/>
              <a:t>10/28/13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EDB90E-ECAB-2544-8B5C-2DC6991781D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Macintosh%20HD:Users:202NEauclaire:Pictures:Saved%20Pix:RecipSmilesBaby-Mother.jpg!OLE_LINK3" TargetMode="External"/><Relationship Id="rId4" Type="http://schemas.openxmlformats.org/officeDocument/2006/relationships/hyperlink" Target="mailto:bzf303@aol.com" TargetMode="External"/><Relationship Id="rId5" Type="http://schemas.openxmlformats.org/officeDocument/2006/relationships/hyperlink" Target="mailto:bzf202@gmail.com" TargetMode="External"/><Relationship Id="rId6" Type="http://schemas.openxmlformats.org/officeDocument/2006/relationships/comments" Target="../comments/comment1.xml"/><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Macintosh%20HD:Users:202NEauclaire:Pictures:Saved%20Pix:RecipSmilesBaby-Mother.jpg!OLE_LINK3" TargetMode="External"/><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Macintosh%20HD:Users:202NEauclaire:Pictures:Saved%20Pix:RecipSmilesBaby-Mother.jpg!OLE_LINK3" TargetMode="External"/><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omments" Target="../comments/commen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omments" Target="../comments/commen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omments" Target="../comments/commen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NEUROPEPTIDES.NL" TargetMode="External"/><Relationship Id="rId3" Type="http://schemas.openxmlformats.org/officeDocument/2006/relationships/comments" Target="../comments/commen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omments" Target="../comments/commen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omments" Target="../comments/comment1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comments" Target="../comments/comment13.xml"/><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omments" Target="../comments/commen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omments" Target="../comments/commen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omments" Target="../comments/commen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omments" Target="../comments/commen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omments" Target="../comments/commen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omments" Target="../comments/commen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omments" Target="../comments/commen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omments" Target="../comments/commen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omments" Target="../comments/commen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omments" Target="../comments/comment22.xml"/></Relationships>
</file>

<file path=ppt/slides/_rels/slide39.xml.rels><?xml version="1.0" encoding="UTF-8" standalone="yes"?>
<Relationships xmlns="http://schemas.openxmlformats.org/package/2006/relationships"><Relationship Id="rId3" Type="http://schemas.openxmlformats.org/officeDocument/2006/relationships/hyperlink" Target="http://www.sciencedirect.com/science/article/pii/S0163638311000749%23aff0005" TargetMode="External"/><Relationship Id="rId4" Type="http://schemas.openxmlformats.org/officeDocument/2006/relationships/hyperlink" Target="http://www.sciencedirect.com/science/article/pii/S0163638311000749%23aff0010" TargetMode="External"/><Relationship Id="rId5" Type="http://schemas.openxmlformats.org/officeDocument/2006/relationships/hyperlink" Target="http://www.sciencedirect.com/science/article/pii/S0163638311000749%23fn0005" TargetMode="External"/><Relationship Id="rId6" Type="http://schemas.openxmlformats.org/officeDocument/2006/relationships/hyperlink" Target="http://www.sciencedirect.com/science/article/pii/S0163638311000749%23aff0015" TargetMode="External"/><Relationship Id="rId1" Type="http://schemas.openxmlformats.org/officeDocument/2006/relationships/slideLayout" Target="../slideLayouts/slideLayout7.xml"/><Relationship Id="rId2" Type="http://schemas.openxmlformats.org/officeDocument/2006/relationships/hyperlink" Target="http://www.sciencedirect.com/science/article/pii/S0163638311000749"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mailto:bzf202@gmail.com" TargetMode="External"/><Relationship Id="rId3" Type="http://schemas.openxmlformats.org/officeDocument/2006/relationships/comments" Target="../comments/commen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comments" Target="../comments/commen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omments" Target="../comments/comment2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omments" Target="../comments/commen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omments" Target="../comments/commen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omments" Target="../comments/commen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vmlDrawing" Target="../drawings/vmlDrawing2.vml"/><Relationship Id="rId2" Type="http://schemas.openxmlformats.org/officeDocument/2006/relationships/slideLayout" Target="../slideLayouts/slideLayout7.xml"/><Relationship Id="rId3" Type="http://schemas.openxmlformats.org/officeDocument/2006/relationships/oleObject" Target="Macintosh%20HD:Users:202NEauclaire:Pictures:Saved%20Pix:RecipSmilesBaby-Mother.jpg!OLE_LINK3"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rame 4"/>
          <p:cNvSpPr/>
          <p:nvPr/>
        </p:nvSpPr>
        <p:spPr>
          <a:xfrm>
            <a:off x="1" y="0"/>
            <a:ext cx="9144000" cy="6858000"/>
          </a:xfrm>
          <a:prstGeom prst="frame">
            <a:avLst/>
          </a:prstGeom>
          <a:solidFill>
            <a:schemeClr val="tx1">
              <a:alpha val="18000"/>
            </a:schemeClr>
          </a:solidFill>
        </p:spPr>
        <p:style>
          <a:lnRef idx="0">
            <a:schemeClr val="accent5"/>
          </a:lnRef>
          <a:fillRef idx="3">
            <a:schemeClr val="accent5"/>
          </a:fillRef>
          <a:effectRef idx="3">
            <a:schemeClr val="accent5"/>
          </a:effectRef>
          <a:fontRef idx="minor">
            <a:schemeClr val="lt1"/>
          </a:fontRef>
        </p:style>
        <p:txBody>
          <a:bodyPr lIns="91416" tIns="45708" rIns="91416" bIns="45708" rtlCol="0" anchor="ctr"/>
          <a:lstStyle/>
          <a:p>
            <a:pPr algn="ctr"/>
            <a:endParaRPr lang="en-US" dirty="0">
              <a:solidFill>
                <a:schemeClr val="bg2"/>
              </a:solidFill>
            </a:endParaRPr>
          </a:p>
        </p:txBody>
      </p:sp>
      <p:sp>
        <p:nvSpPr>
          <p:cNvPr id="4" name="TextBox 3"/>
          <p:cNvSpPr txBox="1"/>
          <p:nvPr/>
        </p:nvSpPr>
        <p:spPr>
          <a:xfrm>
            <a:off x="941126" y="909794"/>
            <a:ext cx="7264032" cy="2400633"/>
          </a:xfrm>
          <a:prstGeom prst="rect">
            <a:avLst/>
          </a:prstGeom>
          <a:noFill/>
        </p:spPr>
        <p:txBody>
          <a:bodyPr wrap="square" lIns="91416" tIns="45708" rIns="91416" bIns="45708" rtlCol="0">
            <a:spAutoFit/>
          </a:bodyPr>
          <a:lstStyle/>
          <a:p>
            <a:pPr algn="ctr"/>
            <a:r>
              <a:rPr lang="en-US" sz="2400" b="1" u="sng" dirty="0"/>
              <a:t>From Here To There:</a:t>
            </a:r>
            <a:endParaRPr lang="en-US" sz="2400" dirty="0"/>
          </a:p>
          <a:p>
            <a:pPr algn="ctr"/>
            <a:r>
              <a:rPr lang="en-US" i="1" dirty="0"/>
              <a:t>From Lawful </a:t>
            </a:r>
            <a:r>
              <a:rPr lang="en-US" i="1" dirty="0" smtClean="0"/>
              <a:t>Neuroscience </a:t>
            </a:r>
          </a:p>
          <a:p>
            <a:pPr algn="ctr"/>
            <a:r>
              <a:rPr lang="en-US" i="1" dirty="0" smtClean="0"/>
              <a:t>To </a:t>
            </a:r>
            <a:r>
              <a:rPr lang="en-US" i="1" dirty="0"/>
              <a:t>The</a:t>
            </a:r>
            <a:r>
              <a:rPr lang="en-US" i="1" dirty="0" smtClean="0"/>
              <a:t> Unruly </a:t>
            </a:r>
            <a:r>
              <a:rPr lang="en-US" i="1" dirty="0"/>
              <a:t>Realities </a:t>
            </a:r>
            <a:r>
              <a:rPr lang="en-US" i="1" dirty="0" smtClean="0"/>
              <a:t>of  </a:t>
            </a:r>
            <a:r>
              <a:rPr lang="en-US" i="1" dirty="0"/>
              <a:t>Every Day Human </a:t>
            </a:r>
            <a:r>
              <a:rPr lang="en-US" i="1" dirty="0" smtClean="0"/>
              <a:t>Adaptation</a:t>
            </a:r>
            <a:endParaRPr lang="en-US" sz="1000" i="1" dirty="0"/>
          </a:p>
          <a:p>
            <a:pPr algn="ctr"/>
            <a:endParaRPr lang="en-US" sz="1000" i="1" dirty="0"/>
          </a:p>
          <a:p>
            <a:pPr algn="ctr"/>
            <a:r>
              <a:rPr lang="en-US" i="1" dirty="0" smtClean="0"/>
              <a:t>OR</a:t>
            </a:r>
          </a:p>
          <a:p>
            <a:pPr algn="ctr"/>
            <a:endParaRPr lang="en-US" sz="1000" i="1" dirty="0"/>
          </a:p>
          <a:p>
            <a:pPr algn="ctr"/>
            <a:r>
              <a:rPr lang="en-US" sz="2400" b="1" spc="100" dirty="0">
                <a:solidFill>
                  <a:srgbClr val="008000"/>
                </a:solidFill>
                <a:effectLst>
                  <a:glow rad="101600">
                    <a:srgbClr val="FFFF00">
                      <a:alpha val="68000"/>
                    </a:srgbClr>
                  </a:glow>
                </a:effectLst>
              </a:rPr>
              <a:t>Are Mother-Infant Smiles </a:t>
            </a:r>
            <a:endParaRPr lang="en-US" sz="2400" b="1" spc="100" dirty="0" smtClean="0">
              <a:solidFill>
                <a:srgbClr val="008000"/>
              </a:solidFill>
              <a:effectLst>
                <a:glow rad="101600">
                  <a:srgbClr val="FFFF00">
                    <a:alpha val="68000"/>
                  </a:srgbClr>
                </a:glow>
              </a:effectLst>
            </a:endParaRPr>
          </a:p>
          <a:p>
            <a:pPr algn="ctr"/>
            <a:r>
              <a:rPr lang="en-US" sz="2400" b="1" spc="100" dirty="0" smtClean="0">
                <a:solidFill>
                  <a:srgbClr val="008000"/>
                </a:solidFill>
                <a:effectLst>
                  <a:glow rad="101600">
                    <a:srgbClr val="FFFF00">
                      <a:alpha val="68000"/>
                    </a:srgbClr>
                  </a:glow>
                </a:effectLst>
              </a:rPr>
              <a:t>Beacon </a:t>
            </a:r>
            <a:r>
              <a:rPr lang="en-US" sz="2400" b="1" spc="100" dirty="0">
                <a:solidFill>
                  <a:srgbClr val="008000"/>
                </a:solidFill>
                <a:effectLst>
                  <a:glow rad="101600">
                    <a:srgbClr val="FFFF00">
                      <a:alpha val="68000"/>
                    </a:srgbClr>
                  </a:glow>
                </a:effectLst>
              </a:rPr>
              <a:t>Lights of Evolution &amp; Civilization</a:t>
            </a:r>
            <a:r>
              <a:rPr lang="en-US" sz="2400" b="1" spc="100" dirty="0" smtClean="0">
                <a:solidFill>
                  <a:srgbClr val="008000"/>
                </a:solidFill>
                <a:effectLst>
                  <a:glow rad="101600">
                    <a:srgbClr val="FFFF00">
                      <a:alpha val="68000"/>
                    </a:srgbClr>
                  </a:glow>
                </a:effectLst>
              </a:rPr>
              <a:t>?</a:t>
            </a:r>
            <a:endParaRPr lang="en-US" sz="2400" b="1" spc="100" dirty="0">
              <a:solidFill>
                <a:srgbClr val="008000"/>
              </a:solidFill>
              <a:effectLst>
                <a:glow rad="101600">
                  <a:srgbClr val="FFFF00">
                    <a:alpha val="68000"/>
                  </a:srgbClr>
                </a:glow>
              </a:effectLst>
            </a:endParaRPr>
          </a:p>
        </p:txBody>
      </p:sp>
      <p:sp>
        <p:nvSpPr>
          <p:cNvPr id="6" name="TextBox 5"/>
          <p:cNvSpPr txBox="1"/>
          <p:nvPr/>
        </p:nvSpPr>
        <p:spPr>
          <a:xfrm>
            <a:off x="2850141" y="3117937"/>
            <a:ext cx="3513790" cy="600140"/>
          </a:xfrm>
          <a:prstGeom prst="rect">
            <a:avLst/>
          </a:prstGeom>
          <a:noFill/>
        </p:spPr>
        <p:txBody>
          <a:bodyPr wrap="square" lIns="91416" tIns="45708" rIns="91416" bIns="45708" rtlCol="0">
            <a:spAutoFit/>
          </a:bodyPr>
          <a:lstStyle/>
          <a:p>
            <a:pPr algn="ctr"/>
            <a:r>
              <a:rPr lang="en-US" sz="1100" dirty="0"/>
              <a:t>Bernard Z. Friedlander, Ph.D</a:t>
            </a:r>
            <a:r>
              <a:rPr lang="en-US" sz="1200" dirty="0"/>
              <a:t>.</a:t>
            </a:r>
            <a:endParaRPr lang="en-US" sz="800" dirty="0"/>
          </a:p>
          <a:p>
            <a:pPr algn="ctr"/>
            <a:r>
              <a:rPr lang="en-US" sz="800" dirty="0"/>
              <a:t>Version </a:t>
            </a:r>
            <a:r>
              <a:rPr lang="en-US" sz="800" dirty="0" smtClean="0"/>
              <a:t>13.10.15PFFF</a:t>
            </a:r>
            <a:r>
              <a:rPr lang="en-US" sz="1200" i="1" dirty="0" smtClean="0"/>
              <a:t> </a:t>
            </a:r>
          </a:p>
          <a:p>
            <a:pPr algn="ctr"/>
            <a:r>
              <a:rPr lang="en-US" sz="900" dirty="0" smtClean="0"/>
              <a:t>© Bernard Z. Friedlander 2013</a:t>
            </a:r>
            <a:endParaRPr lang="en-US" sz="900" dirty="0"/>
          </a:p>
        </p:txBody>
      </p:sp>
      <p:sp>
        <p:nvSpPr>
          <p:cNvPr id="7" name="Date Placeholder 6"/>
          <p:cNvSpPr>
            <a:spLocks noGrp="1"/>
          </p:cNvSpPr>
          <p:nvPr>
            <p:ph type="dt" sz="half" idx="10"/>
          </p:nvPr>
        </p:nvSpPr>
        <p:spPr/>
        <p:txBody>
          <a:bodyPr/>
          <a:lstStyle/>
          <a:p>
            <a:r>
              <a:rPr lang="en-US" smtClean="0"/>
              <a:t>Tuesday, October 15, 2013</a:t>
            </a:r>
            <a:endParaRPr lang="en-US"/>
          </a:p>
        </p:txBody>
      </p:sp>
      <p:sp>
        <p:nvSpPr>
          <p:cNvPr id="8" name="Slide Number Placeholder 7"/>
          <p:cNvSpPr>
            <a:spLocks noGrp="1"/>
          </p:cNvSpPr>
          <p:nvPr>
            <p:ph type="sldNum" sz="quarter" idx="12"/>
          </p:nvPr>
        </p:nvSpPr>
        <p:spPr/>
        <p:txBody>
          <a:bodyPr/>
          <a:lstStyle/>
          <a:p>
            <a:fld id="{8846679A-A2C7-CA48-B6F0-065B8B39D3A7}" type="slidenum">
              <a:rPr lang="en-US" smtClean="0"/>
              <a:pPr/>
              <a:t>1</a:t>
            </a:fld>
            <a:endParaRPr lang="en-US"/>
          </a:p>
        </p:txBody>
      </p:sp>
      <p:sp>
        <p:nvSpPr>
          <p:cNvPr id="9" name="Footer Placeholder 8"/>
          <p:cNvSpPr>
            <a:spLocks noGrp="1"/>
          </p:cNvSpPr>
          <p:nvPr>
            <p:ph type="ftr" sz="quarter" idx="11"/>
          </p:nvPr>
        </p:nvSpPr>
        <p:spPr/>
        <p:txBody>
          <a:bodyPr/>
          <a:lstStyle/>
          <a:p>
            <a:r>
              <a:rPr lang="en-US" dirty="0" smtClean="0"/>
              <a:t>Chaos &amp; Complex Systems Seminar Department of Physics, University of Wisconsin-Madison</a:t>
            </a:r>
            <a:endParaRPr lang="en-US" dirty="0"/>
          </a:p>
        </p:txBody>
      </p:sp>
      <p:sp>
        <p:nvSpPr>
          <p:cNvPr id="11" name="TextBox 10"/>
          <p:cNvSpPr txBox="1"/>
          <p:nvPr/>
        </p:nvSpPr>
        <p:spPr>
          <a:xfrm>
            <a:off x="1378550" y="3669809"/>
            <a:ext cx="2943316" cy="369308"/>
          </a:xfrm>
          <a:prstGeom prst="rect">
            <a:avLst/>
          </a:prstGeom>
          <a:noFill/>
        </p:spPr>
        <p:txBody>
          <a:bodyPr wrap="square" lIns="91416" tIns="45708" rIns="91416" bIns="45708" rtlCol="0">
            <a:spAutoFit/>
          </a:bodyPr>
          <a:lstStyle/>
          <a:p>
            <a:pPr algn="ctr"/>
            <a:r>
              <a:rPr lang="en-US" sz="900" i="1" dirty="0"/>
              <a:t>Research Professor of Human Development, </a:t>
            </a:r>
            <a:r>
              <a:rPr lang="en-US" sz="900" dirty="0"/>
              <a:t>Emeritu</a:t>
            </a:r>
            <a:r>
              <a:rPr lang="en-US" sz="900" i="1" dirty="0"/>
              <a:t>s</a:t>
            </a:r>
            <a:endParaRPr lang="en-US" sz="900" dirty="0"/>
          </a:p>
          <a:p>
            <a:pPr algn="ctr"/>
            <a:r>
              <a:rPr lang="en-US" sz="900" i="1" dirty="0"/>
              <a:t>Department of Psychology, University of Hartford</a:t>
            </a:r>
            <a:endParaRPr lang="en-US" sz="2800" i="1" dirty="0"/>
          </a:p>
        </p:txBody>
      </p:sp>
      <p:sp>
        <p:nvSpPr>
          <p:cNvPr id="12" name="TextBox 11"/>
          <p:cNvSpPr txBox="1"/>
          <p:nvPr/>
        </p:nvSpPr>
        <p:spPr>
          <a:xfrm>
            <a:off x="4879240" y="3685790"/>
            <a:ext cx="2403069" cy="369308"/>
          </a:xfrm>
          <a:prstGeom prst="rect">
            <a:avLst/>
          </a:prstGeom>
          <a:noFill/>
        </p:spPr>
        <p:txBody>
          <a:bodyPr wrap="square" lIns="91416" tIns="45708" rIns="91416" bIns="45708" rtlCol="0">
            <a:spAutoFit/>
          </a:bodyPr>
          <a:lstStyle/>
          <a:p>
            <a:pPr algn="ctr"/>
            <a:r>
              <a:rPr lang="en-US" sz="900" i="1" dirty="0"/>
              <a:t>Regularly Contributing Member </a:t>
            </a:r>
            <a:endParaRPr lang="en-US" sz="900" dirty="0"/>
          </a:p>
          <a:p>
            <a:pPr algn="ctr"/>
            <a:r>
              <a:rPr lang="en-US" sz="900" b="1" i="1" dirty="0"/>
              <a:t>CCSS—University of Wisconsin-Madison</a:t>
            </a:r>
            <a:endParaRPr lang="en-US" sz="900" dirty="0"/>
          </a:p>
        </p:txBody>
      </p:sp>
      <p:graphicFrame>
        <p:nvGraphicFramePr>
          <p:cNvPr id="122882" name="Object 2"/>
          <p:cNvGraphicFramePr>
            <a:graphicFrameLocks noChangeAspect="1"/>
          </p:cNvGraphicFramePr>
          <p:nvPr/>
        </p:nvGraphicFramePr>
        <p:xfrm>
          <a:off x="3099092" y="4211637"/>
          <a:ext cx="2789242" cy="1758434"/>
        </p:xfrm>
        <a:graphic>
          <a:graphicData uri="http://schemas.openxmlformats.org/presentationml/2006/ole">
            <p:oleObj spid="_x0000_s14338" name="Document" r:id="rId3" imgW="5397500" imgH="3594100" progId="Word.Document.8">
              <p:link updateAutomatic="1"/>
            </p:oleObj>
          </a:graphicData>
        </a:graphic>
      </p:graphicFrame>
      <p:sp>
        <p:nvSpPr>
          <p:cNvPr id="13" name="TextBox 12"/>
          <p:cNvSpPr txBox="1"/>
          <p:nvPr/>
        </p:nvSpPr>
        <p:spPr>
          <a:xfrm>
            <a:off x="6457469" y="5231248"/>
            <a:ext cx="1649674" cy="661695"/>
          </a:xfrm>
          <a:prstGeom prst="rect">
            <a:avLst/>
          </a:prstGeom>
          <a:noFill/>
        </p:spPr>
        <p:txBody>
          <a:bodyPr wrap="square" lIns="91416" tIns="45708" rIns="91416" bIns="45708" rtlCol="0">
            <a:spAutoFit/>
          </a:bodyPr>
          <a:lstStyle/>
          <a:p>
            <a:pPr algn="ctr"/>
            <a:r>
              <a:rPr lang="en-US" sz="900" dirty="0" smtClean="0"/>
              <a:t>Tuesday, Oct 15, 2013</a:t>
            </a:r>
          </a:p>
          <a:p>
            <a:pPr algn="ctr"/>
            <a:r>
              <a:rPr lang="en-US" sz="900" dirty="0" smtClean="0"/>
              <a:t>Chamberlin Hall </a:t>
            </a:r>
            <a:r>
              <a:rPr lang="en-US" sz="900" dirty="0" err="1" smtClean="0"/>
              <a:t>Rm</a:t>
            </a:r>
            <a:r>
              <a:rPr lang="en-US" sz="900" dirty="0" smtClean="0"/>
              <a:t> 4274</a:t>
            </a:r>
          </a:p>
          <a:p>
            <a:pPr algn="ctr"/>
            <a:r>
              <a:rPr lang="en-US" sz="900" dirty="0" smtClean="0"/>
              <a:t>1150 University Avenue</a:t>
            </a:r>
          </a:p>
          <a:p>
            <a:pPr algn="ctr"/>
            <a:r>
              <a:rPr lang="en-US" sz="900" dirty="0" smtClean="0"/>
              <a:t>12:05-1 PM</a:t>
            </a:r>
            <a:endParaRPr lang="en-US" sz="900" dirty="0"/>
          </a:p>
        </p:txBody>
      </p:sp>
      <p:sp>
        <p:nvSpPr>
          <p:cNvPr id="14" name="TextBox 13"/>
          <p:cNvSpPr txBox="1"/>
          <p:nvPr/>
        </p:nvSpPr>
        <p:spPr>
          <a:xfrm>
            <a:off x="1466730" y="5307725"/>
            <a:ext cx="1087482" cy="507831"/>
          </a:xfrm>
          <a:prstGeom prst="rect">
            <a:avLst/>
          </a:prstGeom>
          <a:noFill/>
        </p:spPr>
        <p:txBody>
          <a:bodyPr wrap="none" rtlCol="0">
            <a:spAutoFit/>
          </a:bodyPr>
          <a:lstStyle/>
          <a:p>
            <a:pPr algn="ctr"/>
            <a:r>
              <a:rPr lang="en-US" sz="900" dirty="0" smtClean="0"/>
              <a:t>B Z F Contact:</a:t>
            </a:r>
          </a:p>
          <a:p>
            <a:pPr algn="ctr"/>
            <a:r>
              <a:rPr lang="en-US" sz="900" dirty="0" smtClean="0">
                <a:hlinkClick r:id="rId4"/>
              </a:rPr>
              <a:t>bzf303@aol.com</a:t>
            </a:r>
            <a:endParaRPr lang="en-US" sz="900" dirty="0" smtClean="0"/>
          </a:p>
          <a:p>
            <a:pPr algn="ctr"/>
            <a:r>
              <a:rPr lang="en-US" sz="900" dirty="0" smtClean="0">
                <a:hlinkClick r:id="rId5"/>
              </a:rPr>
              <a:t>bzf202@gmail.com</a:t>
            </a:r>
            <a:endParaRPr lang="en-US" sz="9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rame 4"/>
          <p:cNvSpPr/>
          <p:nvPr/>
        </p:nvSpPr>
        <p:spPr>
          <a:xfrm>
            <a:off x="0" y="0"/>
            <a:ext cx="9144000" cy="6858000"/>
          </a:xfrm>
          <a:prstGeom prst="frame">
            <a:avLst/>
          </a:prstGeom>
          <a:solidFill>
            <a:schemeClr val="tx1">
              <a:alpha val="18000"/>
            </a:schemeClr>
          </a:solidFill>
        </p:spPr>
        <p:style>
          <a:lnRef idx="0">
            <a:schemeClr val="accent5"/>
          </a:lnRef>
          <a:fillRef idx="3">
            <a:schemeClr val="accent5"/>
          </a:fillRef>
          <a:effectRef idx="3">
            <a:schemeClr val="accent5"/>
          </a:effectRef>
          <a:fontRef idx="minor">
            <a:schemeClr val="lt1"/>
          </a:fontRef>
        </p:style>
        <p:txBody>
          <a:bodyPr lIns="91416" tIns="45708" rIns="91416" bIns="45708" rtlCol="0" anchor="ctr"/>
          <a:lstStyle/>
          <a:p>
            <a:pPr algn="ctr"/>
            <a:endParaRPr lang="en-US" dirty="0">
              <a:solidFill>
                <a:schemeClr val="bg2"/>
              </a:solidFill>
            </a:endParaRPr>
          </a:p>
        </p:txBody>
      </p:sp>
      <p:sp>
        <p:nvSpPr>
          <p:cNvPr id="7" name="TextBox 6"/>
          <p:cNvSpPr txBox="1"/>
          <p:nvPr/>
        </p:nvSpPr>
        <p:spPr>
          <a:xfrm>
            <a:off x="2557517" y="1585310"/>
            <a:ext cx="184666" cy="369332"/>
          </a:xfrm>
          <a:prstGeom prst="rect">
            <a:avLst/>
          </a:prstGeom>
          <a:noFill/>
        </p:spPr>
        <p:txBody>
          <a:bodyPr wrap="none" lIns="91416" tIns="45708" rIns="91416" bIns="45708" rtlCol="0">
            <a:spAutoFit/>
          </a:bodyPr>
          <a:lstStyle/>
          <a:p>
            <a:endParaRPr lang="en-US" dirty="0"/>
          </a:p>
        </p:txBody>
      </p:sp>
      <p:sp>
        <p:nvSpPr>
          <p:cNvPr id="6" name="TextBox 5"/>
          <p:cNvSpPr txBox="1"/>
          <p:nvPr/>
        </p:nvSpPr>
        <p:spPr>
          <a:xfrm>
            <a:off x="1005089" y="4128531"/>
            <a:ext cx="7099563" cy="1846635"/>
          </a:xfrm>
          <a:prstGeom prst="rect">
            <a:avLst/>
          </a:prstGeom>
          <a:noFill/>
        </p:spPr>
        <p:txBody>
          <a:bodyPr wrap="square" lIns="91416" tIns="45708" rIns="91416" bIns="45708" rtlCol="0">
            <a:spAutoFit/>
          </a:bodyPr>
          <a:lstStyle/>
          <a:p>
            <a:pPr algn="ctr"/>
            <a:r>
              <a:rPr lang="en-US" sz="1700" dirty="0"/>
              <a:t>Babies’ reciprocal, “</a:t>
            </a:r>
            <a:r>
              <a:rPr lang="en-US" sz="1700" dirty="0" err="1"/>
              <a:t>recognitive</a:t>
            </a:r>
            <a:r>
              <a:rPr lang="en-US" sz="1700" dirty="0"/>
              <a:t>” smiles are a profoundly puzzling challenge</a:t>
            </a:r>
            <a:r>
              <a:rPr lang="en-US" sz="1700" dirty="0" smtClean="0"/>
              <a:t>:</a:t>
            </a:r>
          </a:p>
          <a:p>
            <a:pPr algn="ctr"/>
            <a:r>
              <a:rPr lang="en-US" sz="1000" dirty="0" smtClean="0"/>
              <a:t> </a:t>
            </a:r>
            <a:r>
              <a:rPr lang="en-US" sz="1700" dirty="0" smtClean="0"/>
              <a:t> </a:t>
            </a:r>
          </a:p>
          <a:p>
            <a:pPr algn="ctr"/>
            <a:r>
              <a:rPr lang="en-US" sz="1700" b="1" dirty="0" smtClean="0"/>
              <a:t>Q 4. </a:t>
            </a:r>
            <a:r>
              <a:rPr lang="en-US" sz="1700" dirty="0" smtClean="0"/>
              <a:t> </a:t>
            </a:r>
            <a:r>
              <a:rPr lang="en-US" sz="1700" dirty="0"/>
              <a:t>What do they tell us about</a:t>
            </a:r>
            <a:r>
              <a:rPr lang="en-US" sz="1700" dirty="0" smtClean="0"/>
              <a:t>:</a:t>
            </a:r>
          </a:p>
          <a:p>
            <a:pPr algn="ctr"/>
            <a:endParaRPr lang="en-US" sz="1000" dirty="0" smtClean="0"/>
          </a:p>
          <a:p>
            <a:pPr algn="ctr"/>
            <a:r>
              <a:rPr lang="en-US" dirty="0">
                <a:solidFill>
                  <a:srgbClr val="008000"/>
                </a:solidFill>
              </a:rPr>
              <a:t>Brain, mind, learning, recognition, causality, “</a:t>
            </a:r>
            <a:r>
              <a:rPr lang="en-US" dirty="0" err="1">
                <a:solidFill>
                  <a:srgbClr val="008000"/>
                </a:solidFill>
              </a:rPr>
              <a:t>effectance</a:t>
            </a:r>
            <a:r>
              <a:rPr lang="en-US" dirty="0">
                <a:solidFill>
                  <a:srgbClr val="008000"/>
                </a:solidFill>
              </a:rPr>
              <a:t>” and “self?</a:t>
            </a:r>
            <a:r>
              <a:rPr lang="en-US" dirty="0" smtClean="0">
                <a:solidFill>
                  <a:srgbClr val="008000"/>
                </a:solidFill>
              </a:rPr>
              <a:t>”</a:t>
            </a:r>
          </a:p>
          <a:p>
            <a:pPr algn="ctr"/>
            <a:r>
              <a:rPr lang="en-US" dirty="0" smtClean="0">
                <a:solidFill>
                  <a:srgbClr val="008000"/>
                </a:solidFill>
              </a:rPr>
              <a:t> </a:t>
            </a:r>
            <a:endParaRPr lang="en-US" dirty="0">
              <a:solidFill>
                <a:srgbClr val="008000"/>
              </a:solidFill>
            </a:endParaRPr>
          </a:p>
          <a:p>
            <a:pPr algn="ctr"/>
            <a:r>
              <a:rPr lang="en-US" sz="1700" b="1" dirty="0"/>
              <a:t>Those are a few of the</a:t>
            </a:r>
            <a:r>
              <a:rPr lang="en-US" sz="1700" b="1" dirty="0" smtClean="0"/>
              <a:t> ramifications </a:t>
            </a:r>
            <a:r>
              <a:rPr lang="en-US" sz="1700" b="1" dirty="0"/>
              <a:t>of this presentation.</a:t>
            </a:r>
          </a:p>
        </p:txBody>
      </p:sp>
      <p:graphicFrame>
        <p:nvGraphicFramePr>
          <p:cNvPr id="19458" name="Object 2"/>
          <p:cNvGraphicFramePr>
            <a:graphicFrameLocks noChangeAspect="1"/>
          </p:cNvGraphicFramePr>
          <p:nvPr/>
        </p:nvGraphicFramePr>
        <p:xfrm>
          <a:off x="2186783" y="965436"/>
          <a:ext cx="4779086" cy="3012901"/>
        </p:xfrm>
        <a:graphic>
          <a:graphicData uri="http://schemas.openxmlformats.org/presentationml/2006/ole">
            <p:oleObj spid="_x0000_s21506" name="Document" r:id="rId4" imgW="5397500" imgH="3594100" progId="Word.Document.8">
              <p:link updateAutomatic="1"/>
            </p:oleObj>
          </a:graphicData>
        </a:graphic>
      </p:graphicFrame>
      <p:sp>
        <p:nvSpPr>
          <p:cNvPr id="8" name="Date Placeholder 7"/>
          <p:cNvSpPr>
            <a:spLocks noGrp="1"/>
          </p:cNvSpPr>
          <p:nvPr>
            <p:ph type="dt" sz="half" idx="10"/>
          </p:nvPr>
        </p:nvSpPr>
        <p:spPr/>
        <p:txBody>
          <a:bodyPr/>
          <a:lstStyle/>
          <a:p>
            <a:r>
              <a:rPr lang="en-US" smtClean="0"/>
              <a:t>Tuesday, October 15, 2013</a:t>
            </a:r>
            <a:endParaRPr lang="en-US"/>
          </a:p>
        </p:txBody>
      </p:sp>
      <p:sp>
        <p:nvSpPr>
          <p:cNvPr id="9" name="Slide Number Placeholder 8"/>
          <p:cNvSpPr>
            <a:spLocks noGrp="1"/>
          </p:cNvSpPr>
          <p:nvPr>
            <p:ph type="sldNum" sz="quarter" idx="12"/>
          </p:nvPr>
        </p:nvSpPr>
        <p:spPr/>
        <p:txBody>
          <a:bodyPr/>
          <a:lstStyle/>
          <a:p>
            <a:fld id="{8846679A-A2C7-CA48-B6F0-065B8B39D3A7}" type="slidenum">
              <a:rPr lang="en-US" smtClean="0"/>
              <a:pPr/>
              <a:t>10</a:t>
            </a:fld>
            <a:endParaRPr lang="en-US"/>
          </a:p>
        </p:txBody>
      </p:sp>
      <p:sp>
        <p:nvSpPr>
          <p:cNvPr id="10" name="Footer Placeholder 9"/>
          <p:cNvSpPr>
            <a:spLocks noGrp="1"/>
          </p:cNvSpPr>
          <p:nvPr>
            <p:ph type="ftr" sz="quarter" idx="11"/>
          </p:nvPr>
        </p:nvSpPr>
        <p:spPr/>
        <p:txBody>
          <a:bodyPr/>
          <a:lstStyle/>
          <a:p>
            <a:r>
              <a:rPr lang="en-US" dirty="0" smtClean="0"/>
              <a:t>Chaos &amp; Complex Systems Seminar Department of Physics, University of Wisconsin-Madison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rame 4"/>
          <p:cNvSpPr/>
          <p:nvPr/>
        </p:nvSpPr>
        <p:spPr>
          <a:xfrm>
            <a:off x="0" y="0"/>
            <a:ext cx="9144000" cy="6858000"/>
          </a:xfrm>
          <a:prstGeom prst="frame">
            <a:avLst/>
          </a:prstGeom>
          <a:solidFill>
            <a:schemeClr val="tx1">
              <a:alpha val="18000"/>
            </a:schemeClr>
          </a:solidFill>
        </p:spPr>
        <p:style>
          <a:lnRef idx="0">
            <a:schemeClr val="accent5"/>
          </a:lnRef>
          <a:fillRef idx="3">
            <a:schemeClr val="accent5"/>
          </a:fillRef>
          <a:effectRef idx="3">
            <a:schemeClr val="accent5"/>
          </a:effectRef>
          <a:fontRef idx="minor">
            <a:schemeClr val="lt1"/>
          </a:fontRef>
        </p:style>
        <p:txBody>
          <a:bodyPr lIns="91416" tIns="45708" rIns="91416" bIns="45708" rtlCol="0" anchor="ctr"/>
          <a:lstStyle/>
          <a:p>
            <a:pPr algn="ctr"/>
            <a:endParaRPr lang="en-US" dirty="0">
              <a:solidFill>
                <a:schemeClr val="bg2"/>
              </a:solidFill>
            </a:endParaRPr>
          </a:p>
        </p:txBody>
      </p:sp>
      <p:sp>
        <p:nvSpPr>
          <p:cNvPr id="7" name="TextBox 6"/>
          <p:cNvSpPr txBox="1"/>
          <p:nvPr/>
        </p:nvSpPr>
        <p:spPr>
          <a:xfrm>
            <a:off x="2557517" y="1585310"/>
            <a:ext cx="184666" cy="369332"/>
          </a:xfrm>
          <a:prstGeom prst="rect">
            <a:avLst/>
          </a:prstGeom>
          <a:noFill/>
        </p:spPr>
        <p:txBody>
          <a:bodyPr wrap="none" lIns="91416" tIns="45708" rIns="91416" bIns="45708" rtlCol="0">
            <a:spAutoFit/>
          </a:bodyPr>
          <a:lstStyle/>
          <a:p>
            <a:endParaRPr lang="en-US" dirty="0"/>
          </a:p>
        </p:txBody>
      </p:sp>
      <p:sp>
        <p:nvSpPr>
          <p:cNvPr id="8" name="Date Placeholder 7"/>
          <p:cNvSpPr>
            <a:spLocks noGrp="1"/>
          </p:cNvSpPr>
          <p:nvPr>
            <p:ph type="dt" sz="half" idx="10"/>
          </p:nvPr>
        </p:nvSpPr>
        <p:spPr/>
        <p:txBody>
          <a:bodyPr/>
          <a:lstStyle/>
          <a:p>
            <a:r>
              <a:rPr lang="en-US" smtClean="0"/>
              <a:t>Tuesday, October 15, 2013</a:t>
            </a:r>
            <a:endParaRPr lang="en-US"/>
          </a:p>
        </p:txBody>
      </p:sp>
      <p:sp>
        <p:nvSpPr>
          <p:cNvPr id="9" name="Slide Number Placeholder 8"/>
          <p:cNvSpPr>
            <a:spLocks noGrp="1"/>
          </p:cNvSpPr>
          <p:nvPr>
            <p:ph type="sldNum" sz="quarter" idx="12"/>
          </p:nvPr>
        </p:nvSpPr>
        <p:spPr/>
        <p:txBody>
          <a:bodyPr/>
          <a:lstStyle/>
          <a:p>
            <a:fld id="{8846679A-A2C7-CA48-B6F0-065B8B39D3A7}" type="slidenum">
              <a:rPr lang="en-US" smtClean="0"/>
              <a:pPr/>
              <a:t>11</a:t>
            </a:fld>
            <a:endParaRPr lang="en-US"/>
          </a:p>
        </p:txBody>
      </p:sp>
      <p:sp>
        <p:nvSpPr>
          <p:cNvPr id="10" name="Footer Placeholder 9"/>
          <p:cNvSpPr>
            <a:spLocks noGrp="1"/>
          </p:cNvSpPr>
          <p:nvPr>
            <p:ph type="ftr" sz="quarter" idx="11"/>
          </p:nvPr>
        </p:nvSpPr>
        <p:spPr/>
        <p:txBody>
          <a:bodyPr/>
          <a:lstStyle/>
          <a:p>
            <a:r>
              <a:rPr lang="en-US" dirty="0" smtClean="0"/>
              <a:t>Chaos &amp; Complex Systems Seminar Department of Physics, University of Wisconsin-Madison</a:t>
            </a:r>
            <a:endParaRPr lang="en-US" dirty="0"/>
          </a:p>
        </p:txBody>
      </p:sp>
      <p:sp>
        <p:nvSpPr>
          <p:cNvPr id="11" name="TextBox 10"/>
          <p:cNvSpPr txBox="1"/>
          <p:nvPr/>
        </p:nvSpPr>
        <p:spPr>
          <a:xfrm>
            <a:off x="963447" y="1243502"/>
            <a:ext cx="7216029" cy="1749332"/>
          </a:xfrm>
          <a:prstGeom prst="rect">
            <a:avLst/>
          </a:prstGeom>
          <a:noFill/>
        </p:spPr>
        <p:txBody>
          <a:bodyPr wrap="square" lIns="86493" tIns="43247" rIns="86493" bIns="43247" rtlCol="0">
            <a:spAutoFit/>
          </a:bodyPr>
          <a:lstStyle/>
          <a:p>
            <a:pPr algn="ctr"/>
            <a:r>
              <a:rPr lang="en-US" sz="2300" b="1" u="sng" dirty="0" smtClean="0"/>
              <a:t>These </a:t>
            </a:r>
            <a:r>
              <a:rPr lang="en-US" sz="2300" b="1" u="sng" dirty="0"/>
              <a:t>Are Extremely Important Issues</a:t>
            </a:r>
            <a:r>
              <a:rPr lang="en-US" sz="2300" b="1" u="sng" dirty="0" smtClean="0"/>
              <a:t>.</a:t>
            </a:r>
            <a:endParaRPr lang="en-US" sz="1000" b="1" u="sng" dirty="0" smtClean="0"/>
          </a:p>
          <a:p>
            <a:pPr algn="ctr"/>
            <a:endParaRPr lang="en-US" sz="1000" b="1" dirty="0" smtClean="0"/>
          </a:p>
          <a:p>
            <a:r>
              <a:rPr lang="en-US" sz="1700" b="1" dirty="0">
                <a:solidFill>
                  <a:srgbClr val="008000"/>
                </a:solidFill>
              </a:rPr>
              <a:t>   </a:t>
            </a:r>
            <a:r>
              <a:rPr lang="en-US" sz="2400" b="1" i="1" u="sng" dirty="0">
                <a:solidFill>
                  <a:srgbClr val="008000"/>
                </a:solidFill>
              </a:rPr>
              <a:t>Q 1-3:</a:t>
            </a:r>
            <a:r>
              <a:rPr lang="en-US" sz="1700" b="1" i="1" dirty="0">
                <a:solidFill>
                  <a:srgbClr val="008000"/>
                </a:solidFill>
              </a:rPr>
              <a:t>  All involve incredibly complicated interactions among</a:t>
            </a:r>
          </a:p>
          <a:p>
            <a:r>
              <a:rPr lang="en-US" sz="1700" b="1" i="1" dirty="0">
                <a:solidFill>
                  <a:srgbClr val="008000"/>
                </a:solidFill>
              </a:rPr>
              <a:t>babies’ earliest post-natal perceptual-cognitive</a:t>
            </a:r>
            <a:r>
              <a:rPr lang="en-US" sz="1700" b="1" i="1" dirty="0" smtClean="0">
                <a:solidFill>
                  <a:srgbClr val="008000"/>
                </a:solidFill>
              </a:rPr>
              <a:t>-signaling-motor- </a:t>
            </a:r>
          </a:p>
          <a:p>
            <a:r>
              <a:rPr lang="en-US" sz="1700" b="1" i="1" dirty="0" smtClean="0">
                <a:solidFill>
                  <a:srgbClr val="008000"/>
                </a:solidFill>
              </a:rPr>
              <a:t>behavioral </a:t>
            </a:r>
            <a:r>
              <a:rPr lang="en-US" sz="1700" b="1" i="1" dirty="0">
                <a:solidFill>
                  <a:srgbClr val="008000"/>
                </a:solidFill>
              </a:rPr>
              <a:t>adaptations.  </a:t>
            </a:r>
            <a:r>
              <a:rPr lang="en-US" sz="1700" b="1" u="sng" dirty="0">
                <a:solidFill>
                  <a:srgbClr val="008000"/>
                </a:solidFill>
              </a:rPr>
              <a:t>These adaptations all </a:t>
            </a:r>
            <a:r>
              <a:rPr lang="en-US" sz="1700" b="1" u="sng" dirty="0" smtClean="0">
                <a:solidFill>
                  <a:srgbClr val="008000"/>
                </a:solidFill>
              </a:rPr>
              <a:t>entail voluntary</a:t>
            </a:r>
            <a:r>
              <a:rPr lang="en-US" sz="1700" b="1" u="sng" dirty="0">
                <a:solidFill>
                  <a:srgbClr val="008000"/>
                </a:solidFill>
              </a:rPr>
              <a:t>,</a:t>
            </a:r>
            <a:r>
              <a:rPr lang="en-US" sz="1700" b="1" u="sng" dirty="0" smtClean="0">
                <a:solidFill>
                  <a:srgbClr val="008000"/>
                </a:solidFill>
              </a:rPr>
              <a:t> </a:t>
            </a:r>
          </a:p>
          <a:p>
            <a:r>
              <a:rPr lang="en-US" sz="1700" b="1" u="sng" dirty="0" smtClean="0">
                <a:solidFill>
                  <a:srgbClr val="008000"/>
                </a:solidFill>
              </a:rPr>
              <a:t>optional</a:t>
            </a:r>
            <a:r>
              <a:rPr lang="en-US" sz="1700" b="1" u="sng" dirty="0">
                <a:solidFill>
                  <a:srgbClr val="008000"/>
                </a:solidFill>
              </a:rPr>
              <a:t>, non-reflexive executive action</a:t>
            </a:r>
            <a:r>
              <a:rPr lang="en-US" sz="1700" b="1" i="1" dirty="0" smtClean="0">
                <a:solidFill>
                  <a:srgbClr val="008000"/>
                </a:solidFill>
              </a:rPr>
              <a:t>.</a:t>
            </a:r>
            <a:endParaRPr lang="en-US" sz="2300" b="1" dirty="0">
              <a:solidFill>
                <a:srgbClr val="3366FF"/>
              </a:solidFill>
            </a:endParaRPr>
          </a:p>
        </p:txBody>
      </p:sp>
      <p:sp>
        <p:nvSpPr>
          <p:cNvPr id="15" name="TextBox 14"/>
          <p:cNvSpPr txBox="1"/>
          <p:nvPr/>
        </p:nvSpPr>
        <p:spPr>
          <a:xfrm>
            <a:off x="2302230" y="3196891"/>
            <a:ext cx="5877246" cy="1303056"/>
          </a:xfrm>
          <a:prstGeom prst="rect">
            <a:avLst/>
          </a:prstGeom>
          <a:noFill/>
        </p:spPr>
        <p:txBody>
          <a:bodyPr wrap="square" lIns="86493" tIns="43247" rIns="86493" bIns="43247" rtlCol="0">
            <a:spAutoFit/>
          </a:bodyPr>
          <a:lstStyle/>
          <a:p>
            <a:r>
              <a:rPr lang="en-US" sz="2400" b="1" i="1" u="sng" dirty="0">
                <a:solidFill>
                  <a:srgbClr val="3366FF"/>
                </a:solidFill>
              </a:rPr>
              <a:t>Q 4:</a:t>
            </a:r>
            <a:r>
              <a:rPr lang="en-US" sz="1700" b="1" i="1" dirty="0">
                <a:solidFill>
                  <a:srgbClr val="3366FF"/>
                </a:solidFill>
              </a:rPr>
              <a:t>  Marks the foundations of babies’ social bonding– </a:t>
            </a:r>
          </a:p>
          <a:p>
            <a:r>
              <a:rPr lang="en-US" sz="1700" b="1" i="1" dirty="0">
                <a:solidFill>
                  <a:srgbClr val="3366FF"/>
                </a:solidFill>
              </a:rPr>
              <a:t>the bed rock of children’s effective, coherent relationships with other individuals, their society and their </a:t>
            </a:r>
            <a:r>
              <a:rPr lang="en-US" sz="1700" b="1" i="1" dirty="0" smtClean="0">
                <a:solidFill>
                  <a:srgbClr val="3366FF"/>
                </a:solidFill>
              </a:rPr>
              <a:t>culture</a:t>
            </a:r>
            <a:r>
              <a:rPr lang="en-US" sz="1900" b="1" i="1" dirty="0" smtClean="0">
                <a:solidFill>
                  <a:srgbClr val="3366FF"/>
                </a:solidFill>
              </a:rPr>
              <a:t>.  </a:t>
            </a:r>
            <a:r>
              <a:rPr lang="en-US" sz="1700" b="1" u="sng" dirty="0">
                <a:solidFill>
                  <a:srgbClr val="3366FF"/>
                </a:solidFill>
              </a:rPr>
              <a:t>Effects of these processes can have life-long impacts</a:t>
            </a:r>
            <a:r>
              <a:rPr lang="en-US" sz="1700" b="1" u="sng" dirty="0" smtClean="0">
                <a:solidFill>
                  <a:srgbClr val="3366FF"/>
                </a:solidFill>
              </a:rPr>
              <a:t>.</a:t>
            </a:r>
            <a:endParaRPr lang="en-US" sz="1000" b="1" i="1" u="sng" dirty="0">
              <a:solidFill>
                <a:srgbClr val="3366FF"/>
              </a:solidFill>
            </a:endParaRPr>
          </a:p>
        </p:txBody>
      </p:sp>
      <p:sp>
        <p:nvSpPr>
          <p:cNvPr id="12" name="TextBox 11"/>
          <p:cNvSpPr txBox="1"/>
          <p:nvPr/>
        </p:nvSpPr>
        <p:spPr>
          <a:xfrm>
            <a:off x="1383861" y="4563231"/>
            <a:ext cx="6507655" cy="1384995"/>
          </a:xfrm>
          <a:prstGeom prst="rect">
            <a:avLst/>
          </a:prstGeom>
          <a:noFill/>
        </p:spPr>
        <p:txBody>
          <a:bodyPr wrap="square" rtlCol="0">
            <a:spAutoFit/>
          </a:bodyPr>
          <a:lstStyle/>
          <a:p>
            <a:pPr algn="ctr"/>
            <a:r>
              <a:rPr lang="en-US" dirty="0" smtClean="0"/>
              <a:t>    </a:t>
            </a:r>
            <a:r>
              <a:rPr lang="en-US" sz="2400" b="1" i="1" dirty="0" smtClean="0">
                <a:solidFill>
                  <a:srgbClr val="900BFF"/>
                </a:solidFill>
              </a:rPr>
              <a:t>Reciprocal social smiles between infant and caregiver are the Foundation Clause of the </a:t>
            </a:r>
          </a:p>
          <a:p>
            <a:pPr algn="ctr"/>
            <a:r>
              <a:rPr lang="en-US" sz="2400" b="1" i="1" dirty="0" smtClean="0">
                <a:solidFill>
                  <a:srgbClr val="900BFF"/>
                </a:solidFill>
              </a:rPr>
              <a:t>Human Social Contract !</a:t>
            </a:r>
            <a:endParaRPr lang="en-US" sz="1000" b="1" i="1" dirty="0" smtClean="0">
              <a:solidFill>
                <a:srgbClr val="900BFF"/>
              </a:solidFill>
            </a:endParaRPr>
          </a:p>
          <a:p>
            <a:pPr algn="ctr"/>
            <a:r>
              <a:rPr lang="en-US" sz="1200" i="1" dirty="0" smtClean="0"/>
              <a:t>And I say this knowingly, of the many important meanings and connotations that statement implies.</a:t>
            </a:r>
            <a:endParaRPr lang="en-US" sz="1200" i="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rame 4"/>
          <p:cNvSpPr/>
          <p:nvPr/>
        </p:nvSpPr>
        <p:spPr>
          <a:xfrm>
            <a:off x="0" y="0"/>
            <a:ext cx="9144000" cy="6858000"/>
          </a:xfrm>
          <a:prstGeom prst="frame">
            <a:avLst/>
          </a:prstGeom>
          <a:solidFill>
            <a:schemeClr val="tx1">
              <a:alpha val="18000"/>
            </a:schemeClr>
          </a:solidFill>
        </p:spPr>
        <p:style>
          <a:lnRef idx="0">
            <a:schemeClr val="accent5"/>
          </a:lnRef>
          <a:fillRef idx="3">
            <a:schemeClr val="accent5"/>
          </a:fillRef>
          <a:effectRef idx="3">
            <a:schemeClr val="accent5"/>
          </a:effectRef>
          <a:fontRef idx="minor">
            <a:schemeClr val="lt1"/>
          </a:fontRef>
        </p:style>
        <p:txBody>
          <a:bodyPr lIns="91416" tIns="45708" rIns="91416" bIns="45708" rtlCol="0" anchor="ctr"/>
          <a:lstStyle/>
          <a:p>
            <a:pPr algn="ctr"/>
            <a:endParaRPr lang="en-US" dirty="0">
              <a:solidFill>
                <a:schemeClr val="bg2"/>
              </a:solidFill>
            </a:endParaRPr>
          </a:p>
        </p:txBody>
      </p:sp>
      <p:sp>
        <p:nvSpPr>
          <p:cNvPr id="7" name="TextBox 6"/>
          <p:cNvSpPr txBox="1"/>
          <p:nvPr/>
        </p:nvSpPr>
        <p:spPr>
          <a:xfrm>
            <a:off x="2557517" y="1585310"/>
            <a:ext cx="184666" cy="369332"/>
          </a:xfrm>
          <a:prstGeom prst="rect">
            <a:avLst/>
          </a:prstGeom>
          <a:noFill/>
        </p:spPr>
        <p:txBody>
          <a:bodyPr wrap="none" lIns="91416" tIns="45708" rIns="91416" bIns="45708" rtlCol="0">
            <a:spAutoFit/>
          </a:bodyPr>
          <a:lstStyle/>
          <a:p>
            <a:endParaRPr lang="en-US" dirty="0"/>
          </a:p>
        </p:txBody>
      </p:sp>
      <p:sp>
        <p:nvSpPr>
          <p:cNvPr id="8" name="Date Placeholder 7"/>
          <p:cNvSpPr>
            <a:spLocks noGrp="1"/>
          </p:cNvSpPr>
          <p:nvPr>
            <p:ph type="dt" sz="half" idx="10"/>
          </p:nvPr>
        </p:nvSpPr>
        <p:spPr/>
        <p:txBody>
          <a:bodyPr/>
          <a:lstStyle/>
          <a:p>
            <a:r>
              <a:rPr lang="en-US" smtClean="0"/>
              <a:t>Tuesday, October 15, 2013</a:t>
            </a:r>
            <a:endParaRPr lang="en-US"/>
          </a:p>
        </p:txBody>
      </p:sp>
      <p:sp>
        <p:nvSpPr>
          <p:cNvPr id="9" name="Slide Number Placeholder 8"/>
          <p:cNvSpPr>
            <a:spLocks noGrp="1"/>
          </p:cNvSpPr>
          <p:nvPr>
            <p:ph type="sldNum" sz="quarter" idx="12"/>
          </p:nvPr>
        </p:nvSpPr>
        <p:spPr/>
        <p:txBody>
          <a:bodyPr/>
          <a:lstStyle/>
          <a:p>
            <a:fld id="{8846679A-A2C7-CA48-B6F0-065B8B39D3A7}" type="slidenum">
              <a:rPr lang="en-US" smtClean="0"/>
              <a:pPr/>
              <a:t>12</a:t>
            </a:fld>
            <a:endParaRPr lang="en-US" dirty="0"/>
          </a:p>
        </p:txBody>
      </p:sp>
      <p:sp>
        <p:nvSpPr>
          <p:cNvPr id="10" name="Footer Placeholder 9"/>
          <p:cNvSpPr>
            <a:spLocks noGrp="1"/>
          </p:cNvSpPr>
          <p:nvPr>
            <p:ph type="ftr" sz="quarter" idx="11"/>
          </p:nvPr>
        </p:nvSpPr>
        <p:spPr/>
        <p:txBody>
          <a:bodyPr/>
          <a:lstStyle/>
          <a:p>
            <a:r>
              <a:rPr lang="en-US" dirty="0" smtClean="0"/>
              <a:t>Chaos &amp; Complex Systems Seminar Department of Physics, University of Wisconsin-Madison</a:t>
            </a:r>
            <a:endParaRPr lang="en-US" dirty="0"/>
          </a:p>
        </p:txBody>
      </p:sp>
      <p:graphicFrame>
        <p:nvGraphicFramePr>
          <p:cNvPr id="16" name="Object 2"/>
          <p:cNvGraphicFramePr>
            <a:graphicFrameLocks noChangeAspect="1"/>
          </p:cNvGraphicFramePr>
          <p:nvPr/>
        </p:nvGraphicFramePr>
        <p:xfrm>
          <a:off x="4986960" y="3118032"/>
          <a:ext cx="3203589" cy="2020070"/>
        </p:xfrm>
        <a:graphic>
          <a:graphicData uri="http://schemas.openxmlformats.org/presentationml/2006/ole">
            <p:oleObj spid="_x0000_s118787" name="Document" r:id="rId4" imgW="5397500" imgH="3594100" progId="Word.Document.8">
              <p:link updateAutomatic="1"/>
            </p:oleObj>
          </a:graphicData>
        </a:graphic>
      </p:graphicFrame>
      <p:sp>
        <p:nvSpPr>
          <p:cNvPr id="17" name="TextBox 16"/>
          <p:cNvSpPr txBox="1"/>
          <p:nvPr/>
        </p:nvSpPr>
        <p:spPr>
          <a:xfrm>
            <a:off x="987215" y="3030453"/>
            <a:ext cx="3999745" cy="2154436"/>
          </a:xfrm>
          <a:prstGeom prst="rect">
            <a:avLst/>
          </a:prstGeom>
          <a:noFill/>
        </p:spPr>
        <p:txBody>
          <a:bodyPr wrap="square" rtlCol="0">
            <a:spAutoFit/>
          </a:bodyPr>
          <a:lstStyle/>
          <a:p>
            <a:pPr algn="ctr"/>
            <a:r>
              <a:rPr lang="en-US" b="1" u="sng" dirty="0" smtClean="0"/>
              <a:t>The First Social Contract</a:t>
            </a:r>
          </a:p>
          <a:p>
            <a:r>
              <a:rPr lang="en-US" sz="1600" dirty="0" smtClean="0"/>
              <a:t>   </a:t>
            </a:r>
            <a:r>
              <a:rPr lang="en-US" sz="1400" i="1" dirty="0" smtClean="0"/>
              <a:t>We the People, you and I, in order to form a more perfect Union, insure domestic Tranquility, provide for the common Defense, promote the general Welfare, and secure the Blessings of Liberty to ourselves and our Posterity, do ordain and establish that we will do our best to bring Love, Joy, Peace and Interdependence to Each Other and our clans </a:t>
            </a:r>
            <a:r>
              <a:rPr lang="en-US" sz="1400" b="1" i="1" dirty="0" smtClean="0"/>
              <a:t>Forever</a:t>
            </a:r>
            <a:r>
              <a:rPr lang="en-US" sz="1400" i="1" dirty="0" smtClean="0"/>
              <a:t>–</a:t>
            </a:r>
            <a:r>
              <a:rPr lang="en-US" sz="1400" i="1" smtClean="0"/>
              <a:t>as prevail </a:t>
            </a:r>
            <a:r>
              <a:rPr lang="en-US" sz="1400" i="1" dirty="0" smtClean="0"/>
              <a:t>RIGHT NOW</a:t>
            </a:r>
            <a:r>
              <a:rPr lang="en-US" sz="1600" i="1" dirty="0" smtClean="0"/>
              <a:t>.</a:t>
            </a:r>
            <a:endParaRPr lang="en-US" sz="1600" i="1" dirty="0"/>
          </a:p>
        </p:txBody>
      </p:sp>
      <p:sp>
        <p:nvSpPr>
          <p:cNvPr id="19" name="TextBox 18"/>
          <p:cNvSpPr txBox="1"/>
          <p:nvPr/>
        </p:nvSpPr>
        <p:spPr>
          <a:xfrm>
            <a:off x="1996234" y="1086068"/>
            <a:ext cx="5491655" cy="1631216"/>
          </a:xfrm>
          <a:prstGeom prst="rect">
            <a:avLst/>
          </a:prstGeom>
          <a:noFill/>
        </p:spPr>
        <p:txBody>
          <a:bodyPr wrap="square" rtlCol="0">
            <a:spAutoFit/>
          </a:bodyPr>
          <a:lstStyle/>
          <a:p>
            <a:pPr algn="ctr"/>
            <a:r>
              <a:rPr lang="en-US" sz="2000" b="1" i="1" dirty="0" smtClean="0"/>
              <a:t>A.</a:t>
            </a:r>
          </a:p>
          <a:p>
            <a:pPr algn="ctr"/>
            <a:r>
              <a:rPr lang="en-US" sz="2000" b="1" i="1" dirty="0" smtClean="0"/>
              <a:t>Is This The First Human</a:t>
            </a:r>
          </a:p>
          <a:p>
            <a:pPr algn="ctr"/>
            <a:r>
              <a:rPr lang="en-US" sz="2000" b="1" i="1" dirty="0" smtClean="0"/>
              <a:t>Neuromuscular, Non-Reflex, Optional,</a:t>
            </a:r>
          </a:p>
          <a:p>
            <a:pPr algn="ctr"/>
            <a:r>
              <a:rPr lang="en-US" sz="2000" b="1" i="1" dirty="0" smtClean="0"/>
              <a:t>Intangible, Signal-Intensive</a:t>
            </a:r>
          </a:p>
          <a:p>
            <a:pPr algn="ctr"/>
            <a:r>
              <a:rPr lang="en-US" sz="2000" b="1" i="1" dirty="0" smtClean="0"/>
              <a:t>Social Contract?</a:t>
            </a:r>
            <a:endParaRPr lang="en-US" sz="2000" b="1"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rame 4"/>
          <p:cNvSpPr/>
          <p:nvPr/>
        </p:nvSpPr>
        <p:spPr>
          <a:xfrm>
            <a:off x="0" y="0"/>
            <a:ext cx="9144000" cy="6858000"/>
          </a:xfrm>
          <a:prstGeom prst="frame">
            <a:avLst/>
          </a:prstGeom>
          <a:solidFill>
            <a:schemeClr val="tx1">
              <a:alpha val="18000"/>
            </a:schemeClr>
          </a:solidFill>
        </p:spPr>
        <p:style>
          <a:lnRef idx="0">
            <a:schemeClr val="accent5"/>
          </a:lnRef>
          <a:fillRef idx="3">
            <a:schemeClr val="accent5"/>
          </a:fillRef>
          <a:effectRef idx="3">
            <a:schemeClr val="accent5"/>
          </a:effectRef>
          <a:fontRef idx="minor">
            <a:schemeClr val="lt1"/>
          </a:fontRef>
        </p:style>
        <p:txBody>
          <a:bodyPr lIns="91416" tIns="45708" rIns="91416" bIns="45708" rtlCol="0" anchor="ctr"/>
          <a:lstStyle/>
          <a:p>
            <a:pPr algn="ctr"/>
            <a:endParaRPr lang="en-US" dirty="0">
              <a:solidFill>
                <a:schemeClr val="bg2"/>
              </a:solidFill>
            </a:endParaRPr>
          </a:p>
        </p:txBody>
      </p:sp>
      <p:sp>
        <p:nvSpPr>
          <p:cNvPr id="7" name="TextBox 6"/>
          <p:cNvSpPr txBox="1"/>
          <p:nvPr/>
        </p:nvSpPr>
        <p:spPr>
          <a:xfrm>
            <a:off x="2557517" y="1585310"/>
            <a:ext cx="184666" cy="369332"/>
          </a:xfrm>
          <a:prstGeom prst="rect">
            <a:avLst/>
          </a:prstGeom>
          <a:noFill/>
        </p:spPr>
        <p:txBody>
          <a:bodyPr wrap="none" lIns="91416" tIns="45708" rIns="91416" bIns="45708" rtlCol="0">
            <a:spAutoFit/>
          </a:bodyPr>
          <a:lstStyle/>
          <a:p>
            <a:endParaRPr lang="en-US" dirty="0"/>
          </a:p>
        </p:txBody>
      </p:sp>
      <p:sp>
        <p:nvSpPr>
          <p:cNvPr id="8" name="Date Placeholder 7"/>
          <p:cNvSpPr>
            <a:spLocks noGrp="1"/>
          </p:cNvSpPr>
          <p:nvPr>
            <p:ph type="dt" sz="half" idx="10"/>
          </p:nvPr>
        </p:nvSpPr>
        <p:spPr/>
        <p:txBody>
          <a:bodyPr/>
          <a:lstStyle/>
          <a:p>
            <a:r>
              <a:rPr lang="en-US" smtClean="0"/>
              <a:t>Tuesday, October 15, 2013</a:t>
            </a:r>
            <a:endParaRPr lang="en-US"/>
          </a:p>
        </p:txBody>
      </p:sp>
      <p:sp>
        <p:nvSpPr>
          <p:cNvPr id="9" name="Slide Number Placeholder 8"/>
          <p:cNvSpPr>
            <a:spLocks noGrp="1"/>
          </p:cNvSpPr>
          <p:nvPr>
            <p:ph type="sldNum" sz="quarter" idx="12"/>
          </p:nvPr>
        </p:nvSpPr>
        <p:spPr/>
        <p:txBody>
          <a:bodyPr/>
          <a:lstStyle/>
          <a:p>
            <a:fld id="{8846679A-A2C7-CA48-B6F0-065B8B39D3A7}" type="slidenum">
              <a:rPr lang="en-US" smtClean="0"/>
              <a:pPr/>
              <a:t>13</a:t>
            </a:fld>
            <a:endParaRPr lang="en-US"/>
          </a:p>
        </p:txBody>
      </p:sp>
      <p:sp>
        <p:nvSpPr>
          <p:cNvPr id="10" name="Footer Placeholder 9"/>
          <p:cNvSpPr>
            <a:spLocks noGrp="1"/>
          </p:cNvSpPr>
          <p:nvPr>
            <p:ph type="ftr" sz="quarter" idx="11"/>
          </p:nvPr>
        </p:nvSpPr>
        <p:spPr/>
        <p:txBody>
          <a:bodyPr/>
          <a:lstStyle/>
          <a:p>
            <a:r>
              <a:rPr lang="en-US" dirty="0" smtClean="0"/>
              <a:t>Chaos &amp; Complex Systems Seminar Department of Physics, University of Wisconsin-Madison</a:t>
            </a:r>
            <a:endParaRPr lang="en-US" dirty="0"/>
          </a:p>
        </p:txBody>
      </p:sp>
      <p:sp>
        <p:nvSpPr>
          <p:cNvPr id="13" name="TextBox 12"/>
          <p:cNvSpPr txBox="1"/>
          <p:nvPr/>
        </p:nvSpPr>
        <p:spPr>
          <a:xfrm>
            <a:off x="4414353" y="2214768"/>
            <a:ext cx="3802474" cy="1938993"/>
          </a:xfrm>
          <a:prstGeom prst="rect">
            <a:avLst/>
          </a:prstGeom>
          <a:noFill/>
        </p:spPr>
        <p:txBody>
          <a:bodyPr wrap="square" rtlCol="0">
            <a:spAutoFit/>
          </a:bodyPr>
          <a:lstStyle/>
          <a:p>
            <a:pPr algn="ctr"/>
            <a:r>
              <a:rPr lang="en-US" b="1" dirty="0" smtClean="0"/>
              <a:t>Preamble to the U.S. Constitution</a:t>
            </a:r>
            <a:endParaRPr lang="en-US" sz="800" b="1" dirty="0" smtClean="0"/>
          </a:p>
          <a:p>
            <a:r>
              <a:rPr lang="en-US" dirty="0" smtClean="0"/>
              <a:t>   </a:t>
            </a:r>
            <a:r>
              <a:rPr lang="en-US" sz="1400" i="1" dirty="0" smtClean="0"/>
              <a:t>We the People of the United States, in Order to form a more perfect Union, establish Justice, insure domestic Tranquility, provide for the common Defense,</a:t>
            </a:r>
            <a:r>
              <a:rPr lang="en-US" sz="1400" i="1" baseline="30000" dirty="0" smtClean="0"/>
              <a:t> </a:t>
            </a:r>
            <a:r>
              <a:rPr lang="en-US" sz="1400" i="1" dirty="0" smtClean="0"/>
              <a:t>promote the general Welfare, and secure the Blessings of Liberty to ourselves and our Posterity, do ordain and establish this Constitution for the United States of America. </a:t>
            </a:r>
            <a:endParaRPr lang="en-US" sz="1400" dirty="0"/>
          </a:p>
        </p:txBody>
      </p:sp>
      <p:pic>
        <p:nvPicPr>
          <p:cNvPr id="14" name="Picture 13"/>
          <p:cNvPicPr>
            <a:picLocks noChangeAspect="1"/>
          </p:cNvPicPr>
          <p:nvPr/>
        </p:nvPicPr>
        <p:blipFill>
          <a:blip r:embed="rId3"/>
          <a:stretch>
            <a:fillRect/>
          </a:stretch>
        </p:blipFill>
        <p:spPr>
          <a:xfrm>
            <a:off x="972211" y="2317404"/>
            <a:ext cx="3281485" cy="1810080"/>
          </a:xfrm>
          <a:prstGeom prst="rect">
            <a:avLst/>
          </a:prstGeom>
        </p:spPr>
      </p:pic>
      <p:sp>
        <p:nvSpPr>
          <p:cNvPr id="18" name="TextBox 17"/>
          <p:cNvSpPr txBox="1"/>
          <p:nvPr/>
        </p:nvSpPr>
        <p:spPr>
          <a:xfrm>
            <a:off x="1742954" y="1209879"/>
            <a:ext cx="5675587" cy="861774"/>
          </a:xfrm>
          <a:prstGeom prst="rect">
            <a:avLst/>
          </a:prstGeom>
          <a:noFill/>
        </p:spPr>
        <p:txBody>
          <a:bodyPr wrap="square" rtlCol="0">
            <a:spAutoFit/>
          </a:bodyPr>
          <a:lstStyle/>
          <a:p>
            <a:pPr algn="ctr"/>
            <a:r>
              <a:rPr lang="en-US" sz="2000" b="1" u="sng" dirty="0" smtClean="0"/>
              <a:t>B.</a:t>
            </a:r>
            <a:endParaRPr lang="en-US" sz="1000" b="1" u="sng" dirty="0" smtClean="0"/>
          </a:p>
          <a:p>
            <a:pPr algn="ctr"/>
            <a:endParaRPr lang="en-US" sz="1000" b="1" u="sng" dirty="0" smtClean="0"/>
          </a:p>
          <a:p>
            <a:pPr algn="ctr"/>
            <a:r>
              <a:rPr lang="en-US" sz="2000" b="1" u="sng" dirty="0" smtClean="0"/>
              <a:t>United States Version of “The Social Contract”</a:t>
            </a:r>
            <a:endParaRPr lang="en-US" sz="2000" b="1" u="sng" dirty="0"/>
          </a:p>
        </p:txBody>
      </p:sp>
      <p:sp>
        <p:nvSpPr>
          <p:cNvPr id="12" name="TextBox 11"/>
          <p:cNvSpPr txBox="1"/>
          <p:nvPr/>
        </p:nvSpPr>
        <p:spPr>
          <a:xfrm>
            <a:off x="972211" y="4475627"/>
            <a:ext cx="7138272" cy="1200328"/>
          </a:xfrm>
          <a:prstGeom prst="rect">
            <a:avLst/>
          </a:prstGeom>
          <a:noFill/>
        </p:spPr>
        <p:txBody>
          <a:bodyPr wrap="square" rtlCol="0">
            <a:spAutoFit/>
          </a:bodyPr>
          <a:lstStyle/>
          <a:p>
            <a:pPr algn="ctr"/>
            <a:r>
              <a:rPr lang="en-US" sz="2400" b="1" dirty="0" smtClean="0"/>
              <a:t>C.</a:t>
            </a:r>
          </a:p>
          <a:p>
            <a:pPr algn="ctr"/>
            <a:r>
              <a:rPr lang="en-US" sz="2400" b="1" i="1" u="sng" dirty="0" smtClean="0">
                <a:solidFill>
                  <a:srgbClr val="900BFF"/>
                </a:solidFill>
              </a:rPr>
              <a:t>To What Extent is Fulfillment of </a:t>
            </a:r>
            <a:r>
              <a:rPr lang="en-US" sz="2400" b="1" u="sng" dirty="0" smtClean="0">
                <a:solidFill>
                  <a:srgbClr val="900BFF"/>
                </a:solidFill>
              </a:rPr>
              <a:t>B</a:t>
            </a:r>
            <a:r>
              <a:rPr lang="en-US" sz="2400" b="1" i="1" u="sng" dirty="0" smtClean="0">
                <a:solidFill>
                  <a:srgbClr val="900BFF"/>
                </a:solidFill>
              </a:rPr>
              <a:t> </a:t>
            </a:r>
          </a:p>
          <a:p>
            <a:pPr algn="ctr"/>
            <a:r>
              <a:rPr lang="en-US" sz="2400" b="1" i="1" u="sng" dirty="0" smtClean="0">
                <a:solidFill>
                  <a:srgbClr val="900BFF"/>
                </a:solidFill>
              </a:rPr>
              <a:t>Contingent Upon The Success of </a:t>
            </a:r>
            <a:r>
              <a:rPr lang="en-US" sz="2400" b="1" u="sng" dirty="0" smtClean="0">
                <a:solidFill>
                  <a:srgbClr val="900BFF"/>
                </a:solidFill>
              </a:rPr>
              <a:t>A</a:t>
            </a:r>
            <a:r>
              <a:rPr lang="en-US" sz="2400" b="1" i="1" u="sng" dirty="0" smtClean="0">
                <a:solidFill>
                  <a:srgbClr val="900BFF"/>
                </a:solidFill>
              </a:rPr>
              <a:t>?</a:t>
            </a:r>
            <a:endParaRPr lang="en-US" sz="2400" b="1" i="1" u="sng" dirty="0">
              <a:solidFill>
                <a:srgbClr val="900BFF"/>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rame 4"/>
          <p:cNvSpPr/>
          <p:nvPr/>
        </p:nvSpPr>
        <p:spPr>
          <a:xfrm>
            <a:off x="0" y="0"/>
            <a:ext cx="9144000" cy="6858000"/>
          </a:xfrm>
          <a:prstGeom prst="frame">
            <a:avLst/>
          </a:prstGeom>
          <a:solidFill>
            <a:schemeClr val="tx1">
              <a:alpha val="18000"/>
            </a:schemeClr>
          </a:solidFill>
        </p:spPr>
        <p:style>
          <a:lnRef idx="0">
            <a:schemeClr val="accent5"/>
          </a:lnRef>
          <a:fillRef idx="3">
            <a:schemeClr val="accent5"/>
          </a:fillRef>
          <a:effectRef idx="3">
            <a:schemeClr val="accent5"/>
          </a:effectRef>
          <a:fontRef idx="minor">
            <a:schemeClr val="lt1"/>
          </a:fontRef>
        </p:style>
        <p:txBody>
          <a:bodyPr lIns="91416" tIns="45708" rIns="91416" bIns="45708" rtlCol="0" anchor="ctr"/>
          <a:lstStyle/>
          <a:p>
            <a:pPr algn="ctr"/>
            <a:endParaRPr lang="en-US" dirty="0">
              <a:solidFill>
                <a:schemeClr val="bg2"/>
              </a:solidFill>
            </a:endParaRPr>
          </a:p>
        </p:txBody>
      </p:sp>
      <p:sp>
        <p:nvSpPr>
          <p:cNvPr id="7" name="TextBox 6"/>
          <p:cNvSpPr txBox="1"/>
          <p:nvPr/>
        </p:nvSpPr>
        <p:spPr>
          <a:xfrm>
            <a:off x="2557517" y="1585310"/>
            <a:ext cx="184666" cy="369332"/>
          </a:xfrm>
          <a:prstGeom prst="rect">
            <a:avLst/>
          </a:prstGeom>
          <a:noFill/>
        </p:spPr>
        <p:txBody>
          <a:bodyPr wrap="none" lIns="91416" tIns="45708" rIns="91416" bIns="45708" rtlCol="0">
            <a:spAutoFit/>
          </a:bodyPr>
          <a:lstStyle/>
          <a:p>
            <a:endParaRPr lang="en-US" dirty="0"/>
          </a:p>
        </p:txBody>
      </p:sp>
      <p:sp>
        <p:nvSpPr>
          <p:cNvPr id="8" name="Date Placeholder 7"/>
          <p:cNvSpPr>
            <a:spLocks noGrp="1"/>
          </p:cNvSpPr>
          <p:nvPr>
            <p:ph type="dt" sz="half" idx="10"/>
          </p:nvPr>
        </p:nvSpPr>
        <p:spPr/>
        <p:txBody>
          <a:bodyPr/>
          <a:lstStyle/>
          <a:p>
            <a:r>
              <a:rPr lang="en-US" smtClean="0"/>
              <a:t>Tuesday, October 15, 2013</a:t>
            </a:r>
            <a:endParaRPr lang="en-US"/>
          </a:p>
        </p:txBody>
      </p:sp>
      <p:sp>
        <p:nvSpPr>
          <p:cNvPr id="9" name="Slide Number Placeholder 8"/>
          <p:cNvSpPr>
            <a:spLocks noGrp="1"/>
          </p:cNvSpPr>
          <p:nvPr>
            <p:ph type="sldNum" sz="quarter" idx="12"/>
          </p:nvPr>
        </p:nvSpPr>
        <p:spPr/>
        <p:txBody>
          <a:bodyPr/>
          <a:lstStyle/>
          <a:p>
            <a:fld id="{8846679A-A2C7-CA48-B6F0-065B8B39D3A7}" type="slidenum">
              <a:rPr lang="en-US" smtClean="0"/>
              <a:pPr/>
              <a:t>14</a:t>
            </a:fld>
            <a:endParaRPr lang="en-US"/>
          </a:p>
        </p:txBody>
      </p:sp>
      <p:sp>
        <p:nvSpPr>
          <p:cNvPr id="10" name="Footer Placeholder 9"/>
          <p:cNvSpPr>
            <a:spLocks noGrp="1"/>
          </p:cNvSpPr>
          <p:nvPr>
            <p:ph type="ftr" sz="quarter" idx="11"/>
          </p:nvPr>
        </p:nvSpPr>
        <p:spPr/>
        <p:txBody>
          <a:bodyPr/>
          <a:lstStyle/>
          <a:p>
            <a:r>
              <a:rPr lang="en-US" dirty="0" smtClean="0"/>
              <a:t>Chaos &amp; Complex Systems Seminar Department of Physics, University of Wisconsin-Madison</a:t>
            </a:r>
            <a:endParaRPr lang="en-US" dirty="0"/>
          </a:p>
        </p:txBody>
      </p:sp>
      <p:sp>
        <p:nvSpPr>
          <p:cNvPr id="11" name="TextBox 10"/>
          <p:cNvSpPr txBox="1"/>
          <p:nvPr/>
        </p:nvSpPr>
        <p:spPr>
          <a:xfrm>
            <a:off x="1086070" y="902138"/>
            <a:ext cx="7366000" cy="5509201"/>
          </a:xfrm>
          <a:prstGeom prst="rect">
            <a:avLst/>
          </a:prstGeom>
          <a:noFill/>
        </p:spPr>
        <p:txBody>
          <a:bodyPr wrap="square" rtlCol="0">
            <a:spAutoFit/>
          </a:bodyPr>
          <a:lstStyle/>
          <a:p>
            <a:pPr algn="ctr"/>
            <a:endParaRPr lang="en-US" sz="1200" dirty="0" smtClean="0"/>
          </a:p>
          <a:p>
            <a:pPr algn="ctr"/>
            <a:r>
              <a:rPr lang="en-US" sz="2400" dirty="0" smtClean="0"/>
              <a:t>What Are The Lessons Here?</a:t>
            </a:r>
          </a:p>
          <a:p>
            <a:pPr algn="ctr"/>
            <a:endParaRPr lang="en-US" sz="1000" dirty="0" smtClean="0"/>
          </a:p>
          <a:p>
            <a:pPr marL="342900" indent="-342900">
              <a:buAutoNum type="arabicPeriod"/>
            </a:pPr>
            <a:r>
              <a:rPr lang="en-US" dirty="0" smtClean="0"/>
              <a:t>Follow any good news media–the political, economic, environmental,</a:t>
            </a:r>
          </a:p>
          <a:p>
            <a:pPr marL="342900" indent="-342900"/>
            <a:r>
              <a:rPr lang="en-US" dirty="0" smtClean="0"/>
              <a:t>	health, judicial, international happenings, including the doings of the ordinary people as well as of the movers and the shakers.</a:t>
            </a:r>
          </a:p>
          <a:p>
            <a:pPr marL="342900" indent="-342900"/>
            <a:endParaRPr lang="en-US" dirty="0" smtClean="0"/>
          </a:p>
          <a:p>
            <a:pPr marL="342900" indent="-342900">
              <a:buAutoNum type="arabicPeriod" startAt="2"/>
            </a:pPr>
            <a:r>
              <a:rPr lang="en-US" dirty="0" smtClean="0"/>
              <a:t>Think hard about what you see and hear.</a:t>
            </a:r>
          </a:p>
          <a:p>
            <a:pPr marL="342900" indent="-342900">
              <a:buAutoNum type="arabicPeriod" startAt="2"/>
            </a:pPr>
            <a:endParaRPr lang="en-US" dirty="0" smtClean="0"/>
          </a:p>
          <a:p>
            <a:pPr marL="342900" indent="-342900">
              <a:buAutoNum type="arabicPeriod" startAt="3"/>
            </a:pPr>
            <a:r>
              <a:rPr lang="en-US" dirty="0" smtClean="0"/>
              <a:t>As People, </a:t>
            </a:r>
            <a:r>
              <a:rPr lang="en-US" i="1" dirty="0" smtClean="0"/>
              <a:t>writ large, </a:t>
            </a:r>
            <a:r>
              <a:rPr lang="en-US" dirty="0" smtClean="0"/>
              <a:t>how well are we fulfilling the complexities and Social Contracts of our family, community, and socio-cultural values?</a:t>
            </a:r>
          </a:p>
          <a:p>
            <a:pPr marL="342900" indent="-342900">
              <a:buAutoNum type="arabicPeriod" startAt="3"/>
            </a:pPr>
            <a:endParaRPr lang="en-US" dirty="0" smtClean="0"/>
          </a:p>
          <a:p>
            <a:pPr marL="342900" indent="-342900">
              <a:buAutoNum type="arabicPeriod" startAt="4"/>
            </a:pPr>
            <a:r>
              <a:rPr lang="en-US" dirty="0" smtClean="0"/>
              <a:t>Is it a challenge to the worlds of knowledge &amp; science, </a:t>
            </a:r>
            <a:r>
              <a:rPr lang="en-US" i="1" dirty="0" smtClean="0"/>
              <a:t>writ large</a:t>
            </a:r>
            <a:r>
              <a:rPr lang="en-US" dirty="0" smtClean="0"/>
              <a:t>, to participate in the study and amelioration of what that study tells us?</a:t>
            </a:r>
          </a:p>
          <a:p>
            <a:pPr marL="342900" indent="-342900">
              <a:buAutoNum type="arabicPeriod" startAt="4"/>
            </a:pPr>
            <a:endParaRPr lang="en-US" dirty="0" smtClean="0"/>
          </a:p>
          <a:p>
            <a:pPr marL="342900" indent="-342900">
              <a:buAutoNum type="arabicPeriod" startAt="5"/>
            </a:pPr>
            <a:r>
              <a:rPr lang="en-US" dirty="0" smtClean="0"/>
              <a:t>Are there risks?  Are there alternatives?  Is there a mission to serve?  </a:t>
            </a:r>
          </a:p>
          <a:p>
            <a:pPr marL="342900" indent="-342900">
              <a:buAutoNum type="arabicPeriod" startAt="5"/>
            </a:pPr>
            <a:endParaRPr lang="en-US" dirty="0" smtClean="0"/>
          </a:p>
          <a:p>
            <a:pPr marL="342900" indent="-342900">
              <a:buAutoNum type="arabicPeriod" startAt="5"/>
            </a:pPr>
            <a:r>
              <a:rPr lang="en-US" dirty="0" smtClean="0"/>
              <a:t>Can we prioritize our decisions?</a:t>
            </a:r>
            <a:endParaRPr lang="en-US" sz="1000" dirty="0" smtClean="0"/>
          </a:p>
          <a:p>
            <a:pPr marL="342900" indent="-342900" algn="ctr"/>
            <a:r>
              <a:rPr lang="en-US" sz="1200" b="1" u="sng" dirty="0" smtClean="0">
                <a:solidFill>
                  <a:srgbClr val="008000"/>
                </a:solidFill>
              </a:rPr>
              <a:t>Curtain, Act 1</a:t>
            </a:r>
          </a:p>
          <a:p>
            <a:pPr marL="342900" indent="-342900">
              <a:buAutoNum type="arabicPeriod" startAt="4"/>
            </a:pP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rame 4"/>
          <p:cNvSpPr/>
          <p:nvPr/>
        </p:nvSpPr>
        <p:spPr>
          <a:xfrm>
            <a:off x="0" y="0"/>
            <a:ext cx="9144000" cy="6858000"/>
          </a:xfrm>
          <a:prstGeom prst="frame">
            <a:avLst/>
          </a:prstGeom>
          <a:solidFill>
            <a:schemeClr val="tx1">
              <a:alpha val="18000"/>
            </a:schemeClr>
          </a:solidFill>
        </p:spPr>
        <p:style>
          <a:lnRef idx="0">
            <a:schemeClr val="accent5"/>
          </a:lnRef>
          <a:fillRef idx="3">
            <a:schemeClr val="accent5"/>
          </a:fillRef>
          <a:effectRef idx="3">
            <a:schemeClr val="accent5"/>
          </a:effectRef>
          <a:fontRef idx="minor">
            <a:schemeClr val="lt1"/>
          </a:fontRef>
        </p:style>
        <p:txBody>
          <a:bodyPr lIns="91416" tIns="45708" rIns="91416" bIns="45708" rtlCol="0" anchor="ctr"/>
          <a:lstStyle/>
          <a:p>
            <a:pPr algn="ctr"/>
            <a:endParaRPr lang="en-US" dirty="0">
              <a:solidFill>
                <a:schemeClr val="bg2"/>
              </a:solidFill>
            </a:endParaRPr>
          </a:p>
        </p:txBody>
      </p:sp>
      <p:sp>
        <p:nvSpPr>
          <p:cNvPr id="7" name="TextBox 6"/>
          <p:cNvSpPr txBox="1"/>
          <p:nvPr/>
        </p:nvSpPr>
        <p:spPr>
          <a:xfrm>
            <a:off x="2557517" y="1585310"/>
            <a:ext cx="184666" cy="369332"/>
          </a:xfrm>
          <a:prstGeom prst="rect">
            <a:avLst/>
          </a:prstGeom>
          <a:noFill/>
        </p:spPr>
        <p:txBody>
          <a:bodyPr wrap="none" lIns="91416" tIns="45708" rIns="91416" bIns="45708" rtlCol="0">
            <a:spAutoFit/>
          </a:bodyPr>
          <a:lstStyle/>
          <a:p>
            <a:endParaRPr lang="en-US" dirty="0"/>
          </a:p>
        </p:txBody>
      </p:sp>
      <p:sp>
        <p:nvSpPr>
          <p:cNvPr id="8" name="Date Placeholder 7"/>
          <p:cNvSpPr>
            <a:spLocks noGrp="1"/>
          </p:cNvSpPr>
          <p:nvPr>
            <p:ph type="dt" sz="half" idx="10"/>
          </p:nvPr>
        </p:nvSpPr>
        <p:spPr/>
        <p:txBody>
          <a:bodyPr/>
          <a:lstStyle/>
          <a:p>
            <a:r>
              <a:rPr lang="en-US" smtClean="0"/>
              <a:t>Tuesday, October 15, 2013</a:t>
            </a:r>
            <a:endParaRPr lang="en-US"/>
          </a:p>
        </p:txBody>
      </p:sp>
      <p:sp>
        <p:nvSpPr>
          <p:cNvPr id="9" name="Slide Number Placeholder 8"/>
          <p:cNvSpPr>
            <a:spLocks noGrp="1"/>
          </p:cNvSpPr>
          <p:nvPr>
            <p:ph type="sldNum" sz="quarter" idx="12"/>
          </p:nvPr>
        </p:nvSpPr>
        <p:spPr/>
        <p:txBody>
          <a:bodyPr/>
          <a:lstStyle/>
          <a:p>
            <a:fld id="{8846679A-A2C7-CA48-B6F0-065B8B39D3A7}" type="slidenum">
              <a:rPr lang="en-US" smtClean="0"/>
              <a:pPr/>
              <a:t>15</a:t>
            </a:fld>
            <a:endParaRPr lang="en-US"/>
          </a:p>
        </p:txBody>
      </p:sp>
      <p:sp>
        <p:nvSpPr>
          <p:cNvPr id="10" name="Footer Placeholder 9"/>
          <p:cNvSpPr>
            <a:spLocks noGrp="1"/>
          </p:cNvSpPr>
          <p:nvPr>
            <p:ph type="ftr" sz="quarter" idx="11"/>
          </p:nvPr>
        </p:nvSpPr>
        <p:spPr/>
        <p:txBody>
          <a:bodyPr/>
          <a:lstStyle/>
          <a:p>
            <a:r>
              <a:rPr lang="en-US" dirty="0" smtClean="0"/>
              <a:t>Chaos &amp; Complex Systems Seminar Department of Physics, University of Wisconsin-Madison</a:t>
            </a:r>
            <a:endParaRPr lang="en-US" dirty="0"/>
          </a:p>
        </p:txBody>
      </p:sp>
      <p:sp>
        <p:nvSpPr>
          <p:cNvPr id="11" name="TextBox 10"/>
          <p:cNvSpPr txBox="1"/>
          <p:nvPr/>
        </p:nvSpPr>
        <p:spPr>
          <a:xfrm>
            <a:off x="910897" y="2802759"/>
            <a:ext cx="7366000" cy="1738938"/>
          </a:xfrm>
          <a:prstGeom prst="rect">
            <a:avLst/>
          </a:prstGeom>
          <a:noFill/>
        </p:spPr>
        <p:txBody>
          <a:bodyPr wrap="square" rtlCol="0">
            <a:spAutoFit/>
          </a:bodyPr>
          <a:lstStyle/>
          <a:p>
            <a:pPr marL="342900" indent="-342900" algn="ctr"/>
            <a:r>
              <a:rPr lang="en-US" sz="2400" b="1" dirty="0" smtClean="0"/>
              <a:t>Act</a:t>
            </a:r>
            <a:r>
              <a:rPr lang="en-US" sz="2400" b="1" dirty="0" smtClean="0"/>
              <a:t> Two </a:t>
            </a:r>
          </a:p>
          <a:p>
            <a:pPr marL="342900" indent="-342900" algn="ctr"/>
            <a:r>
              <a:rPr lang="en-US" sz="1100" b="1" dirty="0" smtClean="0"/>
              <a:t>Slides 15-39</a:t>
            </a:r>
            <a:endParaRPr lang="en-US" sz="1100" b="1" dirty="0" smtClean="0"/>
          </a:p>
          <a:p>
            <a:pPr marL="342900" indent="-342900" algn="ctr"/>
            <a:endParaRPr lang="en-US" sz="2400" b="1" dirty="0" smtClean="0"/>
          </a:p>
          <a:p>
            <a:pPr marL="342900" indent="-342900" algn="ctr"/>
            <a:r>
              <a:rPr lang="en-US" sz="2400" b="1" i="1" dirty="0" smtClean="0">
                <a:solidFill>
                  <a:srgbClr val="900BFF"/>
                </a:solidFill>
              </a:rPr>
              <a:t>Problems in Getting</a:t>
            </a:r>
          </a:p>
          <a:p>
            <a:pPr marL="342900" indent="-342900" algn="ctr"/>
            <a:r>
              <a:rPr lang="en-US" sz="2400" b="1" i="1" dirty="0" smtClean="0">
                <a:solidFill>
                  <a:srgbClr val="900BFF"/>
                </a:solidFill>
              </a:rPr>
              <a:t>From Here to There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rame 4"/>
          <p:cNvSpPr/>
          <p:nvPr/>
        </p:nvSpPr>
        <p:spPr>
          <a:xfrm>
            <a:off x="0" y="0"/>
            <a:ext cx="9144000" cy="6858000"/>
          </a:xfrm>
          <a:prstGeom prst="frame">
            <a:avLst/>
          </a:prstGeom>
          <a:solidFill>
            <a:schemeClr val="tx1">
              <a:alpha val="18000"/>
            </a:schemeClr>
          </a:solidFill>
        </p:spPr>
        <p:style>
          <a:lnRef idx="0">
            <a:schemeClr val="accent5"/>
          </a:lnRef>
          <a:fillRef idx="3">
            <a:schemeClr val="accent5"/>
          </a:fillRef>
          <a:effectRef idx="3">
            <a:schemeClr val="accent5"/>
          </a:effectRef>
          <a:fontRef idx="minor">
            <a:schemeClr val="lt1"/>
          </a:fontRef>
        </p:style>
        <p:txBody>
          <a:bodyPr lIns="91416" tIns="45708" rIns="91416" bIns="45708" rtlCol="0" anchor="ctr"/>
          <a:lstStyle/>
          <a:p>
            <a:pPr algn="ctr"/>
            <a:endParaRPr lang="en-US" dirty="0">
              <a:solidFill>
                <a:schemeClr val="bg2"/>
              </a:solidFill>
            </a:endParaRPr>
          </a:p>
        </p:txBody>
      </p:sp>
      <p:sp>
        <p:nvSpPr>
          <p:cNvPr id="7" name="TextBox 6"/>
          <p:cNvSpPr txBox="1"/>
          <p:nvPr/>
        </p:nvSpPr>
        <p:spPr>
          <a:xfrm>
            <a:off x="2557517" y="1585310"/>
            <a:ext cx="184666" cy="369332"/>
          </a:xfrm>
          <a:prstGeom prst="rect">
            <a:avLst/>
          </a:prstGeom>
          <a:noFill/>
        </p:spPr>
        <p:txBody>
          <a:bodyPr wrap="none" lIns="91416" tIns="45708" rIns="91416" bIns="45708" rtlCol="0">
            <a:spAutoFit/>
          </a:bodyPr>
          <a:lstStyle/>
          <a:p>
            <a:endParaRPr lang="en-US" dirty="0"/>
          </a:p>
        </p:txBody>
      </p:sp>
      <p:sp>
        <p:nvSpPr>
          <p:cNvPr id="8" name="Date Placeholder 7"/>
          <p:cNvSpPr>
            <a:spLocks noGrp="1"/>
          </p:cNvSpPr>
          <p:nvPr>
            <p:ph type="dt" sz="half" idx="10"/>
          </p:nvPr>
        </p:nvSpPr>
        <p:spPr/>
        <p:txBody>
          <a:bodyPr/>
          <a:lstStyle/>
          <a:p>
            <a:r>
              <a:rPr lang="en-US" smtClean="0"/>
              <a:t>Tuesday, October 15, 2013</a:t>
            </a:r>
            <a:endParaRPr lang="en-US"/>
          </a:p>
        </p:txBody>
      </p:sp>
      <p:sp>
        <p:nvSpPr>
          <p:cNvPr id="9" name="Slide Number Placeholder 8"/>
          <p:cNvSpPr>
            <a:spLocks noGrp="1"/>
          </p:cNvSpPr>
          <p:nvPr>
            <p:ph type="sldNum" sz="quarter" idx="12"/>
          </p:nvPr>
        </p:nvSpPr>
        <p:spPr/>
        <p:txBody>
          <a:bodyPr/>
          <a:lstStyle/>
          <a:p>
            <a:fld id="{8846679A-A2C7-CA48-B6F0-065B8B39D3A7}" type="slidenum">
              <a:rPr lang="en-US" smtClean="0"/>
              <a:pPr/>
              <a:t>16</a:t>
            </a:fld>
            <a:endParaRPr lang="en-US"/>
          </a:p>
        </p:txBody>
      </p:sp>
      <p:sp>
        <p:nvSpPr>
          <p:cNvPr id="10" name="Footer Placeholder 9"/>
          <p:cNvSpPr>
            <a:spLocks noGrp="1"/>
          </p:cNvSpPr>
          <p:nvPr>
            <p:ph type="ftr" sz="quarter" idx="11"/>
          </p:nvPr>
        </p:nvSpPr>
        <p:spPr/>
        <p:txBody>
          <a:bodyPr/>
          <a:lstStyle/>
          <a:p>
            <a:r>
              <a:rPr lang="en-US" dirty="0" smtClean="0"/>
              <a:t>Chaos &amp; Complex Systems Seminar Department of Physics, University of Wisconsin-Madison</a:t>
            </a:r>
            <a:endParaRPr lang="en-US" dirty="0"/>
          </a:p>
        </p:txBody>
      </p:sp>
      <p:sp>
        <p:nvSpPr>
          <p:cNvPr id="17" name="TextBox 16"/>
          <p:cNvSpPr txBox="1"/>
          <p:nvPr/>
        </p:nvSpPr>
        <p:spPr>
          <a:xfrm>
            <a:off x="949677" y="919245"/>
            <a:ext cx="7203210" cy="456671"/>
          </a:xfrm>
          <a:prstGeom prst="rect">
            <a:avLst/>
          </a:prstGeom>
          <a:noFill/>
        </p:spPr>
        <p:txBody>
          <a:bodyPr wrap="square" lIns="86493" tIns="43247" rIns="86493" bIns="43247" rtlCol="0">
            <a:spAutoFit/>
          </a:bodyPr>
          <a:lstStyle/>
          <a:p>
            <a:pPr algn="ctr"/>
            <a:r>
              <a:rPr lang="en-US" sz="2400" b="1" spc="95" dirty="0" smtClean="0"/>
              <a:t>Restate The First Question</a:t>
            </a:r>
            <a:endParaRPr lang="en-US" sz="2400" b="1" spc="95" dirty="0"/>
          </a:p>
        </p:txBody>
      </p:sp>
      <p:sp>
        <p:nvSpPr>
          <p:cNvPr id="18" name="TextBox 17"/>
          <p:cNvSpPr txBox="1"/>
          <p:nvPr/>
        </p:nvSpPr>
        <p:spPr>
          <a:xfrm>
            <a:off x="1022013" y="1681106"/>
            <a:ext cx="3440339" cy="2226386"/>
          </a:xfrm>
          <a:prstGeom prst="rect">
            <a:avLst/>
          </a:prstGeom>
          <a:noFill/>
        </p:spPr>
        <p:txBody>
          <a:bodyPr wrap="square" lIns="86493" tIns="43247" rIns="86493" bIns="43247" rtlCol="0">
            <a:spAutoFit/>
          </a:bodyPr>
          <a:lstStyle/>
          <a:p>
            <a:pPr algn="ctr"/>
            <a:r>
              <a:rPr lang="en-US" sz="1700" b="1" dirty="0">
                <a:solidFill>
                  <a:srgbClr val="3366FF"/>
                </a:solidFill>
              </a:rPr>
              <a:t>HERE:</a:t>
            </a:r>
          </a:p>
          <a:p>
            <a:pPr algn="ctr"/>
            <a:r>
              <a:rPr lang="en-US" sz="1500" b="1" i="1" u="sng" dirty="0">
                <a:solidFill>
                  <a:srgbClr val="3366FF"/>
                </a:solidFill>
              </a:rPr>
              <a:t>Foundations of</a:t>
            </a:r>
            <a:r>
              <a:rPr lang="en-US" sz="1500" b="1" i="1" dirty="0">
                <a:solidFill>
                  <a:srgbClr val="3366FF"/>
                </a:solidFill>
              </a:rPr>
              <a:t> </a:t>
            </a:r>
            <a:r>
              <a:rPr lang="en-US" sz="1500" b="1" i="1" u="sng" dirty="0">
                <a:solidFill>
                  <a:srgbClr val="3366FF"/>
                </a:solidFill>
              </a:rPr>
              <a:t>Natural Sciences</a:t>
            </a:r>
          </a:p>
          <a:p>
            <a:pPr algn="ctr"/>
            <a:r>
              <a:rPr lang="en-US" sz="1500" b="1" i="1" dirty="0">
                <a:solidFill>
                  <a:srgbClr val="3366FF"/>
                </a:solidFill>
              </a:rPr>
              <a:t>Attuned To</a:t>
            </a:r>
          </a:p>
          <a:p>
            <a:pPr algn="ctr"/>
            <a:r>
              <a:rPr lang="en-US" sz="1500" b="1" i="1" dirty="0">
                <a:solidFill>
                  <a:srgbClr val="3366FF"/>
                </a:solidFill>
              </a:rPr>
              <a:t>FUNGIBLE</a:t>
            </a:r>
            <a:r>
              <a:rPr lang="en-US" sz="1500" b="1" i="1" dirty="0" smtClean="0">
                <a:solidFill>
                  <a:srgbClr val="3366FF"/>
                </a:solidFill>
              </a:rPr>
              <a:t> Agents</a:t>
            </a:r>
            <a:endParaRPr lang="en-US" sz="1500" b="1" i="1" dirty="0">
              <a:solidFill>
                <a:srgbClr val="3366FF"/>
              </a:solidFill>
            </a:endParaRPr>
          </a:p>
          <a:p>
            <a:pPr algn="ctr"/>
            <a:r>
              <a:rPr lang="en-US" sz="1500" b="1" i="1" dirty="0">
                <a:solidFill>
                  <a:srgbClr val="3366FF"/>
                </a:solidFill>
              </a:rPr>
              <a:t>CONSTANT</a:t>
            </a:r>
            <a:r>
              <a:rPr lang="en-US" sz="1500" b="1" i="1" dirty="0" smtClean="0">
                <a:solidFill>
                  <a:srgbClr val="3366FF"/>
                </a:solidFill>
              </a:rPr>
              <a:t> Properties</a:t>
            </a:r>
            <a:endParaRPr lang="en-US" sz="1500" b="1" i="1" dirty="0">
              <a:solidFill>
                <a:srgbClr val="3366FF"/>
              </a:solidFill>
            </a:endParaRPr>
          </a:p>
          <a:p>
            <a:pPr algn="ctr"/>
            <a:r>
              <a:rPr lang="en-US" sz="1500" b="1" i="1" dirty="0">
                <a:solidFill>
                  <a:srgbClr val="3366FF"/>
                </a:solidFill>
              </a:rPr>
              <a:t>REGULATED</a:t>
            </a:r>
            <a:r>
              <a:rPr lang="en-US" sz="1500" b="1" i="1" dirty="0" smtClean="0">
                <a:solidFill>
                  <a:srgbClr val="3366FF"/>
                </a:solidFill>
              </a:rPr>
              <a:t> Environments</a:t>
            </a:r>
            <a:endParaRPr lang="en-US" sz="1500" b="1" i="1" dirty="0">
              <a:solidFill>
                <a:srgbClr val="3366FF"/>
              </a:solidFill>
            </a:endParaRPr>
          </a:p>
          <a:p>
            <a:pPr algn="ctr"/>
            <a:r>
              <a:rPr lang="en-US" sz="1500" b="1" i="1" dirty="0">
                <a:solidFill>
                  <a:srgbClr val="3366FF"/>
                </a:solidFill>
              </a:rPr>
              <a:t>STABLE </a:t>
            </a:r>
            <a:r>
              <a:rPr lang="en-US" sz="1500" b="1" i="1" dirty="0" smtClean="0">
                <a:solidFill>
                  <a:srgbClr val="3366FF"/>
                </a:solidFill>
              </a:rPr>
              <a:t> Relationships</a:t>
            </a:r>
            <a:endParaRPr lang="en-US" sz="1500" b="1" i="1" dirty="0">
              <a:solidFill>
                <a:srgbClr val="3366FF"/>
              </a:solidFill>
            </a:endParaRPr>
          </a:p>
          <a:p>
            <a:pPr algn="ctr"/>
            <a:r>
              <a:rPr lang="en-US" sz="1500" b="1" i="1" dirty="0">
                <a:solidFill>
                  <a:srgbClr val="3366FF"/>
                </a:solidFill>
              </a:rPr>
              <a:t>MORE</a:t>
            </a:r>
            <a:r>
              <a:rPr lang="en-US" sz="1500" b="1" i="1" dirty="0" smtClean="0">
                <a:solidFill>
                  <a:srgbClr val="3366FF"/>
                </a:solidFill>
              </a:rPr>
              <a:t> REPLICABLE Outcomes</a:t>
            </a:r>
            <a:endParaRPr lang="en-US" sz="1500" b="1" i="1" dirty="0">
              <a:solidFill>
                <a:srgbClr val="3366FF"/>
              </a:solidFill>
            </a:endParaRPr>
          </a:p>
          <a:p>
            <a:r>
              <a:rPr lang="en-US" sz="1500" dirty="0"/>
              <a:t> </a:t>
            </a:r>
            <a:endParaRPr lang="en-US" sz="1500" u="sng" dirty="0"/>
          </a:p>
        </p:txBody>
      </p:sp>
      <p:sp>
        <p:nvSpPr>
          <p:cNvPr id="19" name="TextBox 18"/>
          <p:cNvSpPr txBox="1"/>
          <p:nvPr/>
        </p:nvSpPr>
        <p:spPr>
          <a:xfrm>
            <a:off x="4462353" y="1710944"/>
            <a:ext cx="3359043" cy="1933998"/>
          </a:xfrm>
          <a:prstGeom prst="rect">
            <a:avLst/>
          </a:prstGeom>
          <a:noFill/>
        </p:spPr>
        <p:txBody>
          <a:bodyPr wrap="square" lIns="86493" tIns="43247" rIns="86493" bIns="43247" rtlCol="0">
            <a:spAutoFit/>
          </a:bodyPr>
          <a:lstStyle/>
          <a:p>
            <a:pPr algn="ctr"/>
            <a:r>
              <a:rPr lang="en-US" sz="1500" b="1" dirty="0">
                <a:solidFill>
                  <a:srgbClr val="008000"/>
                </a:solidFill>
              </a:rPr>
              <a:t>THERE:</a:t>
            </a:r>
          </a:p>
          <a:p>
            <a:pPr algn="ctr"/>
            <a:r>
              <a:rPr lang="en-US" sz="1500" b="1" i="1" u="sng" dirty="0">
                <a:solidFill>
                  <a:srgbClr val="008000"/>
                </a:solidFill>
              </a:rPr>
              <a:t>Foundations of Life/Behavior Sciences</a:t>
            </a:r>
          </a:p>
          <a:p>
            <a:pPr algn="ctr"/>
            <a:r>
              <a:rPr lang="en-US" sz="1500" b="1" i="1" dirty="0">
                <a:solidFill>
                  <a:srgbClr val="008000"/>
                </a:solidFill>
              </a:rPr>
              <a:t>Attuned To</a:t>
            </a:r>
          </a:p>
          <a:p>
            <a:pPr algn="ctr"/>
            <a:r>
              <a:rPr lang="en-US" sz="1500" b="1" i="1" dirty="0">
                <a:solidFill>
                  <a:srgbClr val="008000"/>
                </a:solidFill>
              </a:rPr>
              <a:t>UNIQUE</a:t>
            </a:r>
            <a:r>
              <a:rPr lang="en-US" sz="1500" b="1" i="1" dirty="0" smtClean="0">
                <a:solidFill>
                  <a:srgbClr val="008000"/>
                </a:solidFill>
              </a:rPr>
              <a:t> Agents</a:t>
            </a:r>
            <a:endParaRPr lang="en-US" sz="1500" b="1" i="1" dirty="0">
              <a:solidFill>
                <a:srgbClr val="008000"/>
              </a:solidFill>
            </a:endParaRPr>
          </a:p>
          <a:p>
            <a:pPr algn="ctr"/>
            <a:r>
              <a:rPr lang="en-US" sz="1500" b="1" i="1" dirty="0">
                <a:solidFill>
                  <a:srgbClr val="008000"/>
                </a:solidFill>
              </a:rPr>
              <a:t>VARIABLE</a:t>
            </a:r>
            <a:r>
              <a:rPr lang="en-US" sz="1500" b="1" i="1" dirty="0" smtClean="0">
                <a:solidFill>
                  <a:srgbClr val="008000"/>
                </a:solidFill>
              </a:rPr>
              <a:t> Properties</a:t>
            </a:r>
            <a:endParaRPr lang="en-US" sz="1500" b="1" i="1" dirty="0">
              <a:solidFill>
                <a:srgbClr val="008000"/>
              </a:solidFill>
            </a:endParaRPr>
          </a:p>
          <a:p>
            <a:pPr algn="ctr"/>
            <a:r>
              <a:rPr lang="en-US" sz="1500" b="1" i="1" dirty="0">
                <a:solidFill>
                  <a:srgbClr val="008000"/>
                </a:solidFill>
              </a:rPr>
              <a:t>DYNAMIC Environments</a:t>
            </a:r>
          </a:p>
          <a:p>
            <a:pPr algn="ctr"/>
            <a:r>
              <a:rPr lang="en-US" sz="1500" b="1" i="1" dirty="0">
                <a:solidFill>
                  <a:srgbClr val="008000"/>
                </a:solidFill>
              </a:rPr>
              <a:t>VARIABLE Relationships</a:t>
            </a:r>
          </a:p>
          <a:p>
            <a:pPr algn="ctr"/>
            <a:r>
              <a:rPr lang="en-US" sz="1500" b="1" i="1" dirty="0">
                <a:solidFill>
                  <a:srgbClr val="008000"/>
                </a:solidFill>
              </a:rPr>
              <a:t>LESS</a:t>
            </a:r>
            <a:r>
              <a:rPr lang="en-US" sz="1500" b="1" i="1" dirty="0" smtClean="0">
                <a:solidFill>
                  <a:srgbClr val="008000"/>
                </a:solidFill>
              </a:rPr>
              <a:t> REPLICABLE </a:t>
            </a:r>
            <a:r>
              <a:rPr lang="en-US" sz="1500" b="1" i="1" dirty="0">
                <a:solidFill>
                  <a:srgbClr val="008000"/>
                </a:solidFill>
              </a:rPr>
              <a:t>Outcomes</a:t>
            </a:r>
            <a:endParaRPr lang="en-US" sz="1500" i="1" dirty="0"/>
          </a:p>
        </p:txBody>
      </p:sp>
      <p:sp>
        <p:nvSpPr>
          <p:cNvPr id="20" name="TextBox 19"/>
          <p:cNvSpPr txBox="1"/>
          <p:nvPr/>
        </p:nvSpPr>
        <p:spPr>
          <a:xfrm>
            <a:off x="824255" y="3677599"/>
            <a:ext cx="7463020" cy="1241501"/>
          </a:xfrm>
          <a:prstGeom prst="rect">
            <a:avLst/>
          </a:prstGeom>
          <a:noFill/>
        </p:spPr>
        <p:txBody>
          <a:bodyPr wrap="square" lIns="86493" tIns="43247" rIns="86493" bIns="43247" rtlCol="0">
            <a:spAutoFit/>
          </a:bodyPr>
          <a:lstStyle/>
          <a:p>
            <a:pPr algn="ctr"/>
            <a:r>
              <a:rPr lang="en-US" b="1" i="1" u="sng" dirty="0" err="1" smtClean="0">
                <a:solidFill>
                  <a:schemeClr val="accent2">
                    <a:lumMod val="75000"/>
                  </a:schemeClr>
                </a:solidFill>
              </a:rPr>
              <a:t>Neuro</a:t>
            </a:r>
            <a:r>
              <a:rPr lang="en-US" b="1" i="1" u="sng" dirty="0" smtClean="0">
                <a:solidFill>
                  <a:schemeClr val="accent2">
                    <a:lumMod val="75000"/>
                  </a:schemeClr>
                </a:solidFill>
              </a:rPr>
              <a:t>-Behavioral Sciences</a:t>
            </a:r>
          </a:p>
          <a:p>
            <a:pPr algn="ctr"/>
            <a:r>
              <a:rPr lang="en-US" sz="1500" b="1" i="1" dirty="0">
                <a:solidFill>
                  <a:schemeClr val="accent2">
                    <a:lumMod val="75000"/>
                  </a:schemeClr>
                </a:solidFill>
              </a:rPr>
              <a:t>Caught In The Middle?</a:t>
            </a:r>
          </a:p>
          <a:p>
            <a:pPr algn="ctr"/>
            <a:endParaRPr lang="en-US" sz="900" b="1" i="1" dirty="0">
              <a:solidFill>
                <a:schemeClr val="accent2">
                  <a:lumMod val="75000"/>
                </a:schemeClr>
              </a:solidFill>
            </a:endParaRPr>
          </a:p>
          <a:p>
            <a:r>
              <a:rPr lang="en-US" sz="1500" b="1" i="1" dirty="0">
                <a:solidFill>
                  <a:srgbClr val="3366FF"/>
                </a:solidFill>
              </a:rPr>
              <a:t>                       </a:t>
            </a:r>
            <a:r>
              <a:rPr lang="en-US" sz="1500" b="1" i="1" u="sng" dirty="0">
                <a:solidFill>
                  <a:srgbClr val="3366FF"/>
                </a:solidFill>
              </a:rPr>
              <a:t>Scientific Heritage</a:t>
            </a:r>
            <a:r>
              <a:rPr lang="en-US" sz="1500" b="1" i="1" dirty="0">
                <a:solidFill>
                  <a:srgbClr val="3366FF"/>
                </a:solidFill>
              </a:rPr>
              <a:t>			                  </a:t>
            </a:r>
            <a:r>
              <a:rPr lang="en-US" sz="1500" b="1" i="1" u="sng" dirty="0">
                <a:solidFill>
                  <a:srgbClr val="008000"/>
                </a:solidFill>
              </a:rPr>
              <a:t>Operating Territory</a:t>
            </a:r>
          </a:p>
          <a:p>
            <a:r>
              <a:rPr lang="en-US" sz="1500" b="1" i="1" dirty="0">
                <a:solidFill>
                  <a:srgbClr val="008000"/>
                </a:solidFill>
              </a:rPr>
              <a:t>                    </a:t>
            </a:r>
            <a:r>
              <a:rPr lang="en-US" sz="1500" b="1" i="1" dirty="0">
                <a:solidFill>
                  <a:srgbClr val="3366FF"/>
                </a:solidFill>
              </a:rPr>
              <a:t>The Natural Sciences                             </a:t>
            </a:r>
            <a:r>
              <a:rPr lang="en-US" sz="1500" b="1" i="1" dirty="0" smtClean="0">
                <a:solidFill>
                  <a:srgbClr val="008000"/>
                </a:solidFill>
              </a:rPr>
              <a:t>      Living </a:t>
            </a:r>
            <a:r>
              <a:rPr lang="en-US" sz="1500" b="1" i="1" dirty="0">
                <a:solidFill>
                  <a:srgbClr val="008000"/>
                </a:solidFill>
              </a:rPr>
              <a:t>Bodies, Brains &amp; Minds</a:t>
            </a:r>
            <a:endParaRPr lang="en-US" b="1" i="1" u="sng" dirty="0">
              <a:solidFill>
                <a:schemeClr val="accent2">
                  <a:lumMod val="75000"/>
                </a:schemeClr>
              </a:solidFill>
            </a:endParaRPr>
          </a:p>
        </p:txBody>
      </p:sp>
      <p:sp>
        <p:nvSpPr>
          <p:cNvPr id="21" name="TextBox 20"/>
          <p:cNvSpPr txBox="1"/>
          <p:nvPr/>
        </p:nvSpPr>
        <p:spPr>
          <a:xfrm>
            <a:off x="1022013" y="5194486"/>
            <a:ext cx="7157463" cy="641336"/>
          </a:xfrm>
          <a:prstGeom prst="rect">
            <a:avLst/>
          </a:prstGeom>
          <a:noFill/>
        </p:spPr>
        <p:txBody>
          <a:bodyPr wrap="square" lIns="86493" tIns="43247" rIns="86493" bIns="43247" rtlCol="0">
            <a:spAutoFit/>
          </a:bodyPr>
          <a:lstStyle/>
          <a:p>
            <a:pPr algn="ctr"/>
            <a:r>
              <a:rPr lang="en-US" b="1" i="1" dirty="0" smtClean="0">
                <a:solidFill>
                  <a:srgbClr val="A015FF"/>
                </a:solidFill>
              </a:rPr>
              <a:t>Is the difference between these domains of science</a:t>
            </a:r>
          </a:p>
          <a:p>
            <a:pPr algn="ctr"/>
            <a:r>
              <a:rPr lang="en-US" b="1" i="1" dirty="0" smtClean="0">
                <a:solidFill>
                  <a:srgbClr val="A015FF"/>
                </a:solidFill>
              </a:rPr>
              <a:t>A Prescription for Culture Conflicts, Misunderstandings, Error?</a:t>
            </a:r>
            <a:endParaRPr lang="en-US" b="1" i="1" dirty="0">
              <a:solidFill>
                <a:srgbClr val="A015FF"/>
              </a:solidFill>
            </a:endParaRPr>
          </a:p>
        </p:txBody>
      </p:sp>
      <p:cxnSp>
        <p:nvCxnSpPr>
          <p:cNvPr id="23" name="Straight Connector 22"/>
          <p:cNvCxnSpPr/>
          <p:nvPr/>
        </p:nvCxnSpPr>
        <p:spPr>
          <a:xfrm>
            <a:off x="3916942" y="1860632"/>
            <a:ext cx="1090819" cy="1588"/>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4101469" y="1412878"/>
            <a:ext cx="751678" cy="461665"/>
          </a:xfrm>
          <a:prstGeom prst="rect">
            <a:avLst/>
          </a:prstGeom>
          <a:noFill/>
        </p:spPr>
        <p:txBody>
          <a:bodyPr wrap="none" rtlCol="0">
            <a:spAutoFit/>
          </a:bodyPr>
          <a:lstStyle/>
          <a:p>
            <a:pPr algn="ctr"/>
            <a:r>
              <a:rPr lang="en-US" sz="2400" b="1" dirty="0" smtClean="0"/>
              <a:t>? ? ?</a:t>
            </a:r>
            <a:endParaRPr lang="en-US" sz="24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rame 4"/>
          <p:cNvSpPr/>
          <p:nvPr/>
        </p:nvSpPr>
        <p:spPr>
          <a:xfrm>
            <a:off x="0" y="0"/>
            <a:ext cx="9144000" cy="6858000"/>
          </a:xfrm>
          <a:prstGeom prst="frame">
            <a:avLst/>
          </a:prstGeom>
          <a:solidFill>
            <a:schemeClr val="tx1">
              <a:alpha val="18000"/>
            </a:schemeClr>
          </a:solidFill>
        </p:spPr>
        <p:style>
          <a:lnRef idx="0">
            <a:schemeClr val="accent5"/>
          </a:lnRef>
          <a:fillRef idx="3">
            <a:schemeClr val="accent5"/>
          </a:fillRef>
          <a:effectRef idx="3">
            <a:schemeClr val="accent5"/>
          </a:effectRef>
          <a:fontRef idx="minor">
            <a:schemeClr val="lt1"/>
          </a:fontRef>
        </p:style>
        <p:txBody>
          <a:bodyPr lIns="91416" tIns="45708" rIns="91416" bIns="45708" rtlCol="0" anchor="ctr"/>
          <a:lstStyle/>
          <a:p>
            <a:pPr algn="ctr"/>
            <a:endParaRPr lang="en-US" dirty="0">
              <a:solidFill>
                <a:schemeClr val="bg2"/>
              </a:solidFill>
            </a:endParaRPr>
          </a:p>
        </p:txBody>
      </p:sp>
      <p:sp>
        <p:nvSpPr>
          <p:cNvPr id="7" name="TextBox 6"/>
          <p:cNvSpPr txBox="1"/>
          <p:nvPr/>
        </p:nvSpPr>
        <p:spPr>
          <a:xfrm>
            <a:off x="2557517" y="1585310"/>
            <a:ext cx="184666" cy="369332"/>
          </a:xfrm>
          <a:prstGeom prst="rect">
            <a:avLst/>
          </a:prstGeom>
          <a:noFill/>
        </p:spPr>
        <p:txBody>
          <a:bodyPr wrap="none" lIns="91416" tIns="45708" rIns="91416" bIns="45708" rtlCol="0">
            <a:spAutoFit/>
          </a:bodyPr>
          <a:lstStyle/>
          <a:p>
            <a:endParaRPr lang="en-US" dirty="0"/>
          </a:p>
        </p:txBody>
      </p:sp>
      <p:sp>
        <p:nvSpPr>
          <p:cNvPr id="8" name="Date Placeholder 7"/>
          <p:cNvSpPr>
            <a:spLocks noGrp="1"/>
          </p:cNvSpPr>
          <p:nvPr>
            <p:ph type="dt" sz="half" idx="10"/>
          </p:nvPr>
        </p:nvSpPr>
        <p:spPr/>
        <p:txBody>
          <a:bodyPr/>
          <a:lstStyle/>
          <a:p>
            <a:r>
              <a:rPr lang="en-US" smtClean="0"/>
              <a:t>Tuesday, October 15, 2013</a:t>
            </a:r>
            <a:endParaRPr lang="en-US"/>
          </a:p>
        </p:txBody>
      </p:sp>
      <p:sp>
        <p:nvSpPr>
          <p:cNvPr id="9" name="Slide Number Placeholder 8"/>
          <p:cNvSpPr>
            <a:spLocks noGrp="1"/>
          </p:cNvSpPr>
          <p:nvPr>
            <p:ph type="sldNum" sz="quarter" idx="12"/>
          </p:nvPr>
        </p:nvSpPr>
        <p:spPr/>
        <p:txBody>
          <a:bodyPr/>
          <a:lstStyle/>
          <a:p>
            <a:fld id="{8846679A-A2C7-CA48-B6F0-065B8B39D3A7}" type="slidenum">
              <a:rPr lang="en-US" smtClean="0"/>
              <a:pPr/>
              <a:t>17</a:t>
            </a:fld>
            <a:endParaRPr lang="en-US"/>
          </a:p>
        </p:txBody>
      </p:sp>
      <p:sp>
        <p:nvSpPr>
          <p:cNvPr id="10" name="Footer Placeholder 9"/>
          <p:cNvSpPr>
            <a:spLocks noGrp="1"/>
          </p:cNvSpPr>
          <p:nvPr>
            <p:ph type="ftr" sz="quarter" idx="11"/>
          </p:nvPr>
        </p:nvSpPr>
        <p:spPr/>
        <p:txBody>
          <a:bodyPr/>
          <a:lstStyle/>
          <a:p>
            <a:r>
              <a:rPr lang="en-US" dirty="0" smtClean="0"/>
              <a:t>Chaos &amp; Complex Systems Seminar Department of Physics, University of Wisconsin-Madison</a:t>
            </a:r>
            <a:endParaRPr lang="en-US" dirty="0"/>
          </a:p>
        </p:txBody>
      </p:sp>
      <p:sp>
        <p:nvSpPr>
          <p:cNvPr id="11" name="TextBox 10"/>
          <p:cNvSpPr txBox="1"/>
          <p:nvPr/>
        </p:nvSpPr>
        <p:spPr>
          <a:xfrm>
            <a:off x="824255" y="1585310"/>
            <a:ext cx="7355222" cy="4488544"/>
          </a:xfrm>
          <a:prstGeom prst="rect">
            <a:avLst/>
          </a:prstGeom>
          <a:noFill/>
        </p:spPr>
        <p:txBody>
          <a:bodyPr wrap="square" lIns="86493" tIns="43247" rIns="86493" bIns="43247" rtlCol="0">
            <a:spAutoFit/>
          </a:bodyPr>
          <a:lstStyle/>
          <a:p>
            <a:pPr algn="ctr"/>
            <a:r>
              <a:rPr lang="en-US" sz="2300" b="1" dirty="0"/>
              <a:t>Accumulating evidence </a:t>
            </a:r>
          </a:p>
          <a:p>
            <a:pPr algn="ctr"/>
            <a:r>
              <a:rPr lang="en-US" sz="2300" b="1" dirty="0"/>
              <a:t>Suggests that sciences of </a:t>
            </a:r>
          </a:p>
          <a:p>
            <a:pPr algn="ctr"/>
            <a:r>
              <a:rPr lang="en-US" sz="2300" b="1" dirty="0" smtClean="0"/>
              <a:t>Brain, Mind, </a:t>
            </a:r>
            <a:r>
              <a:rPr lang="en-US" sz="2300" b="1" dirty="0"/>
              <a:t>and</a:t>
            </a:r>
            <a:r>
              <a:rPr lang="en-US" sz="2300" b="1" dirty="0" smtClean="0"/>
              <a:t> Behavior</a:t>
            </a:r>
          </a:p>
          <a:p>
            <a:pPr algn="ctr"/>
            <a:r>
              <a:rPr lang="en-US" sz="2300" b="1" dirty="0"/>
              <a:t>Are more likely to be in </a:t>
            </a:r>
          </a:p>
          <a:p>
            <a:pPr algn="ctr"/>
            <a:r>
              <a:rPr lang="en-US" sz="2300" b="1" dirty="0">
                <a:solidFill>
                  <a:srgbClr val="008000"/>
                </a:solidFill>
              </a:rPr>
              <a:t>The Green Zones of </a:t>
            </a:r>
            <a:r>
              <a:rPr lang="en-US" sz="2300" b="1" i="1" dirty="0">
                <a:solidFill>
                  <a:srgbClr val="008000"/>
                </a:solidFill>
              </a:rPr>
              <a:t>Variable Realities</a:t>
            </a:r>
          </a:p>
          <a:p>
            <a:pPr algn="ctr"/>
            <a:r>
              <a:rPr lang="en-US" sz="2300" b="1" dirty="0"/>
              <a:t>Than</a:t>
            </a:r>
          </a:p>
          <a:p>
            <a:pPr algn="ctr"/>
            <a:r>
              <a:rPr lang="en-US" sz="2300" b="1" dirty="0">
                <a:solidFill>
                  <a:srgbClr val="3366FF"/>
                </a:solidFill>
              </a:rPr>
              <a:t>The Blue Zones of </a:t>
            </a:r>
            <a:r>
              <a:rPr lang="en-US" sz="2300" b="1" i="1" dirty="0">
                <a:solidFill>
                  <a:srgbClr val="3366FF"/>
                </a:solidFill>
              </a:rPr>
              <a:t>Constant </a:t>
            </a:r>
            <a:r>
              <a:rPr lang="en-US" sz="2300" b="1" i="1" dirty="0" smtClean="0">
                <a:solidFill>
                  <a:srgbClr val="3366FF"/>
                </a:solidFill>
              </a:rPr>
              <a:t>Realities</a:t>
            </a:r>
            <a:endParaRPr lang="en-US" sz="1000" b="1" i="1" dirty="0" smtClean="0">
              <a:solidFill>
                <a:srgbClr val="3366FF"/>
              </a:solidFill>
            </a:endParaRPr>
          </a:p>
          <a:p>
            <a:pPr algn="ctr"/>
            <a:r>
              <a:rPr lang="en-US" sz="1000" b="1" i="1" dirty="0" smtClean="0">
                <a:solidFill>
                  <a:srgbClr val="3366FF"/>
                </a:solidFill>
              </a:rPr>
              <a:t>(Review Slide</a:t>
            </a:r>
            <a:r>
              <a:rPr lang="en-US" sz="1000" b="1" i="1" dirty="0" smtClean="0">
                <a:solidFill>
                  <a:srgbClr val="3366FF"/>
                </a:solidFill>
              </a:rPr>
              <a:t> 16)</a:t>
            </a:r>
            <a:endParaRPr lang="en-US" sz="1000" b="1" i="1" dirty="0" smtClean="0">
              <a:solidFill>
                <a:srgbClr val="3366FF"/>
              </a:solidFill>
            </a:endParaRPr>
          </a:p>
          <a:p>
            <a:pPr algn="ctr"/>
            <a:endParaRPr lang="en-US" sz="2300" b="1" i="1" dirty="0" smtClean="0">
              <a:solidFill>
                <a:srgbClr val="3366FF"/>
              </a:solidFill>
            </a:endParaRPr>
          </a:p>
          <a:p>
            <a:pPr algn="ctr"/>
            <a:r>
              <a:rPr lang="en-US" sz="2300" b="1" dirty="0"/>
              <a:t>Let’s look at two provocative sets of</a:t>
            </a:r>
          </a:p>
          <a:p>
            <a:pPr algn="ctr"/>
            <a:endParaRPr lang="en-US" sz="2300" b="1" dirty="0"/>
          </a:p>
          <a:p>
            <a:pPr algn="ctr"/>
            <a:r>
              <a:rPr lang="en-US" sz="2300" b="1" dirty="0"/>
              <a:t>Data and</a:t>
            </a:r>
            <a:r>
              <a:rPr lang="en-US" sz="2300" b="1" dirty="0" smtClean="0"/>
              <a:t> Analysis.</a:t>
            </a:r>
            <a:endParaRPr lang="en-US" sz="2300" b="1" dirty="0"/>
          </a:p>
          <a:p>
            <a:pPr algn="ctr"/>
            <a:endParaRPr lang="en-US" sz="23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rame 4"/>
          <p:cNvSpPr/>
          <p:nvPr/>
        </p:nvSpPr>
        <p:spPr>
          <a:xfrm>
            <a:off x="1" y="0"/>
            <a:ext cx="9144000" cy="6858000"/>
          </a:xfrm>
          <a:prstGeom prst="frame">
            <a:avLst/>
          </a:prstGeom>
          <a:solidFill>
            <a:schemeClr val="tx1">
              <a:alpha val="18000"/>
            </a:schemeClr>
          </a:solidFill>
        </p:spPr>
        <p:style>
          <a:lnRef idx="0">
            <a:schemeClr val="accent5"/>
          </a:lnRef>
          <a:fillRef idx="3">
            <a:schemeClr val="accent5"/>
          </a:fillRef>
          <a:effectRef idx="3">
            <a:schemeClr val="accent5"/>
          </a:effectRef>
          <a:fontRef idx="minor">
            <a:schemeClr val="lt1"/>
          </a:fontRef>
        </p:style>
        <p:txBody>
          <a:bodyPr lIns="91416" tIns="45708" rIns="91416" bIns="45708" rtlCol="0" anchor="ctr"/>
          <a:lstStyle/>
          <a:p>
            <a:pPr algn="ctr"/>
            <a:endParaRPr lang="en-US" dirty="0">
              <a:solidFill>
                <a:schemeClr val="bg2"/>
              </a:solidFill>
            </a:endParaRPr>
          </a:p>
        </p:txBody>
      </p:sp>
      <p:sp>
        <p:nvSpPr>
          <p:cNvPr id="7" name="Date Placeholder 6"/>
          <p:cNvSpPr>
            <a:spLocks noGrp="1"/>
          </p:cNvSpPr>
          <p:nvPr>
            <p:ph type="dt" sz="half" idx="10"/>
          </p:nvPr>
        </p:nvSpPr>
        <p:spPr/>
        <p:txBody>
          <a:bodyPr/>
          <a:lstStyle/>
          <a:p>
            <a:r>
              <a:rPr lang="en-US" smtClean="0"/>
              <a:t>Tuesday, October 15, 2013</a:t>
            </a:r>
            <a:endParaRPr lang="en-US"/>
          </a:p>
        </p:txBody>
      </p:sp>
      <p:sp>
        <p:nvSpPr>
          <p:cNvPr id="8" name="Slide Number Placeholder 7"/>
          <p:cNvSpPr>
            <a:spLocks noGrp="1"/>
          </p:cNvSpPr>
          <p:nvPr>
            <p:ph type="sldNum" sz="quarter" idx="12"/>
          </p:nvPr>
        </p:nvSpPr>
        <p:spPr/>
        <p:txBody>
          <a:bodyPr/>
          <a:lstStyle/>
          <a:p>
            <a:fld id="{8846679A-A2C7-CA48-B6F0-065B8B39D3A7}" type="slidenum">
              <a:rPr lang="en-US" smtClean="0"/>
              <a:pPr/>
              <a:t>18</a:t>
            </a:fld>
            <a:endParaRPr lang="en-US"/>
          </a:p>
        </p:txBody>
      </p:sp>
      <p:sp>
        <p:nvSpPr>
          <p:cNvPr id="9" name="Footer Placeholder 8"/>
          <p:cNvSpPr>
            <a:spLocks noGrp="1"/>
          </p:cNvSpPr>
          <p:nvPr>
            <p:ph type="ftr" sz="quarter" idx="11"/>
          </p:nvPr>
        </p:nvSpPr>
        <p:spPr/>
        <p:txBody>
          <a:bodyPr/>
          <a:lstStyle/>
          <a:p>
            <a:r>
              <a:rPr lang="en-US" dirty="0" smtClean="0"/>
              <a:t>Chaos &amp; Complex Systems Seminar Department of Physics, University of Wisconsin-Madison</a:t>
            </a:r>
            <a:endParaRPr lang="en-US" dirty="0"/>
          </a:p>
        </p:txBody>
      </p:sp>
      <p:sp>
        <p:nvSpPr>
          <p:cNvPr id="10" name="TextBox 9"/>
          <p:cNvSpPr txBox="1"/>
          <p:nvPr/>
        </p:nvSpPr>
        <p:spPr>
          <a:xfrm>
            <a:off x="1102842" y="884200"/>
            <a:ext cx="6963892" cy="461641"/>
          </a:xfrm>
          <a:prstGeom prst="rect">
            <a:avLst/>
          </a:prstGeom>
          <a:noFill/>
        </p:spPr>
        <p:txBody>
          <a:bodyPr wrap="square" lIns="91416" tIns="45708" rIns="91416" bIns="45708" rtlCol="0">
            <a:spAutoFit/>
          </a:bodyPr>
          <a:lstStyle/>
          <a:p>
            <a:pPr algn="ctr"/>
            <a:r>
              <a:rPr lang="en-US" sz="1900" b="1" u="sng" dirty="0"/>
              <a:t>A New Light Switches </a:t>
            </a:r>
            <a:r>
              <a:rPr lang="en-US" sz="2300" b="1" u="sng" dirty="0">
                <a:effectLst>
                  <a:glow rad="76200">
                    <a:srgbClr val="FFFF00">
                      <a:alpha val="75000"/>
                    </a:srgbClr>
                  </a:glow>
                </a:effectLst>
              </a:rPr>
              <a:t>ON</a:t>
            </a:r>
            <a:r>
              <a:rPr lang="en-US" sz="1900" b="1" u="sng" dirty="0">
                <a:solidFill>
                  <a:srgbClr val="008000"/>
                </a:solidFill>
              </a:rPr>
              <a:t> </a:t>
            </a:r>
            <a:r>
              <a:rPr lang="en-US" sz="1900" b="1" u="sng" dirty="0"/>
              <a:t>In Bernard’s Mind–</a:t>
            </a:r>
            <a:r>
              <a:rPr lang="en-US" sz="1900" b="1" i="1" u="sng" dirty="0"/>
              <a:t>At </a:t>
            </a:r>
            <a:r>
              <a:rPr lang="en-US" sz="1900" b="1" i="1" u="sng" dirty="0" smtClean="0"/>
              <a:t>First, </a:t>
            </a:r>
            <a:r>
              <a:rPr lang="en-US" sz="1900" b="1" i="1" u="sng" dirty="0"/>
              <a:t>Only Dimly </a:t>
            </a:r>
          </a:p>
        </p:txBody>
      </p:sp>
      <p:sp>
        <p:nvSpPr>
          <p:cNvPr id="12" name="TextBox 11"/>
          <p:cNvSpPr txBox="1"/>
          <p:nvPr/>
        </p:nvSpPr>
        <p:spPr>
          <a:xfrm>
            <a:off x="916068" y="1488257"/>
            <a:ext cx="4695958" cy="856764"/>
          </a:xfrm>
          <a:prstGeom prst="rect">
            <a:avLst/>
          </a:prstGeom>
          <a:noFill/>
        </p:spPr>
        <p:txBody>
          <a:bodyPr wrap="square" lIns="86478" tIns="43239" rIns="86478" bIns="43239" rtlCol="0">
            <a:spAutoFit/>
          </a:bodyPr>
          <a:lstStyle/>
          <a:p>
            <a:r>
              <a:rPr lang="en-US" dirty="0" smtClean="0">
                <a:solidFill>
                  <a:srgbClr val="008000"/>
                </a:solidFill>
              </a:rPr>
              <a:t>    </a:t>
            </a:r>
            <a:r>
              <a:rPr lang="en-US" sz="1500" b="1" dirty="0" smtClean="0">
                <a:solidFill>
                  <a:srgbClr val="008000"/>
                </a:solidFill>
              </a:rPr>
              <a:t>At</a:t>
            </a:r>
            <a:r>
              <a:rPr lang="en-US" sz="1500" b="1" dirty="0">
                <a:solidFill>
                  <a:srgbClr val="008000"/>
                </a:solidFill>
              </a:rPr>
              <a:t> this Seminar, on April 13, this year, Professor</a:t>
            </a:r>
          </a:p>
          <a:p>
            <a:r>
              <a:rPr lang="en-US" sz="1500" b="1" dirty="0">
                <a:solidFill>
                  <a:srgbClr val="008000"/>
                </a:solidFill>
              </a:rPr>
              <a:t>Tony </a:t>
            </a:r>
            <a:r>
              <a:rPr lang="en-US" sz="1500" b="1" dirty="0" err="1">
                <a:solidFill>
                  <a:srgbClr val="008000"/>
                </a:solidFill>
              </a:rPr>
              <a:t>Stretton</a:t>
            </a:r>
            <a:r>
              <a:rPr lang="en-US" sz="1500" b="1" dirty="0">
                <a:solidFill>
                  <a:srgbClr val="008000"/>
                </a:solidFill>
              </a:rPr>
              <a:t>, UW Zoology, reported strange findings</a:t>
            </a:r>
          </a:p>
          <a:p>
            <a:r>
              <a:rPr lang="en-US" sz="1500" b="1" dirty="0">
                <a:solidFill>
                  <a:srgbClr val="008000"/>
                </a:solidFill>
              </a:rPr>
              <a:t>In his highly authoritative research with flatworms:</a:t>
            </a:r>
          </a:p>
        </p:txBody>
      </p:sp>
      <p:sp>
        <p:nvSpPr>
          <p:cNvPr id="13" name="TextBox 12"/>
          <p:cNvSpPr txBox="1"/>
          <p:nvPr/>
        </p:nvSpPr>
        <p:spPr>
          <a:xfrm>
            <a:off x="2828247" y="2442487"/>
            <a:ext cx="5211804" cy="1010652"/>
          </a:xfrm>
          <a:prstGeom prst="rect">
            <a:avLst/>
          </a:prstGeom>
          <a:noFill/>
        </p:spPr>
        <p:txBody>
          <a:bodyPr wrap="square" lIns="86478" tIns="43239" rIns="86478" bIns="43239" rtlCol="0">
            <a:spAutoFit/>
          </a:bodyPr>
          <a:lstStyle/>
          <a:p>
            <a:r>
              <a:rPr lang="en-US" sz="1500" dirty="0">
                <a:solidFill>
                  <a:srgbClr val="3366FF"/>
                </a:solidFill>
              </a:rPr>
              <a:t>    </a:t>
            </a:r>
            <a:r>
              <a:rPr lang="en-US" sz="1500" b="1" dirty="0">
                <a:solidFill>
                  <a:srgbClr val="3366FF"/>
                </a:solidFill>
              </a:rPr>
              <a:t>Electron microscopy showed</a:t>
            </a:r>
            <a:r>
              <a:rPr lang="en-US" sz="1500" b="1" i="1" dirty="0">
                <a:solidFill>
                  <a:srgbClr val="3366FF"/>
                </a:solidFill>
              </a:rPr>
              <a:t> irregular synaptic firings in the </a:t>
            </a:r>
            <a:r>
              <a:rPr lang="en-US" sz="1500" b="1" i="1" u="sng" dirty="0">
                <a:solidFill>
                  <a:srgbClr val="3366FF"/>
                </a:solidFill>
              </a:rPr>
              <a:t>usually </a:t>
            </a:r>
            <a:r>
              <a:rPr lang="en-US" sz="1500" b="1" u="sng" dirty="0">
                <a:solidFill>
                  <a:srgbClr val="3366FF"/>
                </a:solidFill>
              </a:rPr>
              <a:t>stable</a:t>
            </a:r>
            <a:r>
              <a:rPr lang="en-US" sz="1500" b="1" dirty="0">
                <a:solidFill>
                  <a:srgbClr val="3366FF"/>
                </a:solidFill>
              </a:rPr>
              <a:t> neural</a:t>
            </a:r>
            <a:r>
              <a:rPr lang="en-US" sz="1500" b="1" i="1" dirty="0">
                <a:solidFill>
                  <a:srgbClr val="3366FF"/>
                </a:solidFill>
              </a:rPr>
              <a:t> </a:t>
            </a:r>
            <a:r>
              <a:rPr lang="en-US" sz="1500" b="1" dirty="0">
                <a:solidFill>
                  <a:srgbClr val="3366FF"/>
                </a:solidFill>
              </a:rPr>
              <a:t>responses of </a:t>
            </a:r>
            <a:r>
              <a:rPr lang="en-US" sz="1500" b="1" i="1" dirty="0" err="1">
                <a:solidFill>
                  <a:srgbClr val="3366FF"/>
                </a:solidFill>
              </a:rPr>
              <a:t>Ascarias</a:t>
            </a:r>
            <a:r>
              <a:rPr lang="en-US" sz="1500" b="1" dirty="0">
                <a:solidFill>
                  <a:srgbClr val="3366FF"/>
                </a:solidFill>
              </a:rPr>
              <a:t>, related to</a:t>
            </a:r>
          </a:p>
          <a:p>
            <a:r>
              <a:rPr lang="en-US" sz="1500" b="1" i="1" dirty="0">
                <a:solidFill>
                  <a:srgbClr val="3366FF"/>
                </a:solidFill>
              </a:rPr>
              <a:t>tiny variations </a:t>
            </a:r>
            <a:r>
              <a:rPr lang="en-US" sz="1500" b="1" dirty="0">
                <a:solidFill>
                  <a:srgbClr val="3366FF"/>
                </a:solidFill>
              </a:rPr>
              <a:t>in previously unknown </a:t>
            </a:r>
            <a:r>
              <a:rPr lang="en-US" sz="1500" b="1" dirty="0" err="1">
                <a:solidFill>
                  <a:srgbClr val="3366FF"/>
                </a:solidFill>
              </a:rPr>
              <a:t>neuropeptide</a:t>
            </a:r>
            <a:r>
              <a:rPr lang="en-US" sz="1500" b="1" dirty="0">
                <a:solidFill>
                  <a:srgbClr val="3366FF"/>
                </a:solidFill>
              </a:rPr>
              <a:t> “broths” that bathe individual neurons.</a:t>
            </a:r>
          </a:p>
        </p:txBody>
      </p:sp>
      <p:sp>
        <p:nvSpPr>
          <p:cNvPr id="14" name="TextBox 13"/>
          <p:cNvSpPr txBox="1"/>
          <p:nvPr/>
        </p:nvSpPr>
        <p:spPr>
          <a:xfrm>
            <a:off x="1013902" y="3571813"/>
            <a:ext cx="5309635" cy="841375"/>
          </a:xfrm>
          <a:prstGeom prst="rect">
            <a:avLst/>
          </a:prstGeom>
          <a:noFill/>
        </p:spPr>
        <p:txBody>
          <a:bodyPr wrap="square" lIns="86478" tIns="43239" rIns="86478" bIns="43239" rtlCol="0">
            <a:spAutoFit/>
          </a:bodyPr>
          <a:lstStyle/>
          <a:p>
            <a:r>
              <a:rPr lang="en-US" dirty="0" smtClean="0"/>
              <a:t>   </a:t>
            </a:r>
            <a:r>
              <a:rPr lang="en-US" sz="1500" b="1" dirty="0">
                <a:solidFill>
                  <a:srgbClr val="008000"/>
                </a:solidFill>
              </a:rPr>
              <a:t>Small changes in the chemical micro-environment appear to</a:t>
            </a:r>
          </a:p>
          <a:p>
            <a:r>
              <a:rPr lang="en-US" sz="1500" b="1" dirty="0">
                <a:solidFill>
                  <a:srgbClr val="008000"/>
                </a:solidFill>
              </a:rPr>
              <a:t>produce small changes in synaptic firing, muscle twitching and</a:t>
            </a:r>
          </a:p>
          <a:p>
            <a:r>
              <a:rPr lang="en-US" sz="1500" b="1" dirty="0">
                <a:solidFill>
                  <a:srgbClr val="008000"/>
                </a:solidFill>
              </a:rPr>
              <a:t>wiggle movement behavior in response to standard stimuli.</a:t>
            </a:r>
            <a:endParaRPr lang="en-US" b="1" dirty="0">
              <a:solidFill>
                <a:srgbClr val="008000"/>
              </a:solidFill>
            </a:endParaRPr>
          </a:p>
        </p:txBody>
      </p:sp>
      <p:sp>
        <p:nvSpPr>
          <p:cNvPr id="15" name="TextBox 14"/>
          <p:cNvSpPr txBox="1"/>
          <p:nvPr/>
        </p:nvSpPr>
        <p:spPr>
          <a:xfrm>
            <a:off x="2721512" y="4613588"/>
            <a:ext cx="5345219" cy="779820"/>
          </a:xfrm>
          <a:prstGeom prst="rect">
            <a:avLst/>
          </a:prstGeom>
          <a:noFill/>
        </p:spPr>
        <p:txBody>
          <a:bodyPr wrap="square" lIns="86478" tIns="43239" rIns="86478" bIns="43239" rtlCol="0">
            <a:spAutoFit/>
          </a:bodyPr>
          <a:lstStyle/>
          <a:p>
            <a:r>
              <a:rPr lang="en-US" sz="1500" b="1" dirty="0"/>
              <a:t>   </a:t>
            </a:r>
            <a:r>
              <a:rPr lang="en-US" sz="1500" b="1" dirty="0">
                <a:solidFill>
                  <a:srgbClr val="3366FF"/>
                </a:solidFill>
              </a:rPr>
              <a:t>This must mean something.  But WHAT ?</a:t>
            </a:r>
          </a:p>
          <a:p>
            <a:r>
              <a:rPr lang="en-US" sz="1500" b="1" dirty="0">
                <a:solidFill>
                  <a:srgbClr val="3366FF"/>
                </a:solidFill>
              </a:rPr>
              <a:t>    Maybe factors that influence synaptic firing are more complicated than we thought.   </a:t>
            </a:r>
            <a:endParaRPr lang="en-US" sz="1700" b="1" i="1" dirty="0">
              <a:solidFill>
                <a:srgbClr val="3366FF"/>
              </a:solidFill>
            </a:endParaRPr>
          </a:p>
        </p:txBody>
      </p:sp>
      <p:sp>
        <p:nvSpPr>
          <p:cNvPr id="17" name="TextBox 16"/>
          <p:cNvSpPr txBox="1"/>
          <p:nvPr/>
        </p:nvSpPr>
        <p:spPr>
          <a:xfrm>
            <a:off x="1102842" y="5501286"/>
            <a:ext cx="6963892" cy="441282"/>
          </a:xfrm>
          <a:prstGeom prst="rect">
            <a:avLst/>
          </a:prstGeom>
          <a:noFill/>
        </p:spPr>
        <p:txBody>
          <a:bodyPr wrap="square" lIns="86478" tIns="43239" rIns="86478" bIns="43239" rtlCol="0">
            <a:spAutoFit/>
          </a:bodyPr>
          <a:lstStyle/>
          <a:p>
            <a:pPr algn="ctr"/>
            <a:r>
              <a:rPr lang="en-US" sz="2300" b="1" i="1" dirty="0">
                <a:solidFill>
                  <a:srgbClr val="D30BFF"/>
                </a:solidFill>
              </a:rPr>
              <a:t>There seems to be some variability in this picture !</a:t>
            </a:r>
            <a:endParaRPr lang="en-US" sz="2300" dirty="0">
              <a:solidFill>
                <a:srgbClr val="D30BFF"/>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rame 4"/>
          <p:cNvSpPr/>
          <p:nvPr/>
        </p:nvSpPr>
        <p:spPr>
          <a:xfrm>
            <a:off x="1" y="0"/>
            <a:ext cx="9144000" cy="6858000"/>
          </a:xfrm>
          <a:prstGeom prst="frame">
            <a:avLst/>
          </a:prstGeom>
          <a:solidFill>
            <a:schemeClr val="tx1">
              <a:alpha val="18000"/>
            </a:schemeClr>
          </a:solidFill>
        </p:spPr>
        <p:style>
          <a:lnRef idx="0">
            <a:schemeClr val="accent5"/>
          </a:lnRef>
          <a:fillRef idx="3">
            <a:schemeClr val="accent5"/>
          </a:fillRef>
          <a:effectRef idx="3">
            <a:schemeClr val="accent5"/>
          </a:effectRef>
          <a:fontRef idx="minor">
            <a:schemeClr val="lt1"/>
          </a:fontRef>
        </p:style>
        <p:txBody>
          <a:bodyPr lIns="91416" tIns="45708" rIns="91416" bIns="45708" rtlCol="0" anchor="ctr"/>
          <a:lstStyle/>
          <a:p>
            <a:pPr algn="ctr"/>
            <a:endParaRPr lang="en-US" dirty="0">
              <a:solidFill>
                <a:schemeClr val="bg2"/>
              </a:solidFill>
            </a:endParaRPr>
          </a:p>
        </p:txBody>
      </p:sp>
      <p:sp>
        <p:nvSpPr>
          <p:cNvPr id="7" name="Date Placeholder 6"/>
          <p:cNvSpPr>
            <a:spLocks noGrp="1"/>
          </p:cNvSpPr>
          <p:nvPr>
            <p:ph type="dt" sz="half" idx="10"/>
          </p:nvPr>
        </p:nvSpPr>
        <p:spPr/>
        <p:txBody>
          <a:bodyPr/>
          <a:lstStyle/>
          <a:p>
            <a:r>
              <a:rPr lang="en-US" smtClean="0"/>
              <a:t>Tuesday, October 15, 2013</a:t>
            </a:r>
            <a:endParaRPr lang="en-US"/>
          </a:p>
        </p:txBody>
      </p:sp>
      <p:sp>
        <p:nvSpPr>
          <p:cNvPr id="8" name="Slide Number Placeholder 7"/>
          <p:cNvSpPr>
            <a:spLocks noGrp="1"/>
          </p:cNvSpPr>
          <p:nvPr>
            <p:ph type="sldNum" sz="quarter" idx="12"/>
          </p:nvPr>
        </p:nvSpPr>
        <p:spPr/>
        <p:txBody>
          <a:bodyPr/>
          <a:lstStyle/>
          <a:p>
            <a:fld id="{8846679A-A2C7-CA48-B6F0-065B8B39D3A7}" type="slidenum">
              <a:rPr lang="en-US" smtClean="0"/>
              <a:pPr/>
              <a:t>19</a:t>
            </a:fld>
            <a:endParaRPr lang="en-US"/>
          </a:p>
        </p:txBody>
      </p:sp>
      <p:sp>
        <p:nvSpPr>
          <p:cNvPr id="9" name="Footer Placeholder 8"/>
          <p:cNvSpPr>
            <a:spLocks noGrp="1"/>
          </p:cNvSpPr>
          <p:nvPr>
            <p:ph type="ftr" sz="quarter" idx="11"/>
          </p:nvPr>
        </p:nvSpPr>
        <p:spPr/>
        <p:txBody>
          <a:bodyPr/>
          <a:lstStyle/>
          <a:p>
            <a:r>
              <a:rPr lang="en-US" dirty="0" smtClean="0"/>
              <a:t>Chaos &amp; Complex Systems Seminar Department of Physics, University of Wisconsin-Madison</a:t>
            </a:r>
            <a:endParaRPr lang="en-US" dirty="0"/>
          </a:p>
        </p:txBody>
      </p:sp>
      <p:sp>
        <p:nvSpPr>
          <p:cNvPr id="17" name="TextBox 16"/>
          <p:cNvSpPr txBox="1"/>
          <p:nvPr/>
        </p:nvSpPr>
        <p:spPr>
          <a:xfrm>
            <a:off x="1102839" y="1541517"/>
            <a:ext cx="6963892" cy="441266"/>
          </a:xfrm>
          <a:prstGeom prst="rect">
            <a:avLst/>
          </a:prstGeom>
          <a:noFill/>
        </p:spPr>
        <p:txBody>
          <a:bodyPr wrap="square" lIns="86478" tIns="43239" rIns="86478" bIns="43239" rtlCol="0">
            <a:spAutoFit/>
          </a:bodyPr>
          <a:lstStyle/>
          <a:p>
            <a:pPr algn="ctr"/>
            <a:r>
              <a:rPr lang="en-US" sz="2300" b="1" i="1" u="sng" dirty="0">
                <a:solidFill>
                  <a:srgbClr val="D30BFF"/>
                </a:solidFill>
              </a:rPr>
              <a:t>There seems to be some variability in this picture ?</a:t>
            </a:r>
            <a:endParaRPr lang="en-US" sz="2300" u="sng" dirty="0">
              <a:solidFill>
                <a:srgbClr val="D30BFF"/>
              </a:solidFill>
            </a:endParaRPr>
          </a:p>
        </p:txBody>
      </p:sp>
      <p:sp>
        <p:nvSpPr>
          <p:cNvPr id="18" name="TextBox 17"/>
          <p:cNvSpPr txBox="1"/>
          <p:nvPr/>
        </p:nvSpPr>
        <p:spPr>
          <a:xfrm>
            <a:off x="1058369" y="2294759"/>
            <a:ext cx="5300741" cy="346234"/>
          </a:xfrm>
          <a:prstGeom prst="rect">
            <a:avLst/>
          </a:prstGeom>
          <a:noFill/>
        </p:spPr>
        <p:txBody>
          <a:bodyPr wrap="square" lIns="86478" tIns="43239" rIns="86478" bIns="43239" rtlCol="0">
            <a:spAutoFit/>
          </a:bodyPr>
          <a:lstStyle/>
          <a:p>
            <a:r>
              <a:rPr lang="en-US" sz="1700" b="1" i="1" dirty="0">
                <a:solidFill>
                  <a:srgbClr val="008000"/>
                </a:solidFill>
              </a:rPr>
              <a:t>BUT THAT ISN’T THE WAY IT’S SUPPOSED TO BE !</a:t>
            </a:r>
          </a:p>
        </p:txBody>
      </p:sp>
      <p:sp>
        <p:nvSpPr>
          <p:cNvPr id="19" name="TextBox 18"/>
          <p:cNvSpPr txBox="1"/>
          <p:nvPr/>
        </p:nvSpPr>
        <p:spPr>
          <a:xfrm>
            <a:off x="2516967" y="2905552"/>
            <a:ext cx="5487512" cy="625931"/>
          </a:xfrm>
          <a:prstGeom prst="rect">
            <a:avLst/>
          </a:prstGeom>
          <a:noFill/>
        </p:spPr>
        <p:txBody>
          <a:bodyPr wrap="square" lIns="86478" tIns="43239" rIns="86478" bIns="43239" rtlCol="0">
            <a:spAutoFit/>
          </a:bodyPr>
          <a:lstStyle/>
          <a:p>
            <a:r>
              <a:rPr lang="en-US" sz="1700" b="1" i="1" dirty="0"/>
              <a:t>   </a:t>
            </a:r>
            <a:r>
              <a:rPr lang="en-US" sz="1700" b="1" i="1" dirty="0">
                <a:solidFill>
                  <a:srgbClr val="3366FF"/>
                </a:solidFill>
              </a:rPr>
              <a:t>Sherrington, or somebody, proved ALL OR NONE synaptic firing with standard stimuli.  </a:t>
            </a:r>
            <a:r>
              <a:rPr lang="en-US" sz="1700" b="1" i="1" u="sng" dirty="0">
                <a:solidFill>
                  <a:srgbClr val="3366FF"/>
                </a:solidFill>
              </a:rPr>
              <a:t>Isn’t that THE LAW?</a:t>
            </a:r>
          </a:p>
        </p:txBody>
      </p:sp>
      <p:sp>
        <p:nvSpPr>
          <p:cNvPr id="21" name="TextBox 20"/>
          <p:cNvSpPr txBox="1"/>
          <p:nvPr/>
        </p:nvSpPr>
        <p:spPr>
          <a:xfrm>
            <a:off x="1058369" y="3678621"/>
            <a:ext cx="7008362" cy="641320"/>
          </a:xfrm>
          <a:prstGeom prst="rect">
            <a:avLst/>
          </a:prstGeom>
          <a:noFill/>
        </p:spPr>
        <p:txBody>
          <a:bodyPr wrap="square" lIns="86478" tIns="43239" rIns="86478" bIns="43239" rtlCol="0">
            <a:spAutoFit/>
          </a:bodyPr>
          <a:lstStyle/>
          <a:p>
            <a:r>
              <a:rPr lang="en-US" b="1" i="1" dirty="0" smtClean="0">
                <a:solidFill>
                  <a:srgbClr val="008000"/>
                </a:solidFill>
              </a:rPr>
              <a:t>But </a:t>
            </a:r>
            <a:r>
              <a:rPr lang="en-US" b="1" i="1" dirty="0" err="1" smtClean="0">
                <a:solidFill>
                  <a:srgbClr val="008000"/>
                </a:solidFill>
              </a:rPr>
              <a:t>Stretton’s</a:t>
            </a:r>
            <a:r>
              <a:rPr lang="en-US" b="1" i="1" dirty="0" smtClean="0">
                <a:solidFill>
                  <a:srgbClr val="008000"/>
                </a:solidFill>
              </a:rPr>
              <a:t> work shows </a:t>
            </a:r>
            <a:r>
              <a:rPr lang="en-US" b="1" u="sng" dirty="0" smtClean="0">
                <a:solidFill>
                  <a:srgbClr val="008000"/>
                </a:solidFill>
              </a:rPr>
              <a:t>variability appears–where Constancy was thought to apply.</a:t>
            </a:r>
          </a:p>
        </p:txBody>
      </p:sp>
      <p:sp>
        <p:nvSpPr>
          <p:cNvPr id="22" name="TextBox 21"/>
          <p:cNvSpPr txBox="1"/>
          <p:nvPr/>
        </p:nvSpPr>
        <p:spPr>
          <a:xfrm>
            <a:off x="1565319" y="5445390"/>
            <a:ext cx="6065613" cy="441282"/>
          </a:xfrm>
          <a:prstGeom prst="rect">
            <a:avLst/>
          </a:prstGeom>
          <a:noFill/>
        </p:spPr>
        <p:txBody>
          <a:bodyPr wrap="square" lIns="86478" tIns="43239" rIns="86478" bIns="43239" rtlCol="0">
            <a:spAutoFit/>
          </a:bodyPr>
          <a:lstStyle/>
          <a:p>
            <a:pPr algn="ctr"/>
            <a:r>
              <a:rPr lang="en-US" sz="2300" b="1" u="sng" dirty="0">
                <a:solidFill>
                  <a:srgbClr val="D30BFF"/>
                </a:solidFill>
              </a:rPr>
              <a:t>This one may deserve a lot of thinking !</a:t>
            </a:r>
            <a:endParaRPr lang="en-US" sz="2300" u="sng" dirty="0">
              <a:solidFill>
                <a:srgbClr val="D30BFF"/>
              </a:solidFill>
            </a:endParaRPr>
          </a:p>
        </p:txBody>
      </p:sp>
      <p:sp>
        <p:nvSpPr>
          <p:cNvPr id="11" name="TextBox 10"/>
          <p:cNvSpPr txBox="1"/>
          <p:nvPr/>
        </p:nvSpPr>
        <p:spPr>
          <a:xfrm>
            <a:off x="1696233" y="4554488"/>
            <a:ext cx="5726009" cy="861774"/>
          </a:xfrm>
          <a:prstGeom prst="rect">
            <a:avLst/>
          </a:prstGeom>
          <a:noFill/>
        </p:spPr>
        <p:txBody>
          <a:bodyPr wrap="none" rtlCol="0">
            <a:spAutoFit/>
          </a:bodyPr>
          <a:lstStyle/>
          <a:p>
            <a:pPr algn="ctr"/>
            <a:r>
              <a:rPr lang="en-US" sz="2200" b="1" i="1" dirty="0" smtClean="0"/>
              <a:t>Could That Basic “Law” Have Some Loopholes?</a:t>
            </a:r>
          </a:p>
          <a:p>
            <a:pPr algn="ctr"/>
            <a:endParaRPr lang="en-US" sz="800" b="1" i="1" dirty="0" smtClean="0"/>
          </a:p>
          <a:p>
            <a:pPr algn="ctr"/>
            <a:r>
              <a:rPr lang="en-US" sz="2000" b="1" i="1" dirty="0" smtClean="0"/>
              <a:t>Could “the Law” be </a:t>
            </a:r>
            <a:r>
              <a:rPr lang="en-US" sz="2000" b="1" i="1" u="sng" dirty="0" smtClean="0"/>
              <a:t>WRONG?</a:t>
            </a:r>
            <a:endParaRPr lang="en-US" sz="2000" b="1" i="1" u="sng"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rame 4"/>
          <p:cNvSpPr/>
          <p:nvPr/>
        </p:nvSpPr>
        <p:spPr>
          <a:xfrm>
            <a:off x="1" y="0"/>
            <a:ext cx="9144000" cy="6858000"/>
          </a:xfrm>
          <a:prstGeom prst="frame">
            <a:avLst/>
          </a:prstGeom>
          <a:solidFill>
            <a:schemeClr val="tx1">
              <a:alpha val="18000"/>
            </a:schemeClr>
          </a:solidFill>
        </p:spPr>
        <p:style>
          <a:lnRef idx="0">
            <a:schemeClr val="accent5"/>
          </a:lnRef>
          <a:fillRef idx="3">
            <a:schemeClr val="accent5"/>
          </a:fillRef>
          <a:effectRef idx="3">
            <a:schemeClr val="accent5"/>
          </a:effectRef>
          <a:fontRef idx="minor">
            <a:schemeClr val="lt1"/>
          </a:fontRef>
        </p:style>
        <p:txBody>
          <a:bodyPr lIns="91408" tIns="45704" rIns="91408" bIns="45704" rtlCol="0" anchor="ctr"/>
          <a:lstStyle/>
          <a:p>
            <a:pPr algn="ctr"/>
            <a:endParaRPr lang="en-US" dirty="0">
              <a:solidFill>
                <a:schemeClr val="bg2"/>
              </a:solidFill>
            </a:endParaRPr>
          </a:p>
        </p:txBody>
      </p:sp>
      <p:sp>
        <p:nvSpPr>
          <p:cNvPr id="7" name="Date Placeholder 6"/>
          <p:cNvSpPr>
            <a:spLocks noGrp="1"/>
          </p:cNvSpPr>
          <p:nvPr>
            <p:ph type="dt" sz="half" idx="10"/>
          </p:nvPr>
        </p:nvSpPr>
        <p:spPr/>
        <p:txBody>
          <a:bodyPr/>
          <a:lstStyle/>
          <a:p>
            <a:r>
              <a:rPr lang="en-US" smtClean="0"/>
              <a:t>Tuesday, October 15, 2013</a:t>
            </a:r>
            <a:endParaRPr lang="en-US"/>
          </a:p>
        </p:txBody>
      </p:sp>
      <p:sp>
        <p:nvSpPr>
          <p:cNvPr id="8" name="Slide Number Placeholder 7"/>
          <p:cNvSpPr>
            <a:spLocks noGrp="1"/>
          </p:cNvSpPr>
          <p:nvPr>
            <p:ph type="sldNum" sz="quarter" idx="12"/>
          </p:nvPr>
        </p:nvSpPr>
        <p:spPr/>
        <p:txBody>
          <a:bodyPr/>
          <a:lstStyle/>
          <a:p>
            <a:fld id="{8846679A-A2C7-CA48-B6F0-065B8B39D3A7}" type="slidenum">
              <a:rPr lang="en-US" smtClean="0"/>
              <a:pPr/>
              <a:t>2</a:t>
            </a:fld>
            <a:endParaRPr lang="en-US"/>
          </a:p>
        </p:txBody>
      </p:sp>
      <p:sp>
        <p:nvSpPr>
          <p:cNvPr id="9" name="Footer Placeholder 8"/>
          <p:cNvSpPr>
            <a:spLocks noGrp="1"/>
          </p:cNvSpPr>
          <p:nvPr>
            <p:ph type="ftr" sz="quarter" idx="11"/>
          </p:nvPr>
        </p:nvSpPr>
        <p:spPr/>
        <p:txBody>
          <a:bodyPr/>
          <a:lstStyle/>
          <a:p>
            <a:r>
              <a:rPr lang="en-US" dirty="0" smtClean="0"/>
              <a:t>Chaos &amp; Complex Systems Seminar Department of Physics, University of Wisconsin-Madison</a:t>
            </a:r>
            <a:endParaRPr lang="en-US" dirty="0"/>
          </a:p>
        </p:txBody>
      </p:sp>
      <p:sp>
        <p:nvSpPr>
          <p:cNvPr id="10" name="TextBox 9"/>
          <p:cNvSpPr txBox="1"/>
          <p:nvPr/>
        </p:nvSpPr>
        <p:spPr>
          <a:xfrm>
            <a:off x="1383862" y="2592535"/>
            <a:ext cx="6393793" cy="3093155"/>
          </a:xfrm>
          <a:prstGeom prst="rect">
            <a:avLst/>
          </a:prstGeom>
          <a:noFill/>
        </p:spPr>
        <p:txBody>
          <a:bodyPr wrap="square" rtlCol="0">
            <a:spAutoFit/>
          </a:bodyPr>
          <a:lstStyle/>
          <a:p>
            <a:pPr algn="ctr"/>
            <a:r>
              <a:rPr lang="en-US" i="1" dirty="0" smtClean="0"/>
              <a:t>An Opera</a:t>
            </a:r>
          </a:p>
          <a:p>
            <a:pPr algn="ctr"/>
            <a:r>
              <a:rPr lang="en-US" i="1" dirty="0" smtClean="0"/>
              <a:t>with</a:t>
            </a:r>
          </a:p>
          <a:p>
            <a:pPr algn="ctr"/>
            <a:r>
              <a:rPr lang="en-US" i="1" dirty="0" smtClean="0"/>
              <a:t>An </a:t>
            </a:r>
            <a:r>
              <a:rPr lang="en-US" b="1" dirty="0" smtClean="0"/>
              <a:t>Overture</a:t>
            </a:r>
            <a:r>
              <a:rPr lang="en-US" i="1" dirty="0" smtClean="0"/>
              <a:t> and </a:t>
            </a:r>
          </a:p>
          <a:p>
            <a:pPr algn="ctr"/>
            <a:r>
              <a:rPr lang="en-US" i="1" dirty="0" smtClean="0"/>
              <a:t>Three Acts</a:t>
            </a:r>
          </a:p>
          <a:p>
            <a:pPr algn="ctr"/>
            <a:endParaRPr lang="en-US" dirty="0" smtClean="0"/>
          </a:p>
          <a:p>
            <a:pPr algn="ctr"/>
            <a:r>
              <a:rPr lang="en-US" dirty="0" smtClean="0">
                <a:solidFill>
                  <a:srgbClr val="900BFF"/>
                </a:solidFill>
              </a:rPr>
              <a:t>Act 1.  A Challenging Issue In Getting From Here To There</a:t>
            </a:r>
          </a:p>
          <a:p>
            <a:pPr algn="ctr"/>
            <a:r>
              <a:rPr lang="en-US" i="1" dirty="0" smtClean="0">
                <a:solidFill>
                  <a:srgbClr val="900BFF"/>
                </a:solidFill>
              </a:rPr>
              <a:t>–Just One of Thousands</a:t>
            </a:r>
            <a:endParaRPr lang="en-US" i="1" dirty="0" smtClean="0">
              <a:solidFill>
                <a:srgbClr val="900BFF"/>
              </a:solidFill>
            </a:endParaRPr>
          </a:p>
          <a:p>
            <a:pPr algn="ctr"/>
            <a:r>
              <a:rPr lang="en-US" sz="1100" dirty="0" smtClean="0">
                <a:solidFill>
                  <a:srgbClr val="900BFF"/>
                </a:solidFill>
              </a:rPr>
              <a:t>Slides 6-14</a:t>
            </a:r>
          </a:p>
          <a:p>
            <a:pPr algn="ctr"/>
            <a:r>
              <a:rPr lang="en-US" dirty="0" smtClean="0">
                <a:solidFill>
                  <a:srgbClr val="900BFF"/>
                </a:solidFill>
              </a:rPr>
              <a:t>Act 2.  Problems In Getting From Here To </a:t>
            </a:r>
            <a:r>
              <a:rPr lang="en-US" dirty="0" smtClean="0">
                <a:solidFill>
                  <a:srgbClr val="900BFF"/>
                </a:solidFill>
              </a:rPr>
              <a:t>There</a:t>
            </a:r>
            <a:endParaRPr lang="en-US" sz="1100" dirty="0" smtClean="0">
              <a:solidFill>
                <a:srgbClr val="900BFF"/>
              </a:solidFill>
            </a:endParaRPr>
          </a:p>
          <a:p>
            <a:pPr algn="ctr"/>
            <a:r>
              <a:rPr lang="en-US" sz="1100" dirty="0" smtClean="0">
                <a:solidFill>
                  <a:srgbClr val="900BFF"/>
                </a:solidFill>
              </a:rPr>
              <a:t>Slides 15-39</a:t>
            </a:r>
            <a:endParaRPr lang="en-US" sz="1000" dirty="0" smtClean="0">
              <a:solidFill>
                <a:srgbClr val="900BFF"/>
              </a:solidFill>
            </a:endParaRPr>
          </a:p>
          <a:p>
            <a:pPr algn="ctr"/>
            <a:r>
              <a:rPr lang="en-US" dirty="0" smtClean="0">
                <a:solidFill>
                  <a:srgbClr val="900BFF"/>
                </a:solidFill>
              </a:rPr>
              <a:t>Act 3.  Breaking New Trails To Get From Here to </a:t>
            </a:r>
            <a:r>
              <a:rPr lang="en-US" dirty="0" smtClean="0">
                <a:solidFill>
                  <a:srgbClr val="900BFF"/>
                </a:solidFill>
              </a:rPr>
              <a:t>There</a:t>
            </a:r>
            <a:endParaRPr lang="en-US" sz="1100" dirty="0" smtClean="0">
              <a:solidFill>
                <a:srgbClr val="900BFF"/>
              </a:solidFill>
            </a:endParaRPr>
          </a:p>
          <a:p>
            <a:pPr algn="ctr"/>
            <a:r>
              <a:rPr lang="en-US" sz="1100" dirty="0" smtClean="0">
                <a:solidFill>
                  <a:srgbClr val="900BFF"/>
                </a:solidFill>
              </a:rPr>
              <a:t>Slides 40-55</a:t>
            </a:r>
            <a:endParaRPr lang="en-US" dirty="0" smtClean="0">
              <a:solidFill>
                <a:srgbClr val="900BFF"/>
              </a:solidFill>
            </a:endParaRPr>
          </a:p>
        </p:txBody>
      </p:sp>
      <p:sp>
        <p:nvSpPr>
          <p:cNvPr id="14" name="TextBox 13"/>
          <p:cNvSpPr txBox="1"/>
          <p:nvPr/>
        </p:nvSpPr>
        <p:spPr>
          <a:xfrm>
            <a:off x="902138" y="928414"/>
            <a:ext cx="7339724" cy="1631216"/>
          </a:xfrm>
          <a:prstGeom prst="rect">
            <a:avLst/>
          </a:prstGeom>
          <a:noFill/>
        </p:spPr>
        <p:txBody>
          <a:bodyPr wrap="square" rtlCol="0">
            <a:spAutoFit/>
          </a:bodyPr>
          <a:lstStyle/>
          <a:p>
            <a:pPr algn="ctr"/>
            <a:r>
              <a:rPr lang="en-US" sz="1400" b="1" u="sng" dirty="0" smtClean="0"/>
              <a:t>From Here To There:</a:t>
            </a:r>
            <a:endParaRPr lang="en-US" sz="1400" dirty="0" smtClean="0"/>
          </a:p>
          <a:p>
            <a:pPr algn="ctr"/>
            <a:r>
              <a:rPr lang="en-US" sz="1400" i="1" dirty="0" smtClean="0"/>
              <a:t>From Lawful Neuroscience </a:t>
            </a:r>
          </a:p>
          <a:p>
            <a:pPr algn="ctr"/>
            <a:r>
              <a:rPr lang="en-US" sz="1400" i="1" dirty="0" smtClean="0"/>
              <a:t>To The Unruly Realities of  Every Day Human Adaptation</a:t>
            </a:r>
          </a:p>
          <a:p>
            <a:pPr algn="ctr"/>
            <a:r>
              <a:rPr lang="en-US" sz="1400" i="1" dirty="0" smtClean="0"/>
              <a:t>OR</a:t>
            </a:r>
          </a:p>
          <a:p>
            <a:pPr algn="ctr"/>
            <a:r>
              <a:rPr lang="en-US" sz="1400" b="1" spc="100" dirty="0" smtClean="0">
                <a:solidFill>
                  <a:srgbClr val="008000"/>
                </a:solidFill>
                <a:effectLst>
                  <a:glow rad="101600">
                    <a:srgbClr val="FFFF00">
                      <a:alpha val="68000"/>
                    </a:srgbClr>
                  </a:glow>
                </a:effectLst>
              </a:rPr>
              <a:t>Are Mother-Infant Smiles </a:t>
            </a:r>
          </a:p>
          <a:p>
            <a:pPr algn="ctr"/>
            <a:r>
              <a:rPr lang="en-US" sz="1400" b="1" spc="100" dirty="0" smtClean="0">
                <a:solidFill>
                  <a:srgbClr val="008000"/>
                </a:solidFill>
                <a:effectLst>
                  <a:glow rad="101600">
                    <a:srgbClr val="FFFF00">
                      <a:alpha val="68000"/>
                    </a:srgbClr>
                  </a:glow>
                </a:effectLst>
              </a:rPr>
              <a:t>Beacon Lights of Evolution &amp; Civilization?</a:t>
            </a:r>
          </a:p>
          <a:p>
            <a:endParaRPr lang="en-US" sz="1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rame 4"/>
          <p:cNvSpPr/>
          <p:nvPr/>
        </p:nvSpPr>
        <p:spPr>
          <a:xfrm>
            <a:off x="1" y="0"/>
            <a:ext cx="9144000" cy="6858000"/>
          </a:xfrm>
          <a:prstGeom prst="frame">
            <a:avLst/>
          </a:prstGeom>
          <a:solidFill>
            <a:schemeClr val="tx1">
              <a:alpha val="18000"/>
            </a:schemeClr>
          </a:solidFill>
        </p:spPr>
        <p:style>
          <a:lnRef idx="0">
            <a:schemeClr val="accent5"/>
          </a:lnRef>
          <a:fillRef idx="3">
            <a:schemeClr val="accent5"/>
          </a:fillRef>
          <a:effectRef idx="3">
            <a:schemeClr val="accent5"/>
          </a:effectRef>
          <a:fontRef idx="minor">
            <a:schemeClr val="lt1"/>
          </a:fontRef>
        </p:style>
        <p:txBody>
          <a:bodyPr lIns="91416" tIns="45708" rIns="91416" bIns="45708" rtlCol="0" anchor="ctr"/>
          <a:lstStyle/>
          <a:p>
            <a:pPr algn="ctr"/>
            <a:endParaRPr lang="en-US" dirty="0">
              <a:solidFill>
                <a:schemeClr val="bg2"/>
              </a:solidFill>
            </a:endParaRPr>
          </a:p>
        </p:txBody>
      </p:sp>
      <p:sp>
        <p:nvSpPr>
          <p:cNvPr id="7" name="Date Placeholder 6"/>
          <p:cNvSpPr>
            <a:spLocks noGrp="1"/>
          </p:cNvSpPr>
          <p:nvPr>
            <p:ph type="dt" sz="half" idx="10"/>
          </p:nvPr>
        </p:nvSpPr>
        <p:spPr/>
        <p:txBody>
          <a:bodyPr/>
          <a:lstStyle/>
          <a:p>
            <a:r>
              <a:rPr lang="en-US" smtClean="0"/>
              <a:t>Tuesday, October 15, 2013</a:t>
            </a:r>
            <a:endParaRPr lang="en-US"/>
          </a:p>
        </p:txBody>
      </p:sp>
      <p:sp>
        <p:nvSpPr>
          <p:cNvPr id="8" name="Slide Number Placeholder 7"/>
          <p:cNvSpPr>
            <a:spLocks noGrp="1"/>
          </p:cNvSpPr>
          <p:nvPr>
            <p:ph type="sldNum" sz="quarter" idx="12"/>
          </p:nvPr>
        </p:nvSpPr>
        <p:spPr/>
        <p:txBody>
          <a:bodyPr/>
          <a:lstStyle/>
          <a:p>
            <a:fld id="{8846679A-A2C7-CA48-B6F0-065B8B39D3A7}" type="slidenum">
              <a:rPr lang="en-US" smtClean="0"/>
              <a:pPr/>
              <a:t>20</a:t>
            </a:fld>
            <a:endParaRPr lang="en-US"/>
          </a:p>
        </p:txBody>
      </p:sp>
      <p:sp>
        <p:nvSpPr>
          <p:cNvPr id="9" name="Footer Placeholder 8"/>
          <p:cNvSpPr>
            <a:spLocks noGrp="1"/>
          </p:cNvSpPr>
          <p:nvPr>
            <p:ph type="ftr" sz="quarter" idx="11"/>
          </p:nvPr>
        </p:nvSpPr>
        <p:spPr/>
        <p:txBody>
          <a:bodyPr/>
          <a:lstStyle/>
          <a:p>
            <a:r>
              <a:rPr lang="en-US" dirty="0" smtClean="0"/>
              <a:t>Chaos &amp; Complex Systems Seminar Department of Physics, University of Wisconsin-Madison</a:t>
            </a:r>
            <a:endParaRPr lang="en-US" dirty="0"/>
          </a:p>
        </p:txBody>
      </p:sp>
      <p:sp>
        <p:nvSpPr>
          <p:cNvPr id="12" name="Rectangle 11"/>
          <p:cNvSpPr/>
          <p:nvPr/>
        </p:nvSpPr>
        <p:spPr>
          <a:xfrm>
            <a:off x="1485302" y="1033026"/>
            <a:ext cx="6172339" cy="5027153"/>
          </a:xfrm>
          <a:prstGeom prst="rect">
            <a:avLst/>
          </a:prstGeom>
        </p:spPr>
        <p:txBody>
          <a:bodyPr wrap="square" lIns="86493" tIns="43247" rIns="86493" bIns="43247">
            <a:spAutoFit/>
          </a:bodyPr>
          <a:lstStyle/>
          <a:p>
            <a:endParaRPr lang="en-US" sz="1500" dirty="0">
              <a:hlinkClick r:id="rId2"/>
            </a:endParaRPr>
          </a:p>
          <a:p>
            <a:pPr algn="ctr"/>
            <a:r>
              <a:rPr lang="en-US" sz="1500" dirty="0">
                <a:hlinkClick r:id="rId2"/>
              </a:rPr>
              <a:t>WWW.NEUROPEPTIDES.NL</a:t>
            </a:r>
            <a:r>
              <a:rPr lang="en-US" sz="1500" dirty="0"/>
              <a:t>  </a:t>
            </a:r>
          </a:p>
          <a:p>
            <a:pPr algn="ctr"/>
            <a:r>
              <a:rPr lang="en-US" sz="1100" dirty="0"/>
              <a:t>(The Gospel, According to Google)</a:t>
            </a:r>
          </a:p>
          <a:p>
            <a:pPr algn="ctr"/>
            <a:endParaRPr lang="en-US" sz="1500" dirty="0"/>
          </a:p>
          <a:p>
            <a:pPr algn="ctr"/>
            <a:r>
              <a:rPr lang="en-US" sz="1500" b="1" i="1" dirty="0" err="1">
                <a:solidFill>
                  <a:srgbClr val="008000"/>
                </a:solidFill>
              </a:rPr>
              <a:t>Neuropeptides</a:t>
            </a:r>
            <a:r>
              <a:rPr lang="en-US" sz="1500" b="1" i="1" dirty="0">
                <a:solidFill>
                  <a:srgbClr val="008000"/>
                </a:solidFill>
              </a:rPr>
              <a:t> are small protein-like molecules used by neurons to communicate with each other. They are neuronal signaling molecules. The brain largely functions by virtue of </a:t>
            </a:r>
            <a:r>
              <a:rPr lang="en-US" sz="1500" b="1" i="1" dirty="0" err="1">
                <a:solidFill>
                  <a:srgbClr val="008000"/>
                </a:solidFill>
              </a:rPr>
              <a:t>neuropeptides</a:t>
            </a:r>
            <a:r>
              <a:rPr lang="en-US" sz="1500" b="1" i="1" dirty="0">
                <a:solidFill>
                  <a:srgbClr val="008000"/>
                </a:solidFill>
              </a:rPr>
              <a:t>.</a:t>
            </a:r>
          </a:p>
          <a:p>
            <a:pPr algn="ctr"/>
            <a:endParaRPr lang="en-US" sz="1500" b="1" i="1" dirty="0"/>
          </a:p>
          <a:p>
            <a:pPr algn="ctr"/>
            <a:r>
              <a:rPr lang="en-US" sz="1500" b="1" i="1" dirty="0" err="1">
                <a:solidFill>
                  <a:srgbClr val="3366FF"/>
                </a:solidFill>
              </a:rPr>
              <a:t>Neuropeptides</a:t>
            </a:r>
            <a:r>
              <a:rPr lang="en-US" sz="1500" b="1" i="1" dirty="0">
                <a:solidFill>
                  <a:srgbClr val="3366FF"/>
                </a:solidFill>
              </a:rPr>
              <a:t> are expressed and released by neurons, and mediate or modulate neuronal communication by acting on cell surface receptors. The human genome contains about 90 genes that encode precursors of </a:t>
            </a:r>
            <a:r>
              <a:rPr lang="en-US" sz="1500" b="1" i="1" dirty="0" err="1">
                <a:solidFill>
                  <a:srgbClr val="3366FF"/>
                </a:solidFill>
              </a:rPr>
              <a:t>neuropeptides</a:t>
            </a:r>
            <a:r>
              <a:rPr lang="en-US" sz="1500" b="1" i="1" dirty="0">
                <a:solidFill>
                  <a:srgbClr val="3366FF"/>
                </a:solidFill>
              </a:rPr>
              <a:t>.  </a:t>
            </a:r>
            <a:r>
              <a:rPr lang="en-US" sz="1500" b="1" i="1" dirty="0" err="1">
                <a:solidFill>
                  <a:srgbClr val="3366FF"/>
                </a:solidFill>
              </a:rPr>
              <a:t>Neuropeptides</a:t>
            </a:r>
            <a:r>
              <a:rPr lang="en-US" sz="1500" b="1" i="1" dirty="0">
                <a:solidFill>
                  <a:srgbClr val="3366FF"/>
                </a:solidFill>
              </a:rPr>
              <a:t> can be clustered in at least 10 subfamilies according to structural features.</a:t>
            </a:r>
          </a:p>
          <a:p>
            <a:pPr algn="ctr"/>
            <a:endParaRPr lang="en-US" sz="1500" b="1" i="1" dirty="0"/>
          </a:p>
          <a:p>
            <a:pPr algn="ctr"/>
            <a:r>
              <a:rPr lang="en-US" sz="1500" b="1" i="1" dirty="0">
                <a:solidFill>
                  <a:srgbClr val="008000"/>
                </a:solidFill>
              </a:rPr>
              <a:t>The </a:t>
            </a:r>
            <a:r>
              <a:rPr lang="en-US" sz="1500" b="1" i="1" dirty="0" err="1">
                <a:solidFill>
                  <a:srgbClr val="008000"/>
                </a:solidFill>
              </a:rPr>
              <a:t>Neuropeptide</a:t>
            </a:r>
            <a:r>
              <a:rPr lang="en-US" sz="1500" b="1" i="1" dirty="0">
                <a:solidFill>
                  <a:srgbClr val="008000"/>
                </a:solidFill>
              </a:rPr>
              <a:t> Database is the internet resource to data about all known </a:t>
            </a:r>
            <a:r>
              <a:rPr lang="en-US" sz="1500" b="1" i="1" dirty="0" err="1">
                <a:solidFill>
                  <a:srgbClr val="008000"/>
                </a:solidFill>
              </a:rPr>
              <a:t>neuropeptides</a:t>
            </a:r>
            <a:r>
              <a:rPr lang="en-US" sz="1500" b="1" i="1" dirty="0">
                <a:solidFill>
                  <a:srgbClr val="008000"/>
                </a:solidFill>
              </a:rPr>
              <a:t>, their genes, precursors and expression in the brain.</a:t>
            </a:r>
          </a:p>
          <a:p>
            <a:pPr algn="ctr"/>
            <a:endParaRPr lang="en-US" sz="1500" b="1" i="1" dirty="0">
              <a:solidFill>
                <a:srgbClr val="008000"/>
              </a:solidFill>
            </a:endParaRPr>
          </a:p>
          <a:p>
            <a:pPr algn="ctr"/>
            <a:r>
              <a:rPr lang="en-US" sz="1500" b="1" i="1" dirty="0">
                <a:solidFill>
                  <a:srgbClr val="3366FF"/>
                </a:solidFill>
              </a:rPr>
              <a:t>WOW!</a:t>
            </a:r>
          </a:p>
          <a:p>
            <a:pPr algn="ctr"/>
            <a:r>
              <a:rPr lang="en-US" sz="1500" b="1" i="1" dirty="0">
                <a:solidFill>
                  <a:srgbClr val="3366FF"/>
                </a:solidFill>
              </a:rPr>
              <a:t>Ninety genes and at least 10 subfamilies.</a:t>
            </a:r>
            <a:endParaRPr lang="en-US" sz="2300" b="1" i="1" dirty="0">
              <a:solidFill>
                <a:srgbClr val="3366FF"/>
              </a:solidFill>
            </a:endParaRPr>
          </a:p>
          <a:p>
            <a:pPr algn="ctr"/>
            <a:endParaRPr lang="en-US" sz="1100" b="1" i="1" dirty="0">
              <a:solidFill>
                <a:srgbClr val="008000"/>
              </a:solidFill>
            </a:endParaRPr>
          </a:p>
          <a:p>
            <a:pPr algn="ctr"/>
            <a:r>
              <a:rPr lang="en-US" sz="2300" b="1" i="1" dirty="0">
                <a:solidFill>
                  <a:srgbClr val="D30BFF"/>
                </a:solidFill>
              </a:rPr>
              <a:t>That Means A Lot of Variability </a:t>
            </a:r>
            <a:r>
              <a:rPr lang="en-US" sz="2300" b="1" i="1" dirty="0">
                <a:solidFill>
                  <a:srgbClr val="008000"/>
                </a:solidFill>
              </a:rPr>
              <a:t>!</a:t>
            </a:r>
            <a:endParaRPr lang="en-US" sz="1500" b="1" i="1" dirty="0">
              <a:solidFill>
                <a:srgbClr val="008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rame 4"/>
          <p:cNvSpPr/>
          <p:nvPr/>
        </p:nvSpPr>
        <p:spPr>
          <a:xfrm>
            <a:off x="1" y="0"/>
            <a:ext cx="9144000" cy="6858000"/>
          </a:xfrm>
          <a:prstGeom prst="frame">
            <a:avLst/>
          </a:prstGeom>
          <a:solidFill>
            <a:schemeClr val="tx1">
              <a:alpha val="18000"/>
            </a:schemeClr>
          </a:solidFill>
        </p:spPr>
        <p:style>
          <a:lnRef idx="0">
            <a:schemeClr val="accent5"/>
          </a:lnRef>
          <a:fillRef idx="3">
            <a:schemeClr val="accent5"/>
          </a:fillRef>
          <a:effectRef idx="3">
            <a:schemeClr val="accent5"/>
          </a:effectRef>
          <a:fontRef idx="minor">
            <a:schemeClr val="lt1"/>
          </a:fontRef>
        </p:style>
        <p:txBody>
          <a:bodyPr lIns="91416" tIns="45708" rIns="91416" bIns="45708" rtlCol="0" anchor="ctr"/>
          <a:lstStyle/>
          <a:p>
            <a:pPr algn="ctr"/>
            <a:endParaRPr lang="en-US" dirty="0">
              <a:solidFill>
                <a:schemeClr val="bg2"/>
              </a:solidFill>
            </a:endParaRPr>
          </a:p>
        </p:txBody>
      </p:sp>
      <p:sp>
        <p:nvSpPr>
          <p:cNvPr id="7" name="Date Placeholder 6"/>
          <p:cNvSpPr>
            <a:spLocks noGrp="1"/>
          </p:cNvSpPr>
          <p:nvPr>
            <p:ph type="dt" sz="half" idx="10"/>
          </p:nvPr>
        </p:nvSpPr>
        <p:spPr/>
        <p:txBody>
          <a:bodyPr/>
          <a:lstStyle/>
          <a:p>
            <a:r>
              <a:rPr lang="en-US" smtClean="0"/>
              <a:t>Tuesday, October 15, 2013</a:t>
            </a:r>
            <a:endParaRPr lang="en-US"/>
          </a:p>
        </p:txBody>
      </p:sp>
      <p:sp>
        <p:nvSpPr>
          <p:cNvPr id="8" name="Slide Number Placeholder 7"/>
          <p:cNvSpPr>
            <a:spLocks noGrp="1"/>
          </p:cNvSpPr>
          <p:nvPr>
            <p:ph type="sldNum" sz="quarter" idx="12"/>
          </p:nvPr>
        </p:nvSpPr>
        <p:spPr/>
        <p:txBody>
          <a:bodyPr/>
          <a:lstStyle/>
          <a:p>
            <a:fld id="{8846679A-A2C7-CA48-B6F0-065B8B39D3A7}" type="slidenum">
              <a:rPr lang="en-US" smtClean="0"/>
              <a:pPr/>
              <a:t>21</a:t>
            </a:fld>
            <a:endParaRPr lang="en-US"/>
          </a:p>
        </p:txBody>
      </p:sp>
      <p:sp>
        <p:nvSpPr>
          <p:cNvPr id="9" name="Footer Placeholder 8"/>
          <p:cNvSpPr>
            <a:spLocks noGrp="1"/>
          </p:cNvSpPr>
          <p:nvPr>
            <p:ph type="ftr" sz="quarter" idx="11"/>
          </p:nvPr>
        </p:nvSpPr>
        <p:spPr/>
        <p:txBody>
          <a:bodyPr/>
          <a:lstStyle/>
          <a:p>
            <a:r>
              <a:rPr lang="en-US" dirty="0" smtClean="0"/>
              <a:t>Chaos &amp; Complex Systems Seminar Department of Physics, University of Wisconsin-Madison</a:t>
            </a:r>
            <a:endParaRPr lang="en-US" dirty="0"/>
          </a:p>
        </p:txBody>
      </p:sp>
      <p:sp>
        <p:nvSpPr>
          <p:cNvPr id="11" name="TextBox 10"/>
          <p:cNvSpPr txBox="1"/>
          <p:nvPr/>
        </p:nvSpPr>
        <p:spPr>
          <a:xfrm>
            <a:off x="924962" y="901707"/>
            <a:ext cx="4260159" cy="1841649"/>
          </a:xfrm>
          <a:prstGeom prst="rect">
            <a:avLst/>
          </a:prstGeom>
          <a:noFill/>
        </p:spPr>
        <p:txBody>
          <a:bodyPr wrap="square" lIns="86478" tIns="43239" rIns="86478" bIns="43239" rtlCol="0">
            <a:spAutoFit/>
          </a:bodyPr>
          <a:lstStyle/>
          <a:p>
            <a:pPr algn="ctr"/>
            <a:endParaRPr lang="en-US" sz="1900" dirty="0"/>
          </a:p>
          <a:p>
            <a:r>
              <a:rPr lang="en-US" sz="1900" b="1" i="1" dirty="0">
                <a:solidFill>
                  <a:srgbClr val="008000"/>
                </a:solidFill>
              </a:rPr>
              <a:t>If This Is True</a:t>
            </a:r>
          </a:p>
          <a:p>
            <a:endParaRPr lang="en-US" sz="1900" b="1" i="1" dirty="0">
              <a:solidFill>
                <a:srgbClr val="008000"/>
              </a:solidFill>
            </a:endParaRPr>
          </a:p>
          <a:p>
            <a:r>
              <a:rPr lang="en-US" sz="1900" b="1" i="1" dirty="0">
                <a:solidFill>
                  <a:srgbClr val="008000"/>
                </a:solidFill>
              </a:rPr>
              <a:t>And There’s No Reason to Suppose</a:t>
            </a:r>
          </a:p>
          <a:p>
            <a:endParaRPr lang="en-US" sz="1900" b="1" i="1" dirty="0">
              <a:solidFill>
                <a:srgbClr val="008000"/>
              </a:solidFill>
            </a:endParaRPr>
          </a:p>
          <a:p>
            <a:r>
              <a:rPr lang="en-US" sz="1900" b="1" i="1" dirty="0">
                <a:solidFill>
                  <a:srgbClr val="008000"/>
                </a:solidFill>
              </a:rPr>
              <a:t>It Isn’t True—</a:t>
            </a:r>
          </a:p>
        </p:txBody>
      </p:sp>
      <p:sp>
        <p:nvSpPr>
          <p:cNvPr id="12" name="TextBox 11"/>
          <p:cNvSpPr txBox="1"/>
          <p:nvPr/>
        </p:nvSpPr>
        <p:spPr>
          <a:xfrm>
            <a:off x="3836358" y="3379210"/>
            <a:ext cx="3767892" cy="1980164"/>
          </a:xfrm>
          <a:prstGeom prst="rect">
            <a:avLst/>
          </a:prstGeom>
          <a:noFill/>
        </p:spPr>
        <p:txBody>
          <a:bodyPr wrap="square" lIns="86493" tIns="43247" rIns="86493" bIns="43247" rtlCol="0">
            <a:spAutoFit/>
          </a:bodyPr>
          <a:lstStyle/>
          <a:p>
            <a:r>
              <a:rPr lang="en-US" sz="1700" b="1" i="1" dirty="0">
                <a:solidFill>
                  <a:srgbClr val="3366FF"/>
                </a:solidFill>
              </a:rPr>
              <a:t>That’s A Huge Problem For Theory and </a:t>
            </a:r>
          </a:p>
          <a:p>
            <a:endParaRPr lang="en-US" sz="1700" b="1" i="1" dirty="0">
              <a:solidFill>
                <a:srgbClr val="3366FF"/>
              </a:solidFill>
            </a:endParaRPr>
          </a:p>
          <a:p>
            <a:r>
              <a:rPr lang="en-US" sz="1700" b="1" i="1" dirty="0">
                <a:solidFill>
                  <a:srgbClr val="3366FF"/>
                </a:solidFill>
              </a:rPr>
              <a:t>Practical Applications In Neuroscience,</a:t>
            </a:r>
          </a:p>
          <a:p>
            <a:endParaRPr lang="en-US" sz="1700" b="1" i="1" dirty="0">
              <a:solidFill>
                <a:srgbClr val="3366FF"/>
              </a:solidFill>
            </a:endParaRPr>
          </a:p>
          <a:p>
            <a:r>
              <a:rPr lang="en-US" sz="1700" b="1" i="1" dirty="0">
                <a:solidFill>
                  <a:srgbClr val="3366FF"/>
                </a:solidFill>
              </a:rPr>
              <a:t>In Medical Diagnosis and Treatment, </a:t>
            </a:r>
          </a:p>
          <a:p>
            <a:endParaRPr lang="en-US" sz="1700" b="1" i="1" dirty="0">
              <a:solidFill>
                <a:srgbClr val="3366FF"/>
              </a:solidFill>
            </a:endParaRPr>
          </a:p>
          <a:p>
            <a:r>
              <a:rPr lang="en-US" sz="1700" b="1" i="1" dirty="0">
                <a:solidFill>
                  <a:srgbClr val="3366FF"/>
                </a:solidFill>
              </a:rPr>
              <a:t>and in Behavior  Studies !</a:t>
            </a:r>
          </a:p>
        </p:txBody>
      </p:sp>
      <p:sp>
        <p:nvSpPr>
          <p:cNvPr id="10" name="TextBox 9"/>
          <p:cNvSpPr txBox="1"/>
          <p:nvPr/>
        </p:nvSpPr>
        <p:spPr>
          <a:xfrm>
            <a:off x="7383517" y="1051034"/>
            <a:ext cx="644527" cy="646331"/>
          </a:xfrm>
          <a:prstGeom prst="rect">
            <a:avLst/>
          </a:prstGeom>
          <a:noFill/>
        </p:spPr>
        <p:txBody>
          <a:bodyPr wrap="none" rtlCol="0">
            <a:spAutoFit/>
          </a:bodyPr>
          <a:lstStyle/>
          <a:p>
            <a:r>
              <a:rPr lang="en-US" sz="3600" dirty="0" smtClean="0">
                <a:solidFill>
                  <a:srgbClr val="008000"/>
                </a:solidFill>
              </a:rPr>
              <a:t>**</a:t>
            </a:r>
            <a:endParaRPr lang="en-US" sz="3600" dirty="0">
              <a:solidFill>
                <a:srgbClr val="008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rame 4"/>
          <p:cNvSpPr/>
          <p:nvPr/>
        </p:nvSpPr>
        <p:spPr>
          <a:xfrm>
            <a:off x="1" y="0"/>
            <a:ext cx="9144000" cy="6858000"/>
          </a:xfrm>
          <a:prstGeom prst="frame">
            <a:avLst/>
          </a:prstGeom>
          <a:solidFill>
            <a:schemeClr val="tx1">
              <a:alpha val="18000"/>
            </a:schemeClr>
          </a:solidFill>
        </p:spPr>
        <p:style>
          <a:lnRef idx="0">
            <a:schemeClr val="accent5"/>
          </a:lnRef>
          <a:fillRef idx="3">
            <a:schemeClr val="accent5"/>
          </a:fillRef>
          <a:effectRef idx="3">
            <a:schemeClr val="accent5"/>
          </a:effectRef>
          <a:fontRef idx="minor">
            <a:schemeClr val="lt1"/>
          </a:fontRef>
        </p:style>
        <p:txBody>
          <a:bodyPr lIns="91416" tIns="45708" rIns="91416" bIns="45708" rtlCol="0" anchor="ctr"/>
          <a:lstStyle/>
          <a:p>
            <a:pPr algn="ctr"/>
            <a:endParaRPr lang="en-US" dirty="0">
              <a:solidFill>
                <a:schemeClr val="bg2"/>
              </a:solidFill>
            </a:endParaRPr>
          </a:p>
        </p:txBody>
      </p:sp>
      <p:sp>
        <p:nvSpPr>
          <p:cNvPr id="7" name="Date Placeholder 6"/>
          <p:cNvSpPr>
            <a:spLocks noGrp="1"/>
          </p:cNvSpPr>
          <p:nvPr>
            <p:ph type="dt" sz="half" idx="10"/>
          </p:nvPr>
        </p:nvSpPr>
        <p:spPr/>
        <p:txBody>
          <a:bodyPr/>
          <a:lstStyle/>
          <a:p>
            <a:r>
              <a:rPr lang="en-US" smtClean="0"/>
              <a:t>Tuesday, October 15, 2013</a:t>
            </a:r>
            <a:endParaRPr lang="en-US"/>
          </a:p>
        </p:txBody>
      </p:sp>
      <p:sp>
        <p:nvSpPr>
          <p:cNvPr id="8" name="Slide Number Placeholder 7"/>
          <p:cNvSpPr>
            <a:spLocks noGrp="1"/>
          </p:cNvSpPr>
          <p:nvPr>
            <p:ph type="sldNum" sz="quarter" idx="12"/>
          </p:nvPr>
        </p:nvSpPr>
        <p:spPr/>
        <p:txBody>
          <a:bodyPr/>
          <a:lstStyle/>
          <a:p>
            <a:fld id="{8846679A-A2C7-CA48-B6F0-065B8B39D3A7}" type="slidenum">
              <a:rPr lang="en-US" smtClean="0"/>
              <a:pPr/>
              <a:t>22</a:t>
            </a:fld>
            <a:endParaRPr lang="en-US"/>
          </a:p>
        </p:txBody>
      </p:sp>
      <p:sp>
        <p:nvSpPr>
          <p:cNvPr id="9" name="Footer Placeholder 8"/>
          <p:cNvSpPr>
            <a:spLocks noGrp="1"/>
          </p:cNvSpPr>
          <p:nvPr>
            <p:ph type="ftr" sz="quarter" idx="11"/>
          </p:nvPr>
        </p:nvSpPr>
        <p:spPr/>
        <p:txBody>
          <a:bodyPr/>
          <a:lstStyle/>
          <a:p>
            <a:r>
              <a:rPr lang="en-US" dirty="0" smtClean="0"/>
              <a:t>Chaos &amp; Complex Systems Seminar Department of Physics, University of Wisconsin-Madison</a:t>
            </a:r>
            <a:endParaRPr lang="en-US" dirty="0"/>
          </a:p>
        </p:txBody>
      </p:sp>
      <p:sp>
        <p:nvSpPr>
          <p:cNvPr id="11" name="TextBox 10"/>
          <p:cNvSpPr txBox="1"/>
          <p:nvPr/>
        </p:nvSpPr>
        <p:spPr>
          <a:xfrm>
            <a:off x="924962" y="857934"/>
            <a:ext cx="7310752" cy="5781188"/>
          </a:xfrm>
          <a:prstGeom prst="rect">
            <a:avLst/>
          </a:prstGeom>
          <a:noFill/>
        </p:spPr>
        <p:txBody>
          <a:bodyPr wrap="square" lIns="86478" tIns="43239" rIns="86478" bIns="43239" rtlCol="0">
            <a:spAutoFit/>
          </a:bodyPr>
          <a:lstStyle/>
          <a:p>
            <a:pPr algn="r"/>
            <a:endParaRPr lang="en-US" sz="1900" dirty="0"/>
          </a:p>
          <a:p>
            <a:pPr algn="r"/>
            <a:r>
              <a:rPr lang="en-US" sz="1900" b="1" i="1" u="sng" dirty="0" smtClean="0">
                <a:solidFill>
                  <a:srgbClr val="008000"/>
                </a:solidFill>
              </a:rPr>
              <a:t>Problem:</a:t>
            </a:r>
            <a:r>
              <a:rPr lang="en-US" sz="1900" b="1" i="1" dirty="0" smtClean="0">
                <a:solidFill>
                  <a:srgbClr val="008000"/>
                </a:solidFill>
              </a:rPr>
              <a:t>                                                     </a:t>
            </a:r>
            <a:r>
              <a:rPr lang="en-US" sz="3600" b="1" i="1" dirty="0" smtClean="0">
                <a:solidFill>
                  <a:srgbClr val="008000"/>
                </a:solidFill>
              </a:rPr>
              <a:t>*</a:t>
            </a:r>
          </a:p>
          <a:p>
            <a:pPr algn="ctr"/>
            <a:endParaRPr lang="en-US" sz="800" b="1" i="1" dirty="0">
              <a:solidFill>
                <a:srgbClr val="008000"/>
              </a:solidFill>
            </a:endParaRPr>
          </a:p>
          <a:p>
            <a:pPr algn="ctr"/>
            <a:r>
              <a:rPr lang="en-US" sz="1900" b="1" i="1" dirty="0">
                <a:solidFill>
                  <a:srgbClr val="008000"/>
                </a:solidFill>
              </a:rPr>
              <a:t>What is the </a:t>
            </a:r>
          </a:p>
          <a:p>
            <a:pPr algn="ctr"/>
            <a:endParaRPr lang="en-US" sz="800" b="1" i="1" dirty="0">
              <a:solidFill>
                <a:srgbClr val="008000"/>
              </a:solidFill>
            </a:endParaRPr>
          </a:p>
          <a:p>
            <a:pPr algn="ctr"/>
            <a:r>
              <a:rPr lang="en-US" sz="1900" b="1" i="1" u="sng" dirty="0">
                <a:solidFill>
                  <a:srgbClr val="008000"/>
                </a:solidFill>
              </a:rPr>
              <a:t>Functional Level of Variability</a:t>
            </a:r>
          </a:p>
          <a:p>
            <a:pPr algn="ctr"/>
            <a:endParaRPr lang="en-US" sz="800" b="1" i="1" dirty="0">
              <a:solidFill>
                <a:srgbClr val="008000"/>
              </a:solidFill>
            </a:endParaRPr>
          </a:p>
          <a:p>
            <a:pPr algn="ctr"/>
            <a:r>
              <a:rPr lang="en-US" sz="1900" b="1" i="1" dirty="0">
                <a:solidFill>
                  <a:srgbClr val="008000"/>
                </a:solidFill>
              </a:rPr>
              <a:t>At Which </a:t>
            </a:r>
          </a:p>
          <a:p>
            <a:pPr algn="ctr"/>
            <a:endParaRPr lang="en-US" sz="800" b="1" i="1" dirty="0">
              <a:solidFill>
                <a:srgbClr val="008000"/>
              </a:solidFill>
            </a:endParaRPr>
          </a:p>
          <a:p>
            <a:pPr algn="ctr"/>
            <a:r>
              <a:rPr lang="en-US" sz="1900" b="1" i="1" dirty="0">
                <a:solidFill>
                  <a:srgbClr val="008000"/>
                </a:solidFill>
              </a:rPr>
              <a:t>The Electrochemistry </a:t>
            </a:r>
          </a:p>
          <a:p>
            <a:pPr algn="ctr"/>
            <a:endParaRPr lang="en-US" sz="800" b="1" i="1" dirty="0">
              <a:solidFill>
                <a:srgbClr val="008000"/>
              </a:solidFill>
            </a:endParaRPr>
          </a:p>
          <a:p>
            <a:pPr algn="ctr"/>
            <a:r>
              <a:rPr lang="en-US" sz="1900" b="1" i="1" dirty="0">
                <a:solidFill>
                  <a:srgbClr val="008000"/>
                </a:solidFill>
              </a:rPr>
              <a:t>Underlying Actions of</a:t>
            </a:r>
          </a:p>
          <a:p>
            <a:pPr algn="ctr"/>
            <a:endParaRPr lang="en-US" sz="800" b="1" i="1" dirty="0">
              <a:solidFill>
                <a:srgbClr val="008000"/>
              </a:solidFill>
            </a:endParaRPr>
          </a:p>
          <a:p>
            <a:pPr algn="ctr"/>
            <a:r>
              <a:rPr lang="en-US" sz="1900" b="1" i="1" dirty="0">
                <a:solidFill>
                  <a:srgbClr val="008000"/>
                </a:solidFill>
              </a:rPr>
              <a:t>Brain, Mind And Behavior Are</a:t>
            </a:r>
          </a:p>
          <a:p>
            <a:pPr algn="ctr"/>
            <a:endParaRPr lang="en-US" sz="800" b="1" i="1" dirty="0">
              <a:solidFill>
                <a:srgbClr val="008000"/>
              </a:solidFill>
            </a:endParaRPr>
          </a:p>
          <a:p>
            <a:pPr algn="ctr"/>
            <a:r>
              <a:rPr lang="en-US" sz="1900" b="1" i="1" dirty="0">
                <a:solidFill>
                  <a:srgbClr val="008000"/>
                </a:solidFill>
              </a:rPr>
              <a:t>Really Determined?</a:t>
            </a:r>
          </a:p>
          <a:p>
            <a:pPr algn="ctr"/>
            <a:endParaRPr lang="en-US" sz="1900" b="1" i="1" dirty="0">
              <a:solidFill>
                <a:srgbClr val="008000"/>
              </a:solidFill>
            </a:endParaRPr>
          </a:p>
          <a:p>
            <a:pPr algn="ctr"/>
            <a:r>
              <a:rPr lang="en-US" sz="1900" b="1" i="1" dirty="0" err="1">
                <a:solidFill>
                  <a:srgbClr val="3366FF"/>
                </a:solidFill>
              </a:rPr>
              <a:t>Neuropeptides</a:t>
            </a:r>
            <a:r>
              <a:rPr lang="en-US" sz="1900" b="1" i="1" dirty="0">
                <a:solidFill>
                  <a:srgbClr val="3366FF"/>
                </a:solidFill>
              </a:rPr>
              <a:t>?     Cells?    Cell Assemblies?   System Integrations?</a:t>
            </a:r>
          </a:p>
          <a:p>
            <a:pPr algn="ctr"/>
            <a:endParaRPr lang="en-US" sz="800" b="1" i="1" dirty="0">
              <a:solidFill>
                <a:srgbClr val="3366FF"/>
              </a:solidFill>
            </a:endParaRPr>
          </a:p>
          <a:p>
            <a:pPr algn="ctr"/>
            <a:r>
              <a:rPr lang="en-US" sz="1900" b="1" i="1" dirty="0">
                <a:solidFill>
                  <a:srgbClr val="3366FF"/>
                </a:solidFill>
              </a:rPr>
              <a:t>Inter-organism Joint Attention?</a:t>
            </a:r>
            <a:endParaRPr lang="en-US" sz="1900" b="1" i="1" dirty="0" smtClean="0">
              <a:solidFill>
                <a:srgbClr val="3366FF"/>
              </a:solidFill>
            </a:endParaRPr>
          </a:p>
          <a:p>
            <a:pPr algn="ctr"/>
            <a:r>
              <a:rPr lang="en-US" sz="2300" b="1" i="1" dirty="0" smtClean="0">
                <a:solidFill>
                  <a:srgbClr val="D30BFF"/>
                </a:solidFill>
              </a:rPr>
              <a:t>ALL FIVE–Somehow </a:t>
            </a:r>
            <a:r>
              <a:rPr lang="en-US" sz="2300" b="1" i="1" dirty="0">
                <a:solidFill>
                  <a:srgbClr val="D30BFF"/>
                </a:solidFill>
              </a:rPr>
              <a:t>Intermingled</a:t>
            </a:r>
            <a:r>
              <a:rPr lang="en-US" sz="2300" b="1" i="1" dirty="0" smtClean="0">
                <a:solidFill>
                  <a:srgbClr val="D30BFF"/>
                </a:solidFill>
              </a:rPr>
              <a:t>?                        </a:t>
            </a:r>
            <a:endParaRPr lang="en-US" sz="2300" i="1" dirty="0">
              <a:solidFill>
                <a:srgbClr val="D30BFF"/>
              </a:solidFill>
            </a:endParaRPr>
          </a:p>
          <a:p>
            <a:pPr algn="ctr"/>
            <a:endParaRPr lang="en-US" sz="1900" dirty="0"/>
          </a:p>
          <a:p>
            <a:pPr algn="ctr"/>
            <a:endParaRPr lang="en-US" sz="1900" dirty="0"/>
          </a:p>
        </p:txBody>
      </p:sp>
      <p:sp>
        <p:nvSpPr>
          <p:cNvPr id="10" name="TextBox 9"/>
          <p:cNvSpPr txBox="1"/>
          <p:nvPr/>
        </p:nvSpPr>
        <p:spPr>
          <a:xfrm>
            <a:off x="7576207" y="1147382"/>
            <a:ext cx="441171" cy="646331"/>
          </a:xfrm>
          <a:prstGeom prst="rect">
            <a:avLst/>
          </a:prstGeom>
          <a:noFill/>
        </p:spPr>
        <p:txBody>
          <a:bodyPr wrap="none" rtlCol="0">
            <a:spAutoFit/>
          </a:bodyPr>
          <a:lstStyle/>
          <a:p>
            <a:r>
              <a:rPr lang="en-US" sz="3600" b="1" i="1" dirty="0" smtClean="0">
                <a:solidFill>
                  <a:srgbClr val="008000"/>
                </a:solidFill>
              </a:rPr>
              <a:t>*</a:t>
            </a:r>
            <a:endParaRPr lang="en-US" sz="3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rame 4"/>
          <p:cNvSpPr/>
          <p:nvPr/>
        </p:nvSpPr>
        <p:spPr>
          <a:xfrm>
            <a:off x="1" y="0"/>
            <a:ext cx="9144000" cy="6858000"/>
          </a:xfrm>
          <a:prstGeom prst="frame">
            <a:avLst/>
          </a:prstGeom>
          <a:solidFill>
            <a:schemeClr val="tx1">
              <a:alpha val="18000"/>
            </a:schemeClr>
          </a:solidFill>
        </p:spPr>
        <p:style>
          <a:lnRef idx="0">
            <a:schemeClr val="accent5"/>
          </a:lnRef>
          <a:fillRef idx="3">
            <a:schemeClr val="accent5"/>
          </a:fillRef>
          <a:effectRef idx="3">
            <a:schemeClr val="accent5"/>
          </a:effectRef>
          <a:fontRef idx="minor">
            <a:schemeClr val="lt1"/>
          </a:fontRef>
        </p:style>
        <p:txBody>
          <a:bodyPr lIns="91416" tIns="45708" rIns="91416" bIns="45708" rtlCol="0" anchor="ctr"/>
          <a:lstStyle/>
          <a:p>
            <a:pPr algn="ctr"/>
            <a:endParaRPr lang="en-US" dirty="0">
              <a:solidFill>
                <a:schemeClr val="bg2"/>
              </a:solidFill>
            </a:endParaRPr>
          </a:p>
        </p:txBody>
      </p:sp>
      <p:sp>
        <p:nvSpPr>
          <p:cNvPr id="7" name="Date Placeholder 6"/>
          <p:cNvSpPr>
            <a:spLocks noGrp="1"/>
          </p:cNvSpPr>
          <p:nvPr>
            <p:ph type="dt" sz="half" idx="10"/>
          </p:nvPr>
        </p:nvSpPr>
        <p:spPr/>
        <p:txBody>
          <a:bodyPr/>
          <a:lstStyle/>
          <a:p>
            <a:r>
              <a:rPr lang="en-US" smtClean="0"/>
              <a:t>Tuesday, October 15, 2013</a:t>
            </a:r>
            <a:endParaRPr lang="en-US"/>
          </a:p>
        </p:txBody>
      </p:sp>
      <p:sp>
        <p:nvSpPr>
          <p:cNvPr id="8" name="Slide Number Placeholder 7"/>
          <p:cNvSpPr>
            <a:spLocks noGrp="1"/>
          </p:cNvSpPr>
          <p:nvPr>
            <p:ph type="sldNum" sz="quarter" idx="12"/>
          </p:nvPr>
        </p:nvSpPr>
        <p:spPr/>
        <p:txBody>
          <a:bodyPr/>
          <a:lstStyle/>
          <a:p>
            <a:fld id="{8846679A-A2C7-CA48-B6F0-065B8B39D3A7}" type="slidenum">
              <a:rPr lang="en-US" smtClean="0"/>
              <a:pPr/>
              <a:t>23</a:t>
            </a:fld>
            <a:endParaRPr lang="en-US"/>
          </a:p>
        </p:txBody>
      </p:sp>
      <p:sp>
        <p:nvSpPr>
          <p:cNvPr id="9" name="Footer Placeholder 8"/>
          <p:cNvSpPr>
            <a:spLocks noGrp="1"/>
          </p:cNvSpPr>
          <p:nvPr>
            <p:ph type="ftr" sz="quarter" idx="11"/>
          </p:nvPr>
        </p:nvSpPr>
        <p:spPr/>
        <p:txBody>
          <a:bodyPr/>
          <a:lstStyle/>
          <a:p>
            <a:r>
              <a:rPr lang="en-US" dirty="0" smtClean="0"/>
              <a:t>Chaos &amp; Complex Systems Seminar Department of Physics, University of Wisconsin-Madison</a:t>
            </a:r>
            <a:endParaRPr lang="en-US" dirty="0"/>
          </a:p>
        </p:txBody>
      </p:sp>
      <p:sp>
        <p:nvSpPr>
          <p:cNvPr id="11" name="TextBox 10"/>
          <p:cNvSpPr txBox="1"/>
          <p:nvPr/>
        </p:nvSpPr>
        <p:spPr>
          <a:xfrm>
            <a:off x="924962" y="901708"/>
            <a:ext cx="7310752" cy="2134037"/>
          </a:xfrm>
          <a:prstGeom prst="rect">
            <a:avLst/>
          </a:prstGeom>
          <a:noFill/>
        </p:spPr>
        <p:txBody>
          <a:bodyPr wrap="square" lIns="86478" tIns="43239" rIns="86478" bIns="43239" rtlCol="0">
            <a:spAutoFit/>
          </a:bodyPr>
          <a:lstStyle/>
          <a:p>
            <a:pPr algn="ctr"/>
            <a:endParaRPr lang="en-US" sz="1900" dirty="0"/>
          </a:p>
          <a:p>
            <a:pPr algn="ctr"/>
            <a:endParaRPr lang="en-US" sz="1900" dirty="0"/>
          </a:p>
          <a:p>
            <a:pPr algn="ctr"/>
            <a:endParaRPr lang="en-US" sz="1900" dirty="0"/>
          </a:p>
          <a:p>
            <a:pPr algn="ctr"/>
            <a:endParaRPr lang="en-US" sz="1900" dirty="0"/>
          </a:p>
          <a:p>
            <a:pPr algn="ctr"/>
            <a:endParaRPr lang="en-US" sz="1900" dirty="0"/>
          </a:p>
          <a:p>
            <a:pPr algn="ctr"/>
            <a:endParaRPr lang="en-US" sz="1900" dirty="0"/>
          </a:p>
          <a:p>
            <a:pPr algn="ctr"/>
            <a:endParaRPr lang="en-US" sz="1900" dirty="0"/>
          </a:p>
        </p:txBody>
      </p:sp>
      <p:pic>
        <p:nvPicPr>
          <p:cNvPr id="12" name="Picture 11" descr="https://encrypted-tbn0.gstatic.com/images?q=tbn:ANd9GcTRSZJ73ZLiKBQfDJSwK1TzBI7jAiyTpsQM4YViSXNZVepJDGH-wg"/>
          <p:cNvPicPr/>
          <p:nvPr/>
        </p:nvPicPr>
        <p:blipFill>
          <a:blip r:embed="rId2"/>
          <a:srcRect/>
          <a:stretch>
            <a:fillRect/>
          </a:stretch>
        </p:blipFill>
        <p:spPr bwMode="auto">
          <a:xfrm>
            <a:off x="978324" y="917942"/>
            <a:ext cx="2547034" cy="2401260"/>
          </a:xfrm>
          <a:prstGeom prst="rect">
            <a:avLst/>
          </a:prstGeom>
          <a:noFill/>
          <a:ln w="9525">
            <a:noFill/>
            <a:miter lim="800000"/>
            <a:headEnd/>
            <a:tailEnd/>
          </a:ln>
        </p:spPr>
      </p:pic>
      <p:sp>
        <p:nvSpPr>
          <p:cNvPr id="13" name="TextBox 12"/>
          <p:cNvSpPr txBox="1"/>
          <p:nvPr/>
        </p:nvSpPr>
        <p:spPr>
          <a:xfrm>
            <a:off x="3646401" y="1253066"/>
            <a:ext cx="4455910" cy="2057109"/>
          </a:xfrm>
          <a:prstGeom prst="rect">
            <a:avLst/>
          </a:prstGeom>
          <a:noFill/>
        </p:spPr>
        <p:txBody>
          <a:bodyPr wrap="square" lIns="86493" tIns="43247" rIns="86493" bIns="43247" rtlCol="0">
            <a:spAutoFit/>
          </a:bodyPr>
          <a:lstStyle/>
          <a:p>
            <a:r>
              <a:rPr lang="en-US" sz="1900" b="1" i="1" dirty="0"/>
              <a:t>   </a:t>
            </a:r>
            <a:r>
              <a:rPr lang="en-US" sz="1500" b="1" i="1" dirty="0">
                <a:solidFill>
                  <a:srgbClr val="3366FF"/>
                </a:solidFill>
              </a:rPr>
              <a:t>Where should diligent investigators focus their attention if they want to find out what really accounts for the high-speed, dynamic changes in facial expressions in situations like this?  I don’t think we know very much about the role of </a:t>
            </a:r>
            <a:r>
              <a:rPr lang="en-US" sz="1500" b="1" u="sng" dirty="0">
                <a:solidFill>
                  <a:srgbClr val="3366FF"/>
                </a:solidFill>
              </a:rPr>
              <a:t>time</a:t>
            </a:r>
            <a:r>
              <a:rPr lang="en-US" sz="1500" b="1" dirty="0">
                <a:solidFill>
                  <a:srgbClr val="3366FF"/>
                </a:solidFill>
              </a:rPr>
              <a:t> </a:t>
            </a:r>
            <a:r>
              <a:rPr lang="en-US" sz="1500" b="1" i="1" dirty="0">
                <a:solidFill>
                  <a:srgbClr val="3366FF"/>
                </a:solidFill>
              </a:rPr>
              <a:t>in shaping</a:t>
            </a:r>
          </a:p>
          <a:p>
            <a:r>
              <a:rPr lang="en-US" sz="1500" b="1" i="1" dirty="0">
                <a:solidFill>
                  <a:srgbClr val="3366FF"/>
                </a:solidFill>
              </a:rPr>
              <a:t>Infants’ responses to rapidly changing stimuli.  I can tell some research anecdotes on this topic–not supported by experimental  data.</a:t>
            </a:r>
          </a:p>
        </p:txBody>
      </p:sp>
      <p:sp>
        <p:nvSpPr>
          <p:cNvPr id="14" name="TextBox 13"/>
          <p:cNvSpPr txBox="1"/>
          <p:nvPr/>
        </p:nvSpPr>
        <p:spPr>
          <a:xfrm>
            <a:off x="5274059" y="3974511"/>
            <a:ext cx="2765991" cy="364338"/>
          </a:xfrm>
          <a:prstGeom prst="rect">
            <a:avLst/>
          </a:prstGeom>
          <a:noFill/>
        </p:spPr>
        <p:txBody>
          <a:bodyPr wrap="square" lIns="86493" tIns="43247" rIns="86493" bIns="43247" rtlCol="0">
            <a:spAutoFit/>
          </a:bodyPr>
          <a:lstStyle/>
          <a:p>
            <a:endParaRPr lang="en-US" dirty="0"/>
          </a:p>
        </p:txBody>
      </p:sp>
      <p:sp>
        <p:nvSpPr>
          <p:cNvPr id="16" name="TextBox 15"/>
          <p:cNvSpPr txBox="1"/>
          <p:nvPr/>
        </p:nvSpPr>
        <p:spPr>
          <a:xfrm>
            <a:off x="1423017" y="4123336"/>
            <a:ext cx="2570325" cy="364338"/>
          </a:xfrm>
          <a:prstGeom prst="rect">
            <a:avLst/>
          </a:prstGeom>
          <a:noFill/>
        </p:spPr>
        <p:txBody>
          <a:bodyPr wrap="square" lIns="86493" tIns="43247" rIns="86493" bIns="43247" rtlCol="0">
            <a:spAutoFit/>
          </a:bodyPr>
          <a:lstStyle/>
          <a:p>
            <a:endParaRPr lang="en-US" dirty="0"/>
          </a:p>
        </p:txBody>
      </p:sp>
      <p:pic>
        <p:nvPicPr>
          <p:cNvPr id="17" name="Picture 16" descr="DonK&amp;BZ.JPG"/>
          <p:cNvPicPr>
            <a:picLocks noChangeAspect="1"/>
          </p:cNvPicPr>
          <p:nvPr/>
        </p:nvPicPr>
        <p:blipFill>
          <a:blip r:embed="rId3"/>
          <a:stretch>
            <a:fillRect/>
          </a:stretch>
        </p:blipFill>
        <p:spPr>
          <a:xfrm>
            <a:off x="4956569" y="3550657"/>
            <a:ext cx="3076116" cy="2271039"/>
          </a:xfrm>
          <a:prstGeom prst="rect">
            <a:avLst/>
          </a:prstGeom>
        </p:spPr>
      </p:pic>
      <p:sp>
        <p:nvSpPr>
          <p:cNvPr id="18" name="TextBox 17"/>
          <p:cNvSpPr txBox="1"/>
          <p:nvPr/>
        </p:nvSpPr>
        <p:spPr>
          <a:xfrm>
            <a:off x="924963" y="3791514"/>
            <a:ext cx="4031606" cy="2164830"/>
          </a:xfrm>
          <a:prstGeom prst="rect">
            <a:avLst/>
          </a:prstGeom>
          <a:noFill/>
        </p:spPr>
        <p:txBody>
          <a:bodyPr wrap="square" lIns="86493" tIns="43247" rIns="86493" bIns="43247" rtlCol="0">
            <a:spAutoFit/>
          </a:bodyPr>
          <a:lstStyle/>
          <a:p>
            <a:r>
              <a:rPr lang="en-US" sz="1500" b="1" i="1" dirty="0">
                <a:solidFill>
                  <a:srgbClr val="008000"/>
                </a:solidFill>
              </a:rPr>
              <a:t>   This prominent, revered physician can no longer formulate nor express his thoughts, nor hold a spoon, due to his advancing  </a:t>
            </a:r>
            <a:r>
              <a:rPr lang="en-US" sz="1500" b="1" i="1" dirty="0" err="1">
                <a:solidFill>
                  <a:srgbClr val="008000"/>
                </a:solidFill>
              </a:rPr>
              <a:t>Parkinsons</a:t>
            </a:r>
            <a:r>
              <a:rPr lang="en-US" sz="1500" b="1" i="1" dirty="0">
                <a:solidFill>
                  <a:srgbClr val="008000"/>
                </a:solidFill>
              </a:rPr>
              <a:t>–combined with other pathologies</a:t>
            </a:r>
            <a:r>
              <a:rPr lang="en-US" sz="1500" b="1" dirty="0">
                <a:solidFill>
                  <a:srgbClr val="008000"/>
                </a:solidFill>
              </a:rPr>
              <a:t>.  </a:t>
            </a:r>
            <a:r>
              <a:rPr lang="en-US" sz="1500" b="1" u="sng" dirty="0">
                <a:solidFill>
                  <a:srgbClr val="008000"/>
                </a:solidFill>
              </a:rPr>
              <a:t>His performance improves when his beloved wife is</a:t>
            </a:r>
            <a:r>
              <a:rPr lang="en-US" sz="1500" b="1" u="sng" dirty="0" smtClean="0">
                <a:solidFill>
                  <a:srgbClr val="008000"/>
                </a:solidFill>
              </a:rPr>
              <a:t> present.</a:t>
            </a:r>
            <a:r>
              <a:rPr lang="en-US" sz="1500" b="1" dirty="0" smtClean="0">
                <a:solidFill>
                  <a:srgbClr val="008000"/>
                </a:solidFill>
              </a:rPr>
              <a:t> </a:t>
            </a:r>
            <a:r>
              <a:rPr lang="en-US" sz="1500" b="1" i="1" dirty="0" smtClean="0">
                <a:solidFill>
                  <a:srgbClr val="008000"/>
                </a:solidFill>
              </a:rPr>
              <a:t> </a:t>
            </a:r>
            <a:r>
              <a:rPr lang="en-US" sz="1500" b="1" i="1" dirty="0">
                <a:solidFill>
                  <a:srgbClr val="008000"/>
                </a:solidFill>
              </a:rPr>
              <a:t>Can thinking about  </a:t>
            </a:r>
            <a:r>
              <a:rPr lang="en-US" sz="1500" b="1" i="1" dirty="0" err="1">
                <a:solidFill>
                  <a:srgbClr val="008000"/>
                </a:solidFill>
              </a:rPr>
              <a:t>neuropeptides</a:t>
            </a:r>
            <a:r>
              <a:rPr lang="en-US" sz="1500" b="1" i="1" dirty="0">
                <a:solidFill>
                  <a:srgbClr val="008000"/>
                </a:solidFill>
              </a:rPr>
              <a:t> help us account for that level of variability?   Can these </a:t>
            </a:r>
            <a:r>
              <a:rPr lang="en-US" sz="1500" b="1" i="1" dirty="0" err="1">
                <a:solidFill>
                  <a:srgbClr val="008000"/>
                </a:solidFill>
              </a:rPr>
              <a:t>neuropeptide</a:t>
            </a:r>
            <a:r>
              <a:rPr lang="en-US" sz="1500" b="1" i="1" dirty="0">
                <a:solidFill>
                  <a:srgbClr val="008000"/>
                </a:solidFill>
              </a:rPr>
              <a:t> broths change their composition rapidly?  Does anyone know?</a:t>
            </a:r>
          </a:p>
        </p:txBody>
      </p:sp>
      <p:sp>
        <p:nvSpPr>
          <p:cNvPr id="19" name="TextBox 18"/>
          <p:cNvSpPr txBox="1"/>
          <p:nvPr/>
        </p:nvSpPr>
        <p:spPr>
          <a:xfrm>
            <a:off x="3045089" y="3266676"/>
            <a:ext cx="480270" cy="210449"/>
          </a:xfrm>
          <a:prstGeom prst="rect">
            <a:avLst/>
          </a:prstGeom>
          <a:noFill/>
        </p:spPr>
        <p:txBody>
          <a:bodyPr wrap="square" lIns="86493" tIns="43247" rIns="86493" bIns="43247" rtlCol="0">
            <a:spAutoFit/>
          </a:bodyPr>
          <a:lstStyle/>
          <a:p>
            <a:r>
              <a:rPr lang="en-US" sz="800" dirty="0"/>
              <a:t>Google</a:t>
            </a:r>
          </a:p>
        </p:txBody>
      </p:sp>
      <p:sp>
        <p:nvSpPr>
          <p:cNvPr id="20" name="TextBox 19"/>
          <p:cNvSpPr txBox="1"/>
          <p:nvPr/>
        </p:nvSpPr>
        <p:spPr>
          <a:xfrm>
            <a:off x="6857181" y="5760413"/>
            <a:ext cx="1663151" cy="225838"/>
          </a:xfrm>
          <a:prstGeom prst="rect">
            <a:avLst/>
          </a:prstGeom>
          <a:noFill/>
        </p:spPr>
        <p:txBody>
          <a:bodyPr wrap="square" lIns="86493" tIns="43247" rIns="86493" bIns="43247" rtlCol="0">
            <a:spAutoFit/>
          </a:bodyPr>
          <a:lstStyle/>
          <a:p>
            <a:r>
              <a:rPr lang="en-US" sz="900" dirty="0"/>
              <a:t>Photo: Peter Cowley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rame 4"/>
          <p:cNvSpPr/>
          <p:nvPr/>
        </p:nvSpPr>
        <p:spPr>
          <a:xfrm>
            <a:off x="1" y="0"/>
            <a:ext cx="9144000" cy="6858000"/>
          </a:xfrm>
          <a:prstGeom prst="frame">
            <a:avLst/>
          </a:prstGeom>
          <a:solidFill>
            <a:schemeClr val="tx1">
              <a:alpha val="18000"/>
            </a:schemeClr>
          </a:solidFill>
        </p:spPr>
        <p:style>
          <a:lnRef idx="0">
            <a:schemeClr val="accent5"/>
          </a:lnRef>
          <a:fillRef idx="3">
            <a:schemeClr val="accent5"/>
          </a:fillRef>
          <a:effectRef idx="3">
            <a:schemeClr val="accent5"/>
          </a:effectRef>
          <a:fontRef idx="minor">
            <a:schemeClr val="lt1"/>
          </a:fontRef>
        </p:style>
        <p:txBody>
          <a:bodyPr lIns="91416" tIns="45708" rIns="91416" bIns="45708" rtlCol="0" anchor="ctr"/>
          <a:lstStyle/>
          <a:p>
            <a:pPr algn="ctr"/>
            <a:endParaRPr lang="en-US" dirty="0">
              <a:solidFill>
                <a:schemeClr val="bg2"/>
              </a:solidFill>
            </a:endParaRPr>
          </a:p>
        </p:txBody>
      </p:sp>
      <p:sp>
        <p:nvSpPr>
          <p:cNvPr id="7" name="Date Placeholder 6"/>
          <p:cNvSpPr>
            <a:spLocks noGrp="1"/>
          </p:cNvSpPr>
          <p:nvPr>
            <p:ph type="dt" sz="half" idx="10"/>
          </p:nvPr>
        </p:nvSpPr>
        <p:spPr/>
        <p:txBody>
          <a:bodyPr/>
          <a:lstStyle/>
          <a:p>
            <a:r>
              <a:rPr lang="en-US" smtClean="0"/>
              <a:t>Tuesday, October 15, 2013</a:t>
            </a:r>
            <a:endParaRPr lang="en-US"/>
          </a:p>
        </p:txBody>
      </p:sp>
      <p:sp>
        <p:nvSpPr>
          <p:cNvPr id="8" name="Slide Number Placeholder 7"/>
          <p:cNvSpPr>
            <a:spLocks noGrp="1"/>
          </p:cNvSpPr>
          <p:nvPr>
            <p:ph type="sldNum" sz="quarter" idx="12"/>
          </p:nvPr>
        </p:nvSpPr>
        <p:spPr/>
        <p:txBody>
          <a:bodyPr/>
          <a:lstStyle/>
          <a:p>
            <a:fld id="{8846679A-A2C7-CA48-B6F0-065B8B39D3A7}" type="slidenum">
              <a:rPr lang="en-US" smtClean="0"/>
              <a:pPr/>
              <a:t>24</a:t>
            </a:fld>
            <a:endParaRPr lang="en-US"/>
          </a:p>
        </p:txBody>
      </p:sp>
      <p:sp>
        <p:nvSpPr>
          <p:cNvPr id="9" name="Footer Placeholder 8"/>
          <p:cNvSpPr>
            <a:spLocks noGrp="1"/>
          </p:cNvSpPr>
          <p:nvPr>
            <p:ph type="ftr" sz="quarter" idx="11"/>
          </p:nvPr>
        </p:nvSpPr>
        <p:spPr/>
        <p:txBody>
          <a:bodyPr/>
          <a:lstStyle/>
          <a:p>
            <a:r>
              <a:rPr lang="en-US" dirty="0" smtClean="0"/>
              <a:t>Chaos &amp; Complex Systems Seminar Department of Physics, University of Wisconsin-Madison</a:t>
            </a:r>
            <a:endParaRPr lang="en-US" dirty="0"/>
          </a:p>
        </p:txBody>
      </p:sp>
      <p:sp>
        <p:nvSpPr>
          <p:cNvPr id="11" name="TextBox 10"/>
          <p:cNvSpPr txBox="1"/>
          <p:nvPr/>
        </p:nvSpPr>
        <p:spPr>
          <a:xfrm>
            <a:off x="924962" y="901708"/>
            <a:ext cx="7310752" cy="4611638"/>
          </a:xfrm>
          <a:prstGeom prst="rect">
            <a:avLst/>
          </a:prstGeom>
          <a:noFill/>
        </p:spPr>
        <p:txBody>
          <a:bodyPr wrap="square" lIns="86478" tIns="43239" rIns="86478" bIns="43239" rtlCol="0">
            <a:spAutoFit/>
          </a:bodyPr>
          <a:lstStyle/>
          <a:p>
            <a:pPr algn="ctr"/>
            <a:endParaRPr lang="en-US" sz="1900" dirty="0" smtClean="0"/>
          </a:p>
          <a:p>
            <a:pPr algn="r"/>
            <a:r>
              <a:rPr lang="en-US" sz="2400" dirty="0" smtClean="0">
                <a:solidFill>
                  <a:srgbClr val="008000"/>
                </a:solidFill>
              </a:rPr>
              <a:t>*</a:t>
            </a:r>
          </a:p>
          <a:p>
            <a:pPr algn="ctr"/>
            <a:r>
              <a:rPr lang="en-US" sz="1900" dirty="0" smtClean="0"/>
              <a:t>Could </a:t>
            </a:r>
            <a:r>
              <a:rPr lang="en-US" sz="1900" dirty="0"/>
              <a:t>it be that</a:t>
            </a:r>
          </a:p>
          <a:p>
            <a:pPr algn="ctr"/>
            <a:endParaRPr lang="en-US" sz="1900" dirty="0"/>
          </a:p>
          <a:p>
            <a:pPr algn="ctr"/>
            <a:r>
              <a:rPr lang="en-US" sz="1900" b="1" i="1" dirty="0"/>
              <a:t>Thinking New Thoughts About</a:t>
            </a:r>
          </a:p>
          <a:p>
            <a:pPr algn="ctr"/>
            <a:endParaRPr lang="en-US" sz="1900" dirty="0"/>
          </a:p>
          <a:p>
            <a:pPr algn="ctr"/>
            <a:r>
              <a:rPr lang="en-US" sz="1900" b="1" i="1" u="sng" dirty="0">
                <a:solidFill>
                  <a:srgbClr val="3366FF"/>
                </a:solidFill>
              </a:rPr>
              <a:t>Levels of</a:t>
            </a:r>
            <a:r>
              <a:rPr lang="en-US" sz="1900" b="1" i="1" u="sng" dirty="0" smtClean="0">
                <a:solidFill>
                  <a:srgbClr val="3366FF"/>
                </a:solidFill>
              </a:rPr>
              <a:t> Differentiation</a:t>
            </a:r>
          </a:p>
          <a:p>
            <a:pPr algn="ctr"/>
            <a:endParaRPr lang="en-US" sz="1900" dirty="0"/>
          </a:p>
          <a:p>
            <a:pPr algn="ctr"/>
            <a:r>
              <a:rPr lang="en-US" sz="1900" dirty="0"/>
              <a:t>&amp;</a:t>
            </a:r>
          </a:p>
          <a:p>
            <a:pPr algn="ctr"/>
            <a:endParaRPr lang="en-US" sz="1900" dirty="0"/>
          </a:p>
          <a:p>
            <a:pPr algn="ctr"/>
            <a:r>
              <a:rPr lang="en-US" sz="1900" b="1" i="1" u="sng" dirty="0">
                <a:solidFill>
                  <a:srgbClr val="008000"/>
                </a:solidFill>
              </a:rPr>
              <a:t>Modes of</a:t>
            </a:r>
            <a:r>
              <a:rPr lang="en-US" sz="1900" b="1" i="1" u="sng" dirty="0" smtClean="0">
                <a:solidFill>
                  <a:srgbClr val="008000"/>
                </a:solidFill>
              </a:rPr>
              <a:t> Integrative Generalization</a:t>
            </a:r>
            <a:endParaRPr lang="en-US" sz="1900" b="1" i="1" u="sng" dirty="0">
              <a:solidFill>
                <a:srgbClr val="008000"/>
              </a:solidFill>
            </a:endParaRPr>
          </a:p>
          <a:p>
            <a:pPr algn="ctr"/>
            <a:endParaRPr lang="en-US" sz="1900" dirty="0"/>
          </a:p>
          <a:p>
            <a:pPr algn="ctr"/>
            <a:r>
              <a:rPr lang="en-US" sz="1900" b="1" i="1" dirty="0">
                <a:solidFill>
                  <a:srgbClr val="D30BFF"/>
                </a:solidFill>
              </a:rPr>
              <a:t>Might Play A Role in </a:t>
            </a:r>
          </a:p>
          <a:p>
            <a:pPr algn="ctr"/>
            <a:endParaRPr lang="en-US" sz="1900" dirty="0"/>
          </a:p>
          <a:p>
            <a:pPr algn="ctr"/>
            <a:r>
              <a:rPr lang="en-US" sz="2300" b="1" i="1" dirty="0">
                <a:solidFill>
                  <a:srgbClr val="D30BFF"/>
                </a:solidFill>
              </a:rPr>
              <a:t>Helping to Sort Things Out?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rame 4"/>
          <p:cNvSpPr/>
          <p:nvPr/>
        </p:nvSpPr>
        <p:spPr>
          <a:xfrm>
            <a:off x="1" y="0"/>
            <a:ext cx="9144000" cy="6858000"/>
          </a:xfrm>
          <a:prstGeom prst="frame">
            <a:avLst/>
          </a:prstGeom>
          <a:solidFill>
            <a:schemeClr val="tx1">
              <a:alpha val="18000"/>
            </a:schemeClr>
          </a:solidFill>
        </p:spPr>
        <p:style>
          <a:lnRef idx="0">
            <a:schemeClr val="accent5"/>
          </a:lnRef>
          <a:fillRef idx="3">
            <a:schemeClr val="accent5"/>
          </a:fillRef>
          <a:effectRef idx="3">
            <a:schemeClr val="accent5"/>
          </a:effectRef>
          <a:fontRef idx="minor">
            <a:schemeClr val="lt1"/>
          </a:fontRef>
        </p:style>
        <p:txBody>
          <a:bodyPr lIns="91416" tIns="45708" rIns="91416" bIns="45708" rtlCol="0" anchor="ctr"/>
          <a:lstStyle/>
          <a:p>
            <a:pPr algn="ctr"/>
            <a:endParaRPr lang="en-US" dirty="0">
              <a:solidFill>
                <a:schemeClr val="bg2"/>
              </a:solidFill>
            </a:endParaRPr>
          </a:p>
        </p:txBody>
      </p:sp>
      <p:sp>
        <p:nvSpPr>
          <p:cNvPr id="7" name="Date Placeholder 6"/>
          <p:cNvSpPr>
            <a:spLocks noGrp="1"/>
          </p:cNvSpPr>
          <p:nvPr>
            <p:ph type="dt" sz="half" idx="10"/>
          </p:nvPr>
        </p:nvSpPr>
        <p:spPr/>
        <p:txBody>
          <a:bodyPr/>
          <a:lstStyle/>
          <a:p>
            <a:r>
              <a:rPr lang="en-US" smtClean="0"/>
              <a:t>Tuesday, October 15, 2013</a:t>
            </a:r>
            <a:endParaRPr lang="en-US"/>
          </a:p>
        </p:txBody>
      </p:sp>
      <p:sp>
        <p:nvSpPr>
          <p:cNvPr id="8" name="Slide Number Placeholder 7"/>
          <p:cNvSpPr>
            <a:spLocks noGrp="1"/>
          </p:cNvSpPr>
          <p:nvPr>
            <p:ph type="sldNum" sz="quarter" idx="12"/>
          </p:nvPr>
        </p:nvSpPr>
        <p:spPr/>
        <p:txBody>
          <a:bodyPr/>
          <a:lstStyle/>
          <a:p>
            <a:fld id="{8846679A-A2C7-CA48-B6F0-065B8B39D3A7}" type="slidenum">
              <a:rPr lang="en-US" smtClean="0"/>
              <a:pPr/>
              <a:t>25</a:t>
            </a:fld>
            <a:endParaRPr lang="en-US"/>
          </a:p>
        </p:txBody>
      </p:sp>
      <p:sp>
        <p:nvSpPr>
          <p:cNvPr id="9" name="Footer Placeholder 8"/>
          <p:cNvSpPr>
            <a:spLocks noGrp="1"/>
          </p:cNvSpPr>
          <p:nvPr>
            <p:ph type="ftr" sz="quarter" idx="11"/>
          </p:nvPr>
        </p:nvSpPr>
        <p:spPr/>
        <p:txBody>
          <a:bodyPr/>
          <a:lstStyle/>
          <a:p>
            <a:r>
              <a:rPr lang="en-US" dirty="0" smtClean="0"/>
              <a:t>Chaos &amp; Complex Systems Seminar Department of Physics, University of Wisconsin-Madison</a:t>
            </a:r>
            <a:endParaRPr lang="en-US" dirty="0"/>
          </a:p>
        </p:txBody>
      </p:sp>
      <p:sp>
        <p:nvSpPr>
          <p:cNvPr id="11" name="TextBox 10"/>
          <p:cNvSpPr txBox="1"/>
          <p:nvPr/>
        </p:nvSpPr>
        <p:spPr>
          <a:xfrm>
            <a:off x="924962" y="901708"/>
            <a:ext cx="7310752" cy="4857859"/>
          </a:xfrm>
          <a:prstGeom prst="rect">
            <a:avLst/>
          </a:prstGeom>
          <a:noFill/>
        </p:spPr>
        <p:txBody>
          <a:bodyPr wrap="square" lIns="86478" tIns="43239" rIns="86478" bIns="43239" rtlCol="0">
            <a:spAutoFit/>
          </a:bodyPr>
          <a:lstStyle/>
          <a:p>
            <a:pPr algn="ctr"/>
            <a:endParaRPr lang="en-US" sz="1900" dirty="0"/>
          </a:p>
          <a:p>
            <a:pPr algn="ctr"/>
            <a:endParaRPr lang="en-US" sz="1900" dirty="0"/>
          </a:p>
          <a:p>
            <a:pPr algn="ctr"/>
            <a:endParaRPr lang="en-US" sz="1900" dirty="0"/>
          </a:p>
          <a:p>
            <a:pPr algn="ctr"/>
            <a:endParaRPr lang="en-US" sz="1900" b="1" i="1" dirty="0">
              <a:solidFill>
                <a:srgbClr val="008000"/>
              </a:solidFill>
            </a:endParaRPr>
          </a:p>
          <a:p>
            <a:pPr algn="ctr"/>
            <a:r>
              <a:rPr lang="en-US" sz="1900" b="1" i="1" dirty="0">
                <a:solidFill>
                  <a:srgbClr val="008000"/>
                </a:solidFill>
              </a:rPr>
              <a:t>Is This A</a:t>
            </a:r>
          </a:p>
          <a:p>
            <a:pPr algn="ctr"/>
            <a:endParaRPr lang="en-US" sz="1900" b="1" i="1" dirty="0">
              <a:solidFill>
                <a:srgbClr val="008000"/>
              </a:solidFill>
            </a:endParaRPr>
          </a:p>
          <a:p>
            <a:pPr algn="ctr"/>
            <a:r>
              <a:rPr lang="en-US" sz="1900" b="1" i="1" dirty="0">
                <a:solidFill>
                  <a:srgbClr val="008000"/>
                </a:solidFill>
              </a:rPr>
              <a:t>Suitable Challenge</a:t>
            </a:r>
          </a:p>
          <a:p>
            <a:pPr algn="ctr"/>
            <a:endParaRPr lang="en-US" sz="1900" dirty="0"/>
          </a:p>
          <a:p>
            <a:pPr algn="ctr"/>
            <a:r>
              <a:rPr lang="en-US" sz="1900" b="1" i="1" dirty="0">
                <a:solidFill>
                  <a:srgbClr val="008000"/>
                </a:solidFill>
              </a:rPr>
              <a:t>For  Us To Be Dealing With</a:t>
            </a:r>
          </a:p>
          <a:p>
            <a:pPr algn="ctr"/>
            <a:endParaRPr lang="en-US" sz="1900" b="1" i="1" dirty="0">
              <a:solidFill>
                <a:srgbClr val="008000"/>
              </a:solidFill>
            </a:endParaRPr>
          </a:p>
          <a:p>
            <a:pPr algn="ctr"/>
            <a:r>
              <a:rPr lang="en-US" sz="1900" b="1" i="1" dirty="0">
                <a:solidFill>
                  <a:srgbClr val="008000"/>
                </a:solidFill>
              </a:rPr>
              <a:t>In the UW</a:t>
            </a:r>
          </a:p>
          <a:p>
            <a:pPr algn="ctr"/>
            <a:endParaRPr lang="en-US" sz="1900" dirty="0"/>
          </a:p>
          <a:p>
            <a:pPr algn="ctr"/>
            <a:r>
              <a:rPr lang="en-US" sz="2300" b="1" i="1" dirty="0">
                <a:solidFill>
                  <a:srgbClr val="3366FF"/>
                </a:solidFill>
              </a:rPr>
              <a:t>Chaos and Complex Systems Seminar?</a:t>
            </a:r>
          </a:p>
          <a:p>
            <a:pPr algn="ctr"/>
            <a:endParaRPr lang="en-US" sz="1900" dirty="0"/>
          </a:p>
          <a:p>
            <a:pPr algn="ctr"/>
            <a:endParaRPr lang="en-US" sz="1900" dirty="0"/>
          </a:p>
          <a:p>
            <a:pPr algn="ctr"/>
            <a:endParaRPr lang="en-US" sz="19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rame 4"/>
          <p:cNvSpPr/>
          <p:nvPr/>
        </p:nvSpPr>
        <p:spPr>
          <a:xfrm>
            <a:off x="1" y="0"/>
            <a:ext cx="9144000" cy="6858000"/>
          </a:xfrm>
          <a:prstGeom prst="frame">
            <a:avLst/>
          </a:prstGeom>
          <a:solidFill>
            <a:schemeClr val="tx1">
              <a:alpha val="18000"/>
            </a:schemeClr>
          </a:solidFill>
        </p:spPr>
        <p:style>
          <a:lnRef idx="0">
            <a:schemeClr val="accent5"/>
          </a:lnRef>
          <a:fillRef idx="3">
            <a:schemeClr val="accent5"/>
          </a:fillRef>
          <a:effectRef idx="3">
            <a:schemeClr val="accent5"/>
          </a:effectRef>
          <a:fontRef idx="minor">
            <a:schemeClr val="lt1"/>
          </a:fontRef>
        </p:style>
        <p:txBody>
          <a:bodyPr lIns="91416" tIns="45708" rIns="91416" bIns="45708" rtlCol="0" anchor="ctr"/>
          <a:lstStyle/>
          <a:p>
            <a:pPr algn="ctr"/>
            <a:endParaRPr lang="en-US" dirty="0">
              <a:solidFill>
                <a:schemeClr val="bg2"/>
              </a:solidFill>
            </a:endParaRPr>
          </a:p>
        </p:txBody>
      </p:sp>
      <p:sp>
        <p:nvSpPr>
          <p:cNvPr id="7" name="Date Placeholder 6"/>
          <p:cNvSpPr>
            <a:spLocks noGrp="1"/>
          </p:cNvSpPr>
          <p:nvPr>
            <p:ph type="dt" sz="half" idx="10"/>
          </p:nvPr>
        </p:nvSpPr>
        <p:spPr/>
        <p:txBody>
          <a:bodyPr/>
          <a:lstStyle/>
          <a:p>
            <a:r>
              <a:rPr lang="en-US" smtClean="0"/>
              <a:t>Tuesday, October 15, 2013</a:t>
            </a:r>
            <a:endParaRPr lang="en-US"/>
          </a:p>
        </p:txBody>
      </p:sp>
      <p:sp>
        <p:nvSpPr>
          <p:cNvPr id="8" name="Slide Number Placeholder 7"/>
          <p:cNvSpPr>
            <a:spLocks noGrp="1"/>
          </p:cNvSpPr>
          <p:nvPr>
            <p:ph type="sldNum" sz="quarter" idx="12"/>
          </p:nvPr>
        </p:nvSpPr>
        <p:spPr/>
        <p:txBody>
          <a:bodyPr/>
          <a:lstStyle/>
          <a:p>
            <a:fld id="{8846679A-A2C7-CA48-B6F0-065B8B39D3A7}" type="slidenum">
              <a:rPr lang="en-US" smtClean="0"/>
              <a:pPr/>
              <a:t>26</a:t>
            </a:fld>
            <a:endParaRPr lang="en-US"/>
          </a:p>
        </p:txBody>
      </p:sp>
      <p:sp>
        <p:nvSpPr>
          <p:cNvPr id="9" name="Footer Placeholder 8"/>
          <p:cNvSpPr>
            <a:spLocks noGrp="1"/>
          </p:cNvSpPr>
          <p:nvPr>
            <p:ph type="ftr" sz="quarter" idx="11"/>
          </p:nvPr>
        </p:nvSpPr>
        <p:spPr/>
        <p:txBody>
          <a:bodyPr/>
          <a:lstStyle/>
          <a:p>
            <a:r>
              <a:rPr lang="en-US" dirty="0" smtClean="0"/>
              <a:t>Chaos &amp; Complex Systems Seminar Department of Physics, University of Wisconsin-Madison</a:t>
            </a:r>
            <a:endParaRPr lang="en-US" dirty="0"/>
          </a:p>
        </p:txBody>
      </p:sp>
      <p:sp>
        <p:nvSpPr>
          <p:cNvPr id="11" name="TextBox 10"/>
          <p:cNvSpPr txBox="1"/>
          <p:nvPr/>
        </p:nvSpPr>
        <p:spPr>
          <a:xfrm>
            <a:off x="924962" y="901707"/>
            <a:ext cx="7310752" cy="3595975"/>
          </a:xfrm>
          <a:prstGeom prst="rect">
            <a:avLst/>
          </a:prstGeom>
          <a:noFill/>
        </p:spPr>
        <p:txBody>
          <a:bodyPr wrap="square" lIns="86478" tIns="43239" rIns="86478" bIns="43239" rtlCol="0">
            <a:spAutoFit/>
          </a:bodyPr>
          <a:lstStyle/>
          <a:p>
            <a:pPr algn="ctr"/>
            <a:endParaRPr lang="en-US" sz="1900" dirty="0"/>
          </a:p>
          <a:p>
            <a:pPr algn="ctr"/>
            <a:endParaRPr lang="en-US" sz="1900" dirty="0"/>
          </a:p>
          <a:p>
            <a:pPr algn="ctr"/>
            <a:endParaRPr lang="en-US" sz="1900" dirty="0"/>
          </a:p>
          <a:p>
            <a:pPr algn="ctr"/>
            <a:endParaRPr lang="en-US" sz="1900" dirty="0"/>
          </a:p>
          <a:p>
            <a:pPr algn="ctr"/>
            <a:endParaRPr lang="en-US" sz="1900" dirty="0"/>
          </a:p>
          <a:p>
            <a:pPr algn="ctr"/>
            <a:endParaRPr lang="en-US" sz="1900" dirty="0"/>
          </a:p>
          <a:p>
            <a:pPr algn="ctr"/>
            <a:endParaRPr lang="en-US" sz="1900" dirty="0"/>
          </a:p>
          <a:p>
            <a:pPr algn="ctr"/>
            <a:r>
              <a:rPr lang="en-US" sz="1900" dirty="0"/>
              <a:t>Here are further</a:t>
            </a:r>
            <a:r>
              <a:rPr lang="en-US" sz="1900" dirty="0" smtClean="0"/>
              <a:t> very important views </a:t>
            </a:r>
            <a:r>
              <a:rPr lang="en-US" sz="1900" dirty="0"/>
              <a:t>on</a:t>
            </a:r>
            <a:r>
              <a:rPr lang="en-US" sz="1900" dirty="0" smtClean="0"/>
              <a:t> </a:t>
            </a:r>
          </a:p>
          <a:p>
            <a:pPr algn="ctr"/>
            <a:endParaRPr lang="en-US" sz="1900" dirty="0" smtClean="0"/>
          </a:p>
          <a:p>
            <a:pPr algn="ctr"/>
            <a:r>
              <a:rPr lang="en-US" sz="1900" dirty="0" smtClean="0"/>
              <a:t>Variability </a:t>
            </a:r>
            <a:endParaRPr lang="en-US" sz="1900" dirty="0"/>
          </a:p>
          <a:p>
            <a:pPr algn="ctr"/>
            <a:endParaRPr lang="en-US" sz="1900" dirty="0"/>
          </a:p>
          <a:p>
            <a:pPr algn="ctr"/>
            <a:r>
              <a:rPr lang="en-US" sz="1900" b="1" i="1" dirty="0"/>
              <a:t>In neural tissue</a:t>
            </a:r>
            <a:endParaRPr lang="en-US" sz="3400" b="1" i="1" dirty="0">
              <a:solidFill>
                <a:srgbClr val="D30BFF"/>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rame 4"/>
          <p:cNvSpPr/>
          <p:nvPr/>
        </p:nvSpPr>
        <p:spPr>
          <a:xfrm>
            <a:off x="1" y="0"/>
            <a:ext cx="9144000" cy="6858000"/>
          </a:xfrm>
          <a:prstGeom prst="frame">
            <a:avLst/>
          </a:prstGeom>
          <a:solidFill>
            <a:schemeClr val="tx1">
              <a:alpha val="18000"/>
            </a:schemeClr>
          </a:solidFill>
        </p:spPr>
        <p:style>
          <a:lnRef idx="0">
            <a:schemeClr val="accent5"/>
          </a:lnRef>
          <a:fillRef idx="3">
            <a:schemeClr val="accent5"/>
          </a:fillRef>
          <a:effectRef idx="3">
            <a:schemeClr val="accent5"/>
          </a:effectRef>
          <a:fontRef idx="minor">
            <a:schemeClr val="lt1"/>
          </a:fontRef>
        </p:style>
        <p:txBody>
          <a:bodyPr lIns="91416" tIns="45708" rIns="91416" bIns="45708" rtlCol="0" anchor="ctr"/>
          <a:lstStyle/>
          <a:p>
            <a:pPr algn="ctr"/>
            <a:endParaRPr lang="en-US" dirty="0">
              <a:solidFill>
                <a:schemeClr val="bg2"/>
              </a:solidFill>
            </a:endParaRPr>
          </a:p>
        </p:txBody>
      </p:sp>
      <p:sp>
        <p:nvSpPr>
          <p:cNvPr id="7" name="TextBox 6"/>
          <p:cNvSpPr txBox="1"/>
          <p:nvPr/>
        </p:nvSpPr>
        <p:spPr>
          <a:xfrm>
            <a:off x="2557517" y="1585310"/>
            <a:ext cx="184666" cy="369332"/>
          </a:xfrm>
          <a:prstGeom prst="rect">
            <a:avLst/>
          </a:prstGeom>
          <a:noFill/>
        </p:spPr>
        <p:txBody>
          <a:bodyPr wrap="none" lIns="91416" tIns="45708" rIns="91416" bIns="45708" rtlCol="0">
            <a:spAutoFit/>
          </a:bodyPr>
          <a:lstStyle/>
          <a:p>
            <a:endParaRPr lang="en-US" dirty="0"/>
          </a:p>
        </p:txBody>
      </p:sp>
      <p:sp>
        <p:nvSpPr>
          <p:cNvPr id="4" name="TextBox 3"/>
          <p:cNvSpPr txBox="1"/>
          <p:nvPr/>
        </p:nvSpPr>
        <p:spPr>
          <a:xfrm>
            <a:off x="1375103" y="1375106"/>
            <a:ext cx="6393794" cy="646307"/>
          </a:xfrm>
          <a:prstGeom prst="rect">
            <a:avLst/>
          </a:prstGeom>
          <a:noFill/>
        </p:spPr>
        <p:txBody>
          <a:bodyPr wrap="square" lIns="91416" tIns="45708" rIns="91416" bIns="45708" rtlCol="0">
            <a:spAutoFit/>
          </a:bodyPr>
          <a:lstStyle/>
          <a:p>
            <a:pPr algn="ctr"/>
            <a:r>
              <a:rPr lang="en-US" dirty="0" smtClean="0">
                <a:solidFill>
                  <a:srgbClr val="008000"/>
                </a:solidFill>
              </a:rPr>
              <a:t>Gerald Edelman and </a:t>
            </a:r>
            <a:r>
              <a:rPr lang="en-US" dirty="0" err="1" smtClean="0">
                <a:solidFill>
                  <a:srgbClr val="008000"/>
                </a:solidFill>
              </a:rPr>
              <a:t>Giulio</a:t>
            </a:r>
            <a:r>
              <a:rPr lang="en-US" dirty="0" smtClean="0">
                <a:solidFill>
                  <a:srgbClr val="008000"/>
                </a:solidFill>
              </a:rPr>
              <a:t> </a:t>
            </a:r>
            <a:r>
              <a:rPr lang="en-US" dirty="0" err="1" smtClean="0">
                <a:solidFill>
                  <a:srgbClr val="008000"/>
                </a:solidFill>
              </a:rPr>
              <a:t>Tononi</a:t>
            </a:r>
            <a:r>
              <a:rPr lang="en-US" dirty="0" smtClean="0">
                <a:solidFill>
                  <a:srgbClr val="008000"/>
                </a:solidFill>
              </a:rPr>
              <a:t> are</a:t>
            </a:r>
          </a:p>
          <a:p>
            <a:pPr algn="ctr"/>
            <a:r>
              <a:rPr lang="en-US" dirty="0" smtClean="0">
                <a:solidFill>
                  <a:srgbClr val="008000"/>
                </a:solidFill>
              </a:rPr>
              <a:t>Two of the most authoritative neuroscientists in the field...</a:t>
            </a:r>
          </a:p>
        </p:txBody>
      </p:sp>
      <p:pic>
        <p:nvPicPr>
          <p:cNvPr id="6" name="Picture 2"/>
          <p:cNvPicPr>
            <a:picLocks noChangeAspect="1" noChangeArrowheads="1"/>
          </p:cNvPicPr>
          <p:nvPr/>
        </p:nvPicPr>
        <p:blipFill>
          <a:blip r:embed="rId2"/>
          <a:srcRect/>
          <a:stretch>
            <a:fillRect/>
          </a:stretch>
        </p:blipFill>
        <p:spPr bwMode="auto">
          <a:xfrm>
            <a:off x="3580465" y="2575435"/>
            <a:ext cx="2157330" cy="2875878"/>
          </a:xfrm>
          <a:prstGeom prst="rect">
            <a:avLst/>
          </a:prstGeom>
          <a:noFill/>
          <a:ln w="9525">
            <a:noFill/>
            <a:miter lim="800000"/>
            <a:headEnd/>
            <a:tailEnd/>
          </a:ln>
          <a:effectLst/>
        </p:spPr>
      </p:pic>
      <p:sp>
        <p:nvSpPr>
          <p:cNvPr id="8" name="TextBox 7"/>
          <p:cNvSpPr txBox="1"/>
          <p:nvPr/>
        </p:nvSpPr>
        <p:spPr>
          <a:xfrm>
            <a:off x="1375103" y="5497048"/>
            <a:ext cx="6393794" cy="307752"/>
          </a:xfrm>
          <a:prstGeom prst="rect">
            <a:avLst/>
          </a:prstGeom>
          <a:noFill/>
        </p:spPr>
        <p:txBody>
          <a:bodyPr wrap="square" lIns="91416" tIns="45708" rIns="91416" bIns="45708" rtlCol="0">
            <a:spAutoFit/>
          </a:bodyPr>
          <a:lstStyle/>
          <a:p>
            <a:pPr algn="ctr"/>
            <a:r>
              <a:rPr lang="en-US" sz="1400" i="1" dirty="0">
                <a:solidFill>
                  <a:srgbClr val="008000"/>
                </a:solidFill>
              </a:rPr>
              <a:t>…and Professor </a:t>
            </a:r>
            <a:r>
              <a:rPr lang="en-US" sz="1400" i="1" dirty="0" err="1">
                <a:solidFill>
                  <a:srgbClr val="008000"/>
                </a:solidFill>
              </a:rPr>
              <a:t>Tononi</a:t>
            </a:r>
            <a:r>
              <a:rPr lang="en-US" sz="1400" i="1" dirty="0">
                <a:solidFill>
                  <a:srgbClr val="008000"/>
                </a:solidFill>
              </a:rPr>
              <a:t> is on the Psychiatry faculty here at UW</a:t>
            </a:r>
            <a:r>
              <a:rPr lang="en-US" sz="1400" dirty="0"/>
              <a:t>.</a:t>
            </a:r>
          </a:p>
        </p:txBody>
      </p:sp>
      <p:sp>
        <p:nvSpPr>
          <p:cNvPr id="9" name="Date Placeholder 8"/>
          <p:cNvSpPr>
            <a:spLocks noGrp="1"/>
          </p:cNvSpPr>
          <p:nvPr>
            <p:ph type="dt" sz="half" idx="10"/>
          </p:nvPr>
        </p:nvSpPr>
        <p:spPr/>
        <p:txBody>
          <a:bodyPr/>
          <a:lstStyle/>
          <a:p>
            <a:r>
              <a:rPr lang="en-US" smtClean="0"/>
              <a:t>Tuesday, October 15, 2013</a:t>
            </a:r>
            <a:endParaRPr lang="en-US"/>
          </a:p>
        </p:txBody>
      </p:sp>
      <p:sp>
        <p:nvSpPr>
          <p:cNvPr id="10" name="Slide Number Placeholder 9"/>
          <p:cNvSpPr>
            <a:spLocks noGrp="1"/>
          </p:cNvSpPr>
          <p:nvPr>
            <p:ph type="sldNum" sz="quarter" idx="12"/>
          </p:nvPr>
        </p:nvSpPr>
        <p:spPr/>
        <p:txBody>
          <a:bodyPr/>
          <a:lstStyle/>
          <a:p>
            <a:fld id="{8846679A-A2C7-CA48-B6F0-065B8B39D3A7}" type="slidenum">
              <a:rPr lang="en-US" smtClean="0"/>
              <a:pPr/>
              <a:t>27</a:t>
            </a:fld>
            <a:endParaRPr lang="en-US"/>
          </a:p>
        </p:txBody>
      </p:sp>
      <p:sp>
        <p:nvSpPr>
          <p:cNvPr id="11" name="Footer Placeholder 10"/>
          <p:cNvSpPr>
            <a:spLocks noGrp="1"/>
          </p:cNvSpPr>
          <p:nvPr>
            <p:ph type="ftr" sz="quarter" idx="11"/>
          </p:nvPr>
        </p:nvSpPr>
        <p:spPr/>
        <p:txBody>
          <a:bodyPr/>
          <a:lstStyle/>
          <a:p>
            <a:r>
              <a:rPr lang="en-US" dirty="0" smtClean="0"/>
              <a:t>Chaos &amp; Complex Systems Seminar Department of Physics, University of Wisconsin-Madison</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rame 4"/>
          <p:cNvSpPr/>
          <p:nvPr/>
        </p:nvSpPr>
        <p:spPr>
          <a:xfrm>
            <a:off x="1" y="0"/>
            <a:ext cx="9144000" cy="6858000"/>
          </a:xfrm>
          <a:prstGeom prst="frame">
            <a:avLst/>
          </a:prstGeom>
          <a:solidFill>
            <a:schemeClr val="tx1">
              <a:alpha val="18000"/>
            </a:schemeClr>
          </a:solidFill>
        </p:spPr>
        <p:style>
          <a:lnRef idx="0">
            <a:schemeClr val="accent5"/>
          </a:lnRef>
          <a:fillRef idx="3">
            <a:schemeClr val="accent5"/>
          </a:fillRef>
          <a:effectRef idx="3">
            <a:schemeClr val="accent5"/>
          </a:effectRef>
          <a:fontRef idx="minor">
            <a:schemeClr val="lt1"/>
          </a:fontRef>
        </p:style>
        <p:txBody>
          <a:bodyPr lIns="91416" tIns="45708" rIns="91416" bIns="45708" rtlCol="0" anchor="ctr"/>
          <a:lstStyle/>
          <a:p>
            <a:pPr algn="ctr"/>
            <a:endParaRPr lang="en-US" dirty="0">
              <a:solidFill>
                <a:schemeClr val="bg2"/>
              </a:solidFill>
            </a:endParaRPr>
          </a:p>
        </p:txBody>
      </p:sp>
      <p:sp>
        <p:nvSpPr>
          <p:cNvPr id="7" name="TextBox 6"/>
          <p:cNvSpPr txBox="1"/>
          <p:nvPr/>
        </p:nvSpPr>
        <p:spPr>
          <a:xfrm>
            <a:off x="2557517" y="1585310"/>
            <a:ext cx="184666" cy="369332"/>
          </a:xfrm>
          <a:prstGeom prst="rect">
            <a:avLst/>
          </a:prstGeom>
          <a:noFill/>
        </p:spPr>
        <p:txBody>
          <a:bodyPr wrap="none" lIns="91416" tIns="45708" rIns="91416" bIns="45708" rtlCol="0">
            <a:spAutoFit/>
          </a:bodyPr>
          <a:lstStyle/>
          <a:p>
            <a:endParaRPr lang="en-US" dirty="0"/>
          </a:p>
        </p:txBody>
      </p:sp>
      <p:sp>
        <p:nvSpPr>
          <p:cNvPr id="4" name="TextBox 3"/>
          <p:cNvSpPr txBox="1"/>
          <p:nvPr/>
        </p:nvSpPr>
        <p:spPr>
          <a:xfrm>
            <a:off x="902722" y="910901"/>
            <a:ext cx="6500821" cy="276999"/>
          </a:xfrm>
          <a:prstGeom prst="rect">
            <a:avLst/>
          </a:prstGeom>
          <a:noFill/>
        </p:spPr>
        <p:txBody>
          <a:bodyPr wrap="square" lIns="91416" tIns="45708" rIns="91416" bIns="45708" rtlCol="0">
            <a:spAutoFit/>
          </a:bodyPr>
          <a:lstStyle/>
          <a:p>
            <a:r>
              <a:rPr lang="en-US" sz="1200" i="1" dirty="0"/>
              <a:t>A Universe Of Consciousness  Critical Page–Page 47</a:t>
            </a:r>
          </a:p>
        </p:txBody>
      </p:sp>
      <p:pic>
        <p:nvPicPr>
          <p:cNvPr id="6" name="Picture 5"/>
          <p:cNvPicPr>
            <a:picLocks noChangeAspect="1"/>
          </p:cNvPicPr>
          <p:nvPr/>
        </p:nvPicPr>
        <p:blipFill>
          <a:blip r:embed="rId2"/>
          <a:stretch>
            <a:fillRect/>
          </a:stretch>
        </p:blipFill>
        <p:spPr>
          <a:xfrm>
            <a:off x="2451125" y="1323272"/>
            <a:ext cx="4134838" cy="4398353"/>
          </a:xfrm>
          <a:prstGeom prst="rect">
            <a:avLst/>
          </a:prstGeom>
        </p:spPr>
      </p:pic>
      <p:sp>
        <p:nvSpPr>
          <p:cNvPr id="8" name="Date Placeholder 7"/>
          <p:cNvSpPr>
            <a:spLocks noGrp="1"/>
          </p:cNvSpPr>
          <p:nvPr>
            <p:ph type="dt" sz="half" idx="10"/>
          </p:nvPr>
        </p:nvSpPr>
        <p:spPr/>
        <p:txBody>
          <a:bodyPr/>
          <a:lstStyle/>
          <a:p>
            <a:r>
              <a:rPr lang="en-US" smtClean="0"/>
              <a:t>Tuesday, October 15, 2013</a:t>
            </a:r>
            <a:endParaRPr lang="en-US"/>
          </a:p>
        </p:txBody>
      </p:sp>
      <p:sp>
        <p:nvSpPr>
          <p:cNvPr id="9" name="Slide Number Placeholder 8"/>
          <p:cNvSpPr>
            <a:spLocks noGrp="1"/>
          </p:cNvSpPr>
          <p:nvPr>
            <p:ph type="sldNum" sz="quarter" idx="12"/>
          </p:nvPr>
        </p:nvSpPr>
        <p:spPr/>
        <p:txBody>
          <a:bodyPr/>
          <a:lstStyle/>
          <a:p>
            <a:fld id="{8846679A-A2C7-CA48-B6F0-065B8B39D3A7}" type="slidenum">
              <a:rPr lang="en-US" smtClean="0"/>
              <a:pPr/>
              <a:t>28</a:t>
            </a:fld>
            <a:endParaRPr lang="en-US"/>
          </a:p>
        </p:txBody>
      </p:sp>
      <p:sp>
        <p:nvSpPr>
          <p:cNvPr id="10" name="Footer Placeholder 9"/>
          <p:cNvSpPr>
            <a:spLocks noGrp="1"/>
          </p:cNvSpPr>
          <p:nvPr>
            <p:ph type="ftr" sz="quarter" idx="11"/>
          </p:nvPr>
        </p:nvSpPr>
        <p:spPr/>
        <p:txBody>
          <a:bodyPr/>
          <a:lstStyle/>
          <a:p>
            <a:r>
              <a:rPr lang="en-US" dirty="0" smtClean="0"/>
              <a:t>Chaos &amp; Complex Systems Seminar Department of Physics, University of Wisconsin-Madison</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rame 4"/>
          <p:cNvSpPr/>
          <p:nvPr/>
        </p:nvSpPr>
        <p:spPr>
          <a:xfrm>
            <a:off x="1" y="0"/>
            <a:ext cx="9144000" cy="6858000"/>
          </a:xfrm>
          <a:prstGeom prst="frame">
            <a:avLst/>
          </a:prstGeom>
          <a:solidFill>
            <a:schemeClr val="tx1">
              <a:alpha val="18000"/>
            </a:schemeClr>
          </a:solidFill>
        </p:spPr>
        <p:style>
          <a:lnRef idx="0">
            <a:schemeClr val="accent5"/>
          </a:lnRef>
          <a:fillRef idx="3">
            <a:schemeClr val="accent5"/>
          </a:fillRef>
          <a:effectRef idx="3">
            <a:schemeClr val="accent5"/>
          </a:effectRef>
          <a:fontRef idx="minor">
            <a:schemeClr val="lt1"/>
          </a:fontRef>
        </p:style>
        <p:txBody>
          <a:bodyPr lIns="91416" tIns="45708" rIns="91416" bIns="45708" rtlCol="0" anchor="ctr"/>
          <a:lstStyle/>
          <a:p>
            <a:pPr algn="ctr"/>
            <a:endParaRPr lang="en-US" dirty="0">
              <a:solidFill>
                <a:schemeClr val="bg2"/>
              </a:solidFill>
            </a:endParaRPr>
          </a:p>
        </p:txBody>
      </p:sp>
      <p:sp>
        <p:nvSpPr>
          <p:cNvPr id="7" name="TextBox 6"/>
          <p:cNvSpPr txBox="1"/>
          <p:nvPr/>
        </p:nvSpPr>
        <p:spPr>
          <a:xfrm>
            <a:off x="2557517" y="1585310"/>
            <a:ext cx="184666" cy="369332"/>
          </a:xfrm>
          <a:prstGeom prst="rect">
            <a:avLst/>
          </a:prstGeom>
          <a:noFill/>
        </p:spPr>
        <p:txBody>
          <a:bodyPr wrap="none" lIns="91416" tIns="45708" rIns="91416" bIns="45708" rtlCol="0">
            <a:spAutoFit/>
          </a:bodyPr>
          <a:lstStyle/>
          <a:p>
            <a:endParaRPr lang="en-US" dirty="0"/>
          </a:p>
        </p:txBody>
      </p:sp>
      <p:sp>
        <p:nvSpPr>
          <p:cNvPr id="4" name="TextBox 3"/>
          <p:cNvSpPr txBox="1"/>
          <p:nvPr/>
        </p:nvSpPr>
        <p:spPr>
          <a:xfrm>
            <a:off x="928414" y="937172"/>
            <a:ext cx="7260895" cy="4355014"/>
          </a:xfrm>
          <a:prstGeom prst="rect">
            <a:avLst/>
          </a:prstGeom>
          <a:noFill/>
        </p:spPr>
        <p:txBody>
          <a:bodyPr wrap="square" lIns="91416" tIns="45708" rIns="91416" bIns="45708" rtlCol="0">
            <a:spAutoFit/>
          </a:bodyPr>
          <a:lstStyle/>
          <a:p>
            <a:r>
              <a:rPr lang="en-US" sz="1200" i="1" dirty="0"/>
              <a:t>Edelman &amp; </a:t>
            </a:r>
            <a:r>
              <a:rPr lang="en-US" sz="1200" i="1" dirty="0" err="1" smtClean="0"/>
              <a:t>Tononi</a:t>
            </a:r>
            <a:r>
              <a:rPr lang="en-US" sz="1200" i="1" dirty="0" smtClean="0"/>
              <a:t>    </a:t>
            </a:r>
            <a:r>
              <a:rPr lang="en-US" sz="1200" i="1" dirty="0"/>
              <a:t>A Universe Of Consciousness    Page 47</a:t>
            </a:r>
          </a:p>
          <a:p>
            <a:endParaRPr lang="en-US" sz="1200" i="1" dirty="0"/>
          </a:p>
          <a:p>
            <a:pPr algn="ctr"/>
            <a:r>
              <a:rPr lang="en-US" sz="1600" u="sng" dirty="0"/>
              <a:t>Critical Passages –1</a:t>
            </a:r>
          </a:p>
          <a:p>
            <a:pPr algn="ctr"/>
            <a:endParaRPr lang="en-US" sz="800" i="1" u="sng" dirty="0"/>
          </a:p>
          <a:p>
            <a:endParaRPr lang="en-US" sz="1600" i="1" dirty="0"/>
          </a:p>
          <a:p>
            <a:endParaRPr lang="en-US" sz="1600" i="1" dirty="0"/>
          </a:p>
          <a:p>
            <a:endParaRPr lang="en-US" sz="1600" i="1" dirty="0"/>
          </a:p>
          <a:p>
            <a:endParaRPr lang="en-US" sz="1600" i="1" dirty="0"/>
          </a:p>
          <a:p>
            <a:endParaRPr lang="en-US" sz="1600" i="1" dirty="0"/>
          </a:p>
          <a:p>
            <a:endParaRPr lang="en-US" sz="1600" i="1" dirty="0"/>
          </a:p>
          <a:p>
            <a:endParaRPr lang="en-US" sz="1600" i="1" dirty="0"/>
          </a:p>
          <a:p>
            <a:endParaRPr lang="en-US" sz="1600" i="1" dirty="0"/>
          </a:p>
          <a:p>
            <a:endParaRPr lang="en-US" sz="1600" dirty="0"/>
          </a:p>
          <a:p>
            <a:endParaRPr lang="en-US" sz="1600" i="1" dirty="0"/>
          </a:p>
          <a:p>
            <a:endParaRPr lang="en-US" sz="1600" i="1" dirty="0"/>
          </a:p>
          <a:p>
            <a:endParaRPr lang="en-US" sz="1600" i="1" dirty="0"/>
          </a:p>
          <a:p>
            <a:endParaRPr lang="en-US" sz="1600" i="1" dirty="0"/>
          </a:p>
          <a:p>
            <a:endParaRPr lang="en-US" sz="1600" i="1" dirty="0"/>
          </a:p>
        </p:txBody>
      </p:sp>
      <p:sp>
        <p:nvSpPr>
          <p:cNvPr id="6" name="Date Placeholder 5"/>
          <p:cNvSpPr>
            <a:spLocks noGrp="1"/>
          </p:cNvSpPr>
          <p:nvPr>
            <p:ph type="dt" sz="half" idx="10"/>
          </p:nvPr>
        </p:nvSpPr>
        <p:spPr/>
        <p:txBody>
          <a:bodyPr/>
          <a:lstStyle/>
          <a:p>
            <a:r>
              <a:rPr lang="en-US" smtClean="0"/>
              <a:t>Tuesday, October 15, 2013</a:t>
            </a:r>
            <a:endParaRPr lang="en-US"/>
          </a:p>
        </p:txBody>
      </p:sp>
      <p:sp>
        <p:nvSpPr>
          <p:cNvPr id="8" name="Slide Number Placeholder 7"/>
          <p:cNvSpPr>
            <a:spLocks noGrp="1"/>
          </p:cNvSpPr>
          <p:nvPr>
            <p:ph type="sldNum" sz="quarter" idx="12"/>
          </p:nvPr>
        </p:nvSpPr>
        <p:spPr/>
        <p:txBody>
          <a:bodyPr/>
          <a:lstStyle/>
          <a:p>
            <a:fld id="{8846679A-A2C7-CA48-B6F0-065B8B39D3A7}" type="slidenum">
              <a:rPr lang="en-US" smtClean="0"/>
              <a:pPr/>
              <a:t>29</a:t>
            </a:fld>
            <a:endParaRPr lang="en-US"/>
          </a:p>
        </p:txBody>
      </p:sp>
      <p:sp>
        <p:nvSpPr>
          <p:cNvPr id="9" name="Footer Placeholder 8"/>
          <p:cNvSpPr>
            <a:spLocks noGrp="1"/>
          </p:cNvSpPr>
          <p:nvPr>
            <p:ph type="ftr" sz="quarter" idx="11"/>
          </p:nvPr>
        </p:nvSpPr>
        <p:spPr/>
        <p:txBody>
          <a:bodyPr/>
          <a:lstStyle/>
          <a:p>
            <a:r>
              <a:rPr lang="en-US" dirty="0" smtClean="0"/>
              <a:t>Chaos &amp; Complex Systems Seminar Department of Physics, University of Wisconsin-Madison</a:t>
            </a:r>
            <a:endParaRPr lang="en-US" dirty="0"/>
          </a:p>
        </p:txBody>
      </p:sp>
      <p:sp>
        <p:nvSpPr>
          <p:cNvPr id="10" name="TextBox 9"/>
          <p:cNvSpPr txBox="1"/>
          <p:nvPr/>
        </p:nvSpPr>
        <p:spPr>
          <a:xfrm>
            <a:off x="1017357" y="1954642"/>
            <a:ext cx="6535644" cy="964502"/>
          </a:xfrm>
          <a:prstGeom prst="rect">
            <a:avLst/>
          </a:prstGeom>
          <a:noFill/>
        </p:spPr>
        <p:txBody>
          <a:bodyPr wrap="square" lIns="86478" tIns="43239" rIns="86478" bIns="43239" rtlCol="0">
            <a:spAutoFit/>
          </a:bodyPr>
          <a:lstStyle/>
          <a:p>
            <a:r>
              <a:rPr lang="en-US" sz="1900" i="1" dirty="0"/>
              <a:t>   </a:t>
            </a:r>
            <a:r>
              <a:rPr lang="en-US" sz="1900" i="1" dirty="0">
                <a:solidFill>
                  <a:srgbClr val="3366FF"/>
                </a:solidFill>
              </a:rPr>
              <a:t>…the brain has </a:t>
            </a:r>
            <a:r>
              <a:rPr lang="en-US" sz="1900" b="1" dirty="0">
                <a:solidFill>
                  <a:srgbClr val="3366FF"/>
                </a:solidFill>
              </a:rPr>
              <a:t>special features of organization and functioning that do not seem consistent with the ideas that it follows a set of precise instructions or performs computations</a:t>
            </a:r>
            <a:r>
              <a:rPr lang="en-US" sz="1900" i="1" dirty="0">
                <a:solidFill>
                  <a:srgbClr val="3366FF"/>
                </a:solidFill>
              </a:rPr>
              <a:t>.</a:t>
            </a:r>
          </a:p>
        </p:txBody>
      </p:sp>
      <p:sp>
        <p:nvSpPr>
          <p:cNvPr id="11" name="TextBox 10"/>
          <p:cNvSpPr txBox="1"/>
          <p:nvPr/>
        </p:nvSpPr>
        <p:spPr>
          <a:xfrm>
            <a:off x="1914141" y="3370457"/>
            <a:ext cx="6152593" cy="687503"/>
          </a:xfrm>
          <a:prstGeom prst="rect">
            <a:avLst/>
          </a:prstGeom>
          <a:noFill/>
        </p:spPr>
        <p:txBody>
          <a:bodyPr wrap="square" lIns="86478" tIns="43239" rIns="86478" bIns="43239" rtlCol="0">
            <a:spAutoFit/>
          </a:bodyPr>
          <a:lstStyle/>
          <a:p>
            <a:r>
              <a:rPr lang="en-US" sz="1900" i="1" dirty="0">
                <a:solidFill>
                  <a:srgbClr val="008000"/>
                </a:solidFill>
              </a:rPr>
              <a:t>… the billions and billions of connections that make up a brain’s connections </a:t>
            </a:r>
            <a:r>
              <a:rPr lang="en-US" sz="1900" b="1" u="sng" dirty="0">
                <a:solidFill>
                  <a:srgbClr val="008000"/>
                </a:solidFill>
              </a:rPr>
              <a:t>are</a:t>
            </a:r>
            <a:r>
              <a:rPr lang="en-US" sz="1900" b="1" i="1" u="sng" dirty="0">
                <a:solidFill>
                  <a:srgbClr val="008000"/>
                </a:solidFill>
              </a:rPr>
              <a:t> </a:t>
            </a:r>
            <a:r>
              <a:rPr lang="en-US" sz="1900" b="1" u="sng" dirty="0">
                <a:solidFill>
                  <a:srgbClr val="008000"/>
                </a:solidFill>
              </a:rPr>
              <a:t>not exact</a:t>
            </a:r>
            <a:r>
              <a:rPr lang="en-US" sz="1900" b="1" dirty="0">
                <a:solidFill>
                  <a:srgbClr val="008000"/>
                </a:solidFill>
              </a:rPr>
              <a:t>.</a:t>
            </a:r>
          </a:p>
        </p:txBody>
      </p:sp>
      <p:sp>
        <p:nvSpPr>
          <p:cNvPr id="12" name="TextBox 11"/>
          <p:cNvSpPr txBox="1"/>
          <p:nvPr/>
        </p:nvSpPr>
        <p:spPr>
          <a:xfrm>
            <a:off x="963990" y="4393884"/>
            <a:ext cx="6455599" cy="964502"/>
          </a:xfrm>
          <a:prstGeom prst="rect">
            <a:avLst/>
          </a:prstGeom>
          <a:noFill/>
        </p:spPr>
        <p:txBody>
          <a:bodyPr wrap="square" lIns="86478" tIns="43239" rIns="86478" bIns="43239" rtlCol="0">
            <a:spAutoFit/>
          </a:bodyPr>
          <a:lstStyle/>
          <a:p>
            <a:r>
              <a:rPr lang="en-US" sz="1900" i="1" dirty="0">
                <a:solidFill>
                  <a:srgbClr val="3366FF"/>
                </a:solidFill>
              </a:rPr>
              <a:t>…if we ask whether the connections are identical in any two brains of the same size, as they would be in computers of the same make, </a:t>
            </a:r>
            <a:r>
              <a:rPr lang="en-US" sz="1900" b="1" u="sng" dirty="0">
                <a:solidFill>
                  <a:srgbClr val="3366FF"/>
                </a:solidFill>
              </a:rPr>
              <a:t>the answer is no</a:t>
            </a:r>
            <a:r>
              <a:rPr lang="en-US" sz="1900" b="1" i="1" dirty="0">
                <a:solidFill>
                  <a:srgbClr val="3366FF"/>
                </a:solidFill>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rame 4"/>
          <p:cNvSpPr/>
          <p:nvPr/>
        </p:nvSpPr>
        <p:spPr>
          <a:xfrm>
            <a:off x="1" y="0"/>
            <a:ext cx="9144000" cy="6858000"/>
          </a:xfrm>
          <a:prstGeom prst="frame">
            <a:avLst/>
          </a:prstGeom>
          <a:solidFill>
            <a:schemeClr val="tx1">
              <a:alpha val="18000"/>
            </a:schemeClr>
          </a:solidFill>
        </p:spPr>
        <p:style>
          <a:lnRef idx="0">
            <a:schemeClr val="accent5"/>
          </a:lnRef>
          <a:fillRef idx="3">
            <a:schemeClr val="accent5"/>
          </a:fillRef>
          <a:effectRef idx="3">
            <a:schemeClr val="accent5"/>
          </a:effectRef>
          <a:fontRef idx="minor">
            <a:schemeClr val="lt1"/>
          </a:fontRef>
        </p:style>
        <p:txBody>
          <a:bodyPr lIns="91408" tIns="45704" rIns="91408" bIns="45704" rtlCol="0" anchor="ctr"/>
          <a:lstStyle/>
          <a:p>
            <a:pPr algn="ctr"/>
            <a:endParaRPr lang="en-US" dirty="0">
              <a:solidFill>
                <a:schemeClr val="bg2"/>
              </a:solidFill>
            </a:endParaRPr>
          </a:p>
        </p:txBody>
      </p:sp>
      <p:sp>
        <p:nvSpPr>
          <p:cNvPr id="7" name="Date Placeholder 6"/>
          <p:cNvSpPr>
            <a:spLocks noGrp="1"/>
          </p:cNvSpPr>
          <p:nvPr>
            <p:ph type="dt" sz="half" idx="10"/>
          </p:nvPr>
        </p:nvSpPr>
        <p:spPr/>
        <p:txBody>
          <a:bodyPr/>
          <a:lstStyle/>
          <a:p>
            <a:r>
              <a:rPr lang="en-US" smtClean="0"/>
              <a:t>Tuesday, October 15, 2013</a:t>
            </a:r>
            <a:endParaRPr lang="en-US"/>
          </a:p>
        </p:txBody>
      </p:sp>
      <p:sp>
        <p:nvSpPr>
          <p:cNvPr id="8" name="Slide Number Placeholder 7"/>
          <p:cNvSpPr>
            <a:spLocks noGrp="1"/>
          </p:cNvSpPr>
          <p:nvPr>
            <p:ph type="sldNum" sz="quarter" idx="12"/>
          </p:nvPr>
        </p:nvSpPr>
        <p:spPr/>
        <p:txBody>
          <a:bodyPr/>
          <a:lstStyle/>
          <a:p>
            <a:fld id="{8846679A-A2C7-CA48-B6F0-065B8B39D3A7}" type="slidenum">
              <a:rPr lang="en-US" smtClean="0"/>
              <a:pPr/>
              <a:t>3</a:t>
            </a:fld>
            <a:endParaRPr lang="en-US"/>
          </a:p>
        </p:txBody>
      </p:sp>
      <p:sp>
        <p:nvSpPr>
          <p:cNvPr id="9" name="Footer Placeholder 8"/>
          <p:cNvSpPr>
            <a:spLocks noGrp="1"/>
          </p:cNvSpPr>
          <p:nvPr>
            <p:ph type="ftr" sz="quarter" idx="11"/>
          </p:nvPr>
        </p:nvSpPr>
        <p:spPr/>
        <p:txBody>
          <a:bodyPr/>
          <a:lstStyle/>
          <a:p>
            <a:r>
              <a:rPr lang="en-US" dirty="0" smtClean="0"/>
              <a:t>Chaos &amp; Complex Systems Seminar Department of Physics, University of Wisconsin-Madison</a:t>
            </a:r>
            <a:endParaRPr lang="en-US" dirty="0"/>
          </a:p>
        </p:txBody>
      </p:sp>
      <p:sp>
        <p:nvSpPr>
          <p:cNvPr id="11" name="TextBox 10"/>
          <p:cNvSpPr txBox="1"/>
          <p:nvPr/>
        </p:nvSpPr>
        <p:spPr>
          <a:xfrm>
            <a:off x="902138" y="919654"/>
            <a:ext cx="7366000" cy="5093701"/>
          </a:xfrm>
          <a:prstGeom prst="rect">
            <a:avLst/>
          </a:prstGeom>
          <a:noFill/>
        </p:spPr>
        <p:txBody>
          <a:bodyPr wrap="square" rtlCol="0">
            <a:spAutoFit/>
          </a:bodyPr>
          <a:lstStyle/>
          <a:p>
            <a:pPr algn="ctr"/>
            <a:r>
              <a:rPr lang="en-US" b="1" u="sng" dirty="0" smtClean="0"/>
              <a:t>Overture</a:t>
            </a:r>
          </a:p>
          <a:p>
            <a:r>
              <a:rPr lang="en-US" dirty="0" smtClean="0"/>
              <a:t>	</a:t>
            </a:r>
            <a:r>
              <a:rPr lang="en-US" sz="1700" dirty="0" smtClean="0"/>
              <a:t>I don’t know if Clint </a:t>
            </a:r>
            <a:r>
              <a:rPr lang="en-US" sz="1700" dirty="0" err="1" smtClean="0"/>
              <a:t>Sprott</a:t>
            </a:r>
            <a:r>
              <a:rPr lang="en-US" sz="1700" dirty="0" smtClean="0"/>
              <a:t> and Robin Chapman receive the credit they deserve, now in the 20</a:t>
            </a:r>
            <a:r>
              <a:rPr lang="en-US" sz="1700" baseline="30000" dirty="0" smtClean="0"/>
              <a:t>th</a:t>
            </a:r>
            <a:r>
              <a:rPr lang="en-US" sz="1700" dirty="0" smtClean="0"/>
              <a:t> year of the </a:t>
            </a:r>
            <a:r>
              <a:rPr lang="en-US" sz="1700" b="1" i="1" dirty="0" smtClean="0"/>
              <a:t>Chaos and Complex Systems Seminar.</a:t>
            </a:r>
            <a:r>
              <a:rPr lang="en-US" sz="1700" dirty="0" smtClean="0"/>
              <a:t> </a:t>
            </a:r>
            <a:r>
              <a:rPr lang="en-US" sz="1700" dirty="0" smtClean="0">
                <a:solidFill>
                  <a:srgbClr val="008000"/>
                </a:solidFill>
              </a:rPr>
              <a:t>They are entitled to a great deal of appreciation for maintaining what may be one of the best interdisciplinary symposium series in American university life.  </a:t>
            </a:r>
            <a:r>
              <a:rPr lang="en-US" sz="1700" dirty="0" smtClean="0"/>
              <a:t>Their diligence and attention to detail are remarkable– to have kept this program firmly on its tracks for so long, and with the continuity that carries our gatherings on informally throughout the summer vacation season as well as during the regular academic year program.  The high quality of the discourse in this series, across so broad a horizon of ideas, is a constant challenge to serious thought across a wide geography in the world of knowledge.  </a:t>
            </a:r>
          </a:p>
          <a:p>
            <a:r>
              <a:rPr lang="en-US" sz="1700" dirty="0" smtClean="0"/>
              <a:t>	</a:t>
            </a:r>
            <a:r>
              <a:rPr lang="en-US" sz="1700" i="1" dirty="0" smtClean="0">
                <a:solidFill>
                  <a:srgbClr val="008000"/>
                </a:solidFill>
              </a:rPr>
              <a:t>In our era of hyper-specialization within increasingly narrow fields of study, that is an exceptionally valuable asset to university life that is very often</a:t>
            </a:r>
          </a:p>
          <a:p>
            <a:r>
              <a:rPr lang="en-US" sz="1700" i="1" dirty="0" smtClean="0">
                <a:solidFill>
                  <a:srgbClr val="008000"/>
                </a:solidFill>
              </a:rPr>
              <a:t>honored in theory and neglected in practice.  When interdisciplinary thinking falters, scholars and society at large pay an increasingly high price.</a:t>
            </a:r>
          </a:p>
          <a:p>
            <a:r>
              <a:rPr lang="en-US" sz="1700" dirty="0" smtClean="0"/>
              <a:t>	In preparing my presentation for today I have done my best to live up to the high standards Clint and Robin pursue here.  </a:t>
            </a:r>
            <a:r>
              <a:rPr lang="en-US" sz="1700" dirty="0" smtClean="0">
                <a:solidFill>
                  <a:srgbClr val="008000"/>
                </a:solidFill>
              </a:rPr>
              <a:t>The broad range of ideas in this venture reflect the challenge posed by the intricacy and breadth of the concepts of chaos and complexity this Seminar is designed to pursue.</a:t>
            </a:r>
            <a:endParaRPr lang="en-US" sz="1700" dirty="0">
              <a:solidFill>
                <a:srgbClr val="008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rame 4"/>
          <p:cNvSpPr/>
          <p:nvPr/>
        </p:nvSpPr>
        <p:spPr>
          <a:xfrm>
            <a:off x="1" y="0"/>
            <a:ext cx="9144000" cy="6858000"/>
          </a:xfrm>
          <a:prstGeom prst="frame">
            <a:avLst/>
          </a:prstGeom>
          <a:solidFill>
            <a:schemeClr val="tx1">
              <a:alpha val="18000"/>
            </a:schemeClr>
          </a:solidFill>
        </p:spPr>
        <p:style>
          <a:lnRef idx="0">
            <a:schemeClr val="accent5"/>
          </a:lnRef>
          <a:fillRef idx="3">
            <a:schemeClr val="accent5"/>
          </a:fillRef>
          <a:effectRef idx="3">
            <a:schemeClr val="accent5"/>
          </a:effectRef>
          <a:fontRef idx="minor">
            <a:schemeClr val="lt1"/>
          </a:fontRef>
        </p:style>
        <p:txBody>
          <a:bodyPr lIns="91416" tIns="45708" rIns="91416" bIns="45708" rtlCol="0" anchor="ctr"/>
          <a:lstStyle/>
          <a:p>
            <a:pPr algn="ctr"/>
            <a:endParaRPr lang="en-US" dirty="0">
              <a:solidFill>
                <a:schemeClr val="bg2"/>
              </a:solidFill>
            </a:endParaRPr>
          </a:p>
        </p:txBody>
      </p:sp>
      <p:sp>
        <p:nvSpPr>
          <p:cNvPr id="7" name="TextBox 6"/>
          <p:cNvSpPr txBox="1"/>
          <p:nvPr/>
        </p:nvSpPr>
        <p:spPr>
          <a:xfrm>
            <a:off x="2557517" y="1585310"/>
            <a:ext cx="184666" cy="369332"/>
          </a:xfrm>
          <a:prstGeom prst="rect">
            <a:avLst/>
          </a:prstGeom>
          <a:noFill/>
        </p:spPr>
        <p:txBody>
          <a:bodyPr wrap="none" lIns="91416" tIns="45708" rIns="91416" bIns="45708" rtlCol="0">
            <a:spAutoFit/>
          </a:bodyPr>
          <a:lstStyle/>
          <a:p>
            <a:endParaRPr lang="en-US" dirty="0"/>
          </a:p>
        </p:txBody>
      </p:sp>
      <p:sp>
        <p:nvSpPr>
          <p:cNvPr id="4" name="TextBox 3"/>
          <p:cNvSpPr txBox="1"/>
          <p:nvPr/>
        </p:nvSpPr>
        <p:spPr>
          <a:xfrm>
            <a:off x="928414" y="937174"/>
            <a:ext cx="7260895" cy="830972"/>
          </a:xfrm>
          <a:prstGeom prst="rect">
            <a:avLst/>
          </a:prstGeom>
          <a:noFill/>
        </p:spPr>
        <p:txBody>
          <a:bodyPr wrap="square" lIns="91416" tIns="45708" rIns="91416" bIns="45708" rtlCol="0">
            <a:spAutoFit/>
          </a:bodyPr>
          <a:lstStyle/>
          <a:p>
            <a:r>
              <a:rPr lang="en-US" sz="1200" i="1" dirty="0"/>
              <a:t>Edelman &amp; </a:t>
            </a:r>
            <a:r>
              <a:rPr lang="en-US" sz="1200" i="1" dirty="0" err="1" smtClean="0"/>
              <a:t>Tononi</a:t>
            </a:r>
            <a:r>
              <a:rPr lang="en-US" sz="1200" i="1" dirty="0" smtClean="0"/>
              <a:t>    </a:t>
            </a:r>
            <a:r>
              <a:rPr lang="en-US" sz="1200" i="1" dirty="0"/>
              <a:t>A Universe Of Consciousness    Page 47</a:t>
            </a:r>
          </a:p>
          <a:p>
            <a:endParaRPr lang="en-US" sz="1200" i="1" dirty="0"/>
          </a:p>
          <a:p>
            <a:pPr algn="ctr"/>
            <a:r>
              <a:rPr lang="en-US" sz="1600" u="sng" dirty="0"/>
              <a:t>Critical Passages – 2</a:t>
            </a:r>
          </a:p>
          <a:p>
            <a:pPr algn="ctr"/>
            <a:endParaRPr lang="en-US" sz="800" i="1" u="sng" dirty="0"/>
          </a:p>
        </p:txBody>
      </p:sp>
      <p:sp>
        <p:nvSpPr>
          <p:cNvPr id="6" name="Date Placeholder 5"/>
          <p:cNvSpPr>
            <a:spLocks noGrp="1"/>
          </p:cNvSpPr>
          <p:nvPr>
            <p:ph type="dt" sz="half" idx="10"/>
          </p:nvPr>
        </p:nvSpPr>
        <p:spPr/>
        <p:txBody>
          <a:bodyPr/>
          <a:lstStyle/>
          <a:p>
            <a:r>
              <a:rPr lang="en-US" smtClean="0"/>
              <a:t>Tuesday, October 15, 2013</a:t>
            </a:r>
            <a:endParaRPr lang="en-US"/>
          </a:p>
        </p:txBody>
      </p:sp>
      <p:sp>
        <p:nvSpPr>
          <p:cNvPr id="8" name="Slide Number Placeholder 7"/>
          <p:cNvSpPr>
            <a:spLocks noGrp="1"/>
          </p:cNvSpPr>
          <p:nvPr>
            <p:ph type="sldNum" sz="quarter" idx="12"/>
          </p:nvPr>
        </p:nvSpPr>
        <p:spPr/>
        <p:txBody>
          <a:bodyPr/>
          <a:lstStyle/>
          <a:p>
            <a:fld id="{8846679A-A2C7-CA48-B6F0-065B8B39D3A7}" type="slidenum">
              <a:rPr lang="en-US" smtClean="0"/>
              <a:pPr/>
              <a:t>30</a:t>
            </a:fld>
            <a:endParaRPr lang="en-US"/>
          </a:p>
        </p:txBody>
      </p:sp>
      <p:sp>
        <p:nvSpPr>
          <p:cNvPr id="9" name="Footer Placeholder 8"/>
          <p:cNvSpPr>
            <a:spLocks noGrp="1"/>
          </p:cNvSpPr>
          <p:nvPr>
            <p:ph type="ftr" sz="quarter" idx="11"/>
          </p:nvPr>
        </p:nvSpPr>
        <p:spPr/>
        <p:txBody>
          <a:bodyPr/>
          <a:lstStyle/>
          <a:p>
            <a:r>
              <a:rPr lang="en-US" dirty="0" smtClean="0"/>
              <a:t>Chaos &amp; Complex Systems Seminar Department of Physics, University of Wisconsin-Madison</a:t>
            </a:r>
            <a:endParaRPr lang="en-US" dirty="0"/>
          </a:p>
        </p:txBody>
      </p:sp>
      <p:sp>
        <p:nvSpPr>
          <p:cNvPr id="10" name="TextBox 9"/>
          <p:cNvSpPr txBox="1"/>
          <p:nvPr/>
        </p:nvSpPr>
        <p:spPr>
          <a:xfrm>
            <a:off x="928417" y="4727394"/>
            <a:ext cx="5955433" cy="979875"/>
          </a:xfrm>
          <a:prstGeom prst="rect">
            <a:avLst/>
          </a:prstGeom>
          <a:noFill/>
        </p:spPr>
        <p:txBody>
          <a:bodyPr wrap="square" lIns="86478" tIns="43239" rIns="86478" bIns="43239" rtlCol="0">
            <a:spAutoFit/>
          </a:bodyPr>
          <a:lstStyle/>
          <a:p>
            <a:r>
              <a:rPr lang="en-US" sz="1900" i="1" dirty="0">
                <a:solidFill>
                  <a:srgbClr val="3366FF"/>
                </a:solidFill>
              </a:rPr>
              <a:t>….</a:t>
            </a:r>
            <a:r>
              <a:rPr lang="en-US" sz="1900" b="1" u="sng" dirty="0">
                <a:solidFill>
                  <a:srgbClr val="3366FF"/>
                </a:solidFill>
              </a:rPr>
              <a:t>from one day to the next, some synaptic connections in the brain are likely not to remain exactly the same</a:t>
            </a:r>
            <a:r>
              <a:rPr lang="en-US" sz="1900" i="1" dirty="0">
                <a:solidFill>
                  <a:srgbClr val="3366FF"/>
                </a:solidFill>
              </a:rPr>
              <a:t>…all depending on the particular </a:t>
            </a:r>
            <a:r>
              <a:rPr lang="en-US" sz="1900" dirty="0">
                <a:solidFill>
                  <a:srgbClr val="3366FF"/>
                </a:solidFill>
              </a:rPr>
              <a:t>[unique]</a:t>
            </a:r>
            <a:r>
              <a:rPr lang="en-US" sz="1900" i="1" dirty="0">
                <a:solidFill>
                  <a:srgbClr val="3366FF"/>
                </a:solidFill>
              </a:rPr>
              <a:t> history of that brain.</a:t>
            </a:r>
          </a:p>
        </p:txBody>
      </p:sp>
      <p:sp>
        <p:nvSpPr>
          <p:cNvPr id="12" name="TextBox 11"/>
          <p:cNvSpPr txBox="1"/>
          <p:nvPr/>
        </p:nvSpPr>
        <p:spPr>
          <a:xfrm>
            <a:off x="928415" y="2197362"/>
            <a:ext cx="5439590" cy="964502"/>
          </a:xfrm>
          <a:prstGeom prst="rect">
            <a:avLst/>
          </a:prstGeom>
          <a:noFill/>
        </p:spPr>
        <p:txBody>
          <a:bodyPr wrap="square" lIns="86478" tIns="43239" rIns="86478" bIns="43239" rtlCol="0">
            <a:spAutoFit/>
          </a:bodyPr>
          <a:lstStyle/>
          <a:p>
            <a:r>
              <a:rPr lang="en-US" sz="1900" i="1" dirty="0"/>
              <a:t>…the microscopic variability at the finest ramifications of its neurons is enormous, and this variability makes </a:t>
            </a:r>
            <a:r>
              <a:rPr lang="en-US" sz="1900" b="1" u="sng" dirty="0"/>
              <a:t>each brain significantly </a:t>
            </a:r>
            <a:r>
              <a:rPr lang="en-US" sz="1900" b="1" u="sng" dirty="0" smtClean="0"/>
              <a:t>unique…</a:t>
            </a:r>
            <a:r>
              <a:rPr lang="en-US" sz="1900" u="sng" dirty="0" smtClean="0"/>
              <a:t>.</a:t>
            </a:r>
            <a:endParaRPr lang="en-US" u="sng" dirty="0"/>
          </a:p>
        </p:txBody>
      </p:sp>
      <p:sp>
        <p:nvSpPr>
          <p:cNvPr id="14" name="TextBox 13"/>
          <p:cNvSpPr txBox="1"/>
          <p:nvPr/>
        </p:nvSpPr>
        <p:spPr>
          <a:xfrm>
            <a:off x="2206354" y="3510526"/>
            <a:ext cx="6088060" cy="672098"/>
          </a:xfrm>
          <a:prstGeom prst="rect">
            <a:avLst/>
          </a:prstGeom>
          <a:noFill/>
        </p:spPr>
        <p:txBody>
          <a:bodyPr wrap="square" lIns="86478" tIns="43239" rIns="86478" bIns="43239" rtlCol="0">
            <a:spAutoFit/>
          </a:bodyPr>
          <a:lstStyle/>
          <a:p>
            <a:r>
              <a:rPr lang="en-US" sz="1900" i="1" dirty="0">
                <a:solidFill>
                  <a:srgbClr val="008000"/>
                </a:solidFill>
              </a:rPr>
              <a:t>…in each brain, </a:t>
            </a:r>
            <a:r>
              <a:rPr lang="en-US" sz="1900" b="1" u="sng" dirty="0">
                <a:solidFill>
                  <a:srgbClr val="008000"/>
                </a:solidFill>
              </a:rPr>
              <a:t>the consequences of both a developmental history and an experiential history are uniquely marked.  </a:t>
            </a:r>
            <a:endParaRPr lang="en-US" sz="1900" b="1" u="sng"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rame 4"/>
          <p:cNvSpPr/>
          <p:nvPr/>
        </p:nvSpPr>
        <p:spPr>
          <a:xfrm>
            <a:off x="1" y="0"/>
            <a:ext cx="9144000" cy="6858000"/>
          </a:xfrm>
          <a:prstGeom prst="frame">
            <a:avLst/>
          </a:prstGeom>
          <a:solidFill>
            <a:schemeClr val="tx1">
              <a:alpha val="18000"/>
            </a:schemeClr>
          </a:solidFill>
        </p:spPr>
        <p:style>
          <a:lnRef idx="0">
            <a:schemeClr val="accent5"/>
          </a:lnRef>
          <a:fillRef idx="3">
            <a:schemeClr val="accent5"/>
          </a:fillRef>
          <a:effectRef idx="3">
            <a:schemeClr val="accent5"/>
          </a:effectRef>
          <a:fontRef idx="minor">
            <a:schemeClr val="lt1"/>
          </a:fontRef>
        </p:style>
        <p:txBody>
          <a:bodyPr lIns="91416" tIns="45708" rIns="91416" bIns="45708" rtlCol="0" anchor="ctr"/>
          <a:lstStyle/>
          <a:p>
            <a:pPr algn="ctr"/>
            <a:endParaRPr lang="en-US" dirty="0">
              <a:solidFill>
                <a:schemeClr val="bg2"/>
              </a:solidFill>
            </a:endParaRPr>
          </a:p>
        </p:txBody>
      </p:sp>
      <p:sp>
        <p:nvSpPr>
          <p:cNvPr id="7" name="Date Placeholder 6"/>
          <p:cNvSpPr>
            <a:spLocks noGrp="1"/>
          </p:cNvSpPr>
          <p:nvPr>
            <p:ph type="dt" sz="half" idx="10"/>
          </p:nvPr>
        </p:nvSpPr>
        <p:spPr/>
        <p:txBody>
          <a:bodyPr/>
          <a:lstStyle/>
          <a:p>
            <a:r>
              <a:rPr lang="en-US" smtClean="0"/>
              <a:t>Tuesday, October 15, 2013</a:t>
            </a:r>
            <a:endParaRPr lang="en-US"/>
          </a:p>
        </p:txBody>
      </p:sp>
      <p:sp>
        <p:nvSpPr>
          <p:cNvPr id="8" name="Slide Number Placeholder 7"/>
          <p:cNvSpPr>
            <a:spLocks noGrp="1"/>
          </p:cNvSpPr>
          <p:nvPr>
            <p:ph type="sldNum" sz="quarter" idx="12"/>
          </p:nvPr>
        </p:nvSpPr>
        <p:spPr/>
        <p:txBody>
          <a:bodyPr/>
          <a:lstStyle/>
          <a:p>
            <a:fld id="{8846679A-A2C7-CA48-B6F0-065B8B39D3A7}" type="slidenum">
              <a:rPr lang="en-US" smtClean="0"/>
              <a:pPr/>
              <a:t>31</a:t>
            </a:fld>
            <a:endParaRPr lang="en-US"/>
          </a:p>
        </p:txBody>
      </p:sp>
      <p:sp>
        <p:nvSpPr>
          <p:cNvPr id="9" name="Footer Placeholder 8"/>
          <p:cNvSpPr>
            <a:spLocks noGrp="1"/>
          </p:cNvSpPr>
          <p:nvPr>
            <p:ph type="ftr" sz="quarter" idx="11"/>
          </p:nvPr>
        </p:nvSpPr>
        <p:spPr/>
        <p:txBody>
          <a:bodyPr/>
          <a:lstStyle/>
          <a:p>
            <a:r>
              <a:rPr lang="en-US" dirty="0" smtClean="0"/>
              <a:t>Chaos &amp; Complex Systems Seminar, Department of Physics, University of Wisconsin-Madison</a:t>
            </a:r>
            <a:endParaRPr lang="en-US" dirty="0"/>
          </a:p>
        </p:txBody>
      </p:sp>
      <p:sp>
        <p:nvSpPr>
          <p:cNvPr id="16" name="Frame 15"/>
          <p:cNvSpPr/>
          <p:nvPr/>
        </p:nvSpPr>
        <p:spPr>
          <a:xfrm>
            <a:off x="281147" y="0"/>
            <a:ext cx="9144000" cy="6858000"/>
          </a:xfrm>
          <a:prstGeom prst="frame">
            <a:avLst/>
          </a:prstGeom>
          <a:solidFill>
            <a:schemeClr val="tx1">
              <a:alpha val="18000"/>
            </a:schemeClr>
          </a:solidFill>
        </p:spPr>
        <p:style>
          <a:lnRef idx="0">
            <a:schemeClr val="accent5"/>
          </a:lnRef>
          <a:fillRef idx="3">
            <a:schemeClr val="accent5"/>
          </a:fillRef>
          <a:effectRef idx="3">
            <a:schemeClr val="accent5"/>
          </a:effectRef>
          <a:fontRef idx="minor">
            <a:schemeClr val="lt1"/>
          </a:fontRef>
        </p:style>
        <p:txBody>
          <a:bodyPr lIns="91416" tIns="45708" rIns="91416" bIns="45708" rtlCol="0" anchor="ctr"/>
          <a:lstStyle/>
          <a:p>
            <a:pPr algn="ctr"/>
            <a:endParaRPr lang="en-US" dirty="0">
              <a:solidFill>
                <a:schemeClr val="bg2"/>
              </a:solidFill>
            </a:endParaRPr>
          </a:p>
        </p:txBody>
      </p:sp>
      <p:sp>
        <p:nvSpPr>
          <p:cNvPr id="17" name="TextBox 16"/>
          <p:cNvSpPr txBox="1"/>
          <p:nvPr/>
        </p:nvSpPr>
        <p:spPr>
          <a:xfrm>
            <a:off x="949677" y="919245"/>
            <a:ext cx="7203210" cy="456671"/>
          </a:xfrm>
          <a:prstGeom prst="rect">
            <a:avLst/>
          </a:prstGeom>
          <a:noFill/>
        </p:spPr>
        <p:txBody>
          <a:bodyPr wrap="square" lIns="86493" tIns="43247" rIns="86493" bIns="43247" rtlCol="0">
            <a:spAutoFit/>
          </a:bodyPr>
          <a:lstStyle/>
          <a:p>
            <a:pPr algn="ctr"/>
            <a:r>
              <a:rPr lang="en-US" sz="2400" b="1" spc="95" dirty="0" smtClean="0"/>
              <a:t>Restate The Question</a:t>
            </a:r>
            <a:endParaRPr lang="en-US" sz="2400" b="1" spc="95" dirty="0"/>
          </a:p>
        </p:txBody>
      </p:sp>
      <p:sp>
        <p:nvSpPr>
          <p:cNvPr id="18" name="TextBox 17"/>
          <p:cNvSpPr txBox="1"/>
          <p:nvPr/>
        </p:nvSpPr>
        <p:spPr>
          <a:xfrm>
            <a:off x="1022013" y="1681106"/>
            <a:ext cx="3440339" cy="2226386"/>
          </a:xfrm>
          <a:prstGeom prst="rect">
            <a:avLst/>
          </a:prstGeom>
          <a:noFill/>
        </p:spPr>
        <p:txBody>
          <a:bodyPr wrap="square" lIns="86493" tIns="43247" rIns="86493" bIns="43247" rtlCol="0">
            <a:spAutoFit/>
          </a:bodyPr>
          <a:lstStyle/>
          <a:p>
            <a:pPr algn="ctr"/>
            <a:r>
              <a:rPr lang="en-US" sz="1700" b="1" dirty="0">
                <a:solidFill>
                  <a:srgbClr val="3366FF"/>
                </a:solidFill>
              </a:rPr>
              <a:t>HERE:</a:t>
            </a:r>
          </a:p>
          <a:p>
            <a:pPr algn="ctr"/>
            <a:r>
              <a:rPr lang="en-US" sz="1500" b="1" i="1" u="sng" dirty="0">
                <a:solidFill>
                  <a:srgbClr val="3366FF"/>
                </a:solidFill>
              </a:rPr>
              <a:t>Foundations of</a:t>
            </a:r>
            <a:r>
              <a:rPr lang="en-US" sz="1500" b="1" i="1" dirty="0">
                <a:solidFill>
                  <a:srgbClr val="3366FF"/>
                </a:solidFill>
              </a:rPr>
              <a:t> </a:t>
            </a:r>
            <a:r>
              <a:rPr lang="en-US" sz="1500" b="1" i="1" u="sng" dirty="0">
                <a:solidFill>
                  <a:srgbClr val="3366FF"/>
                </a:solidFill>
              </a:rPr>
              <a:t>Natural Sciences</a:t>
            </a:r>
          </a:p>
          <a:p>
            <a:pPr algn="ctr"/>
            <a:r>
              <a:rPr lang="en-US" sz="1500" b="1" i="1" dirty="0">
                <a:solidFill>
                  <a:srgbClr val="3366FF"/>
                </a:solidFill>
              </a:rPr>
              <a:t>Attuned To</a:t>
            </a:r>
          </a:p>
          <a:p>
            <a:pPr algn="ctr"/>
            <a:r>
              <a:rPr lang="en-US" sz="1500" b="1" i="1" dirty="0">
                <a:solidFill>
                  <a:srgbClr val="3366FF"/>
                </a:solidFill>
              </a:rPr>
              <a:t>FUNGIBLE</a:t>
            </a:r>
            <a:r>
              <a:rPr lang="en-US" sz="1500" b="1" i="1" dirty="0" smtClean="0">
                <a:solidFill>
                  <a:srgbClr val="3366FF"/>
                </a:solidFill>
              </a:rPr>
              <a:t> Agents</a:t>
            </a:r>
            <a:endParaRPr lang="en-US" sz="1500" b="1" i="1" dirty="0">
              <a:solidFill>
                <a:srgbClr val="3366FF"/>
              </a:solidFill>
            </a:endParaRPr>
          </a:p>
          <a:p>
            <a:pPr algn="ctr"/>
            <a:r>
              <a:rPr lang="en-US" sz="1500" b="1" i="1" dirty="0">
                <a:solidFill>
                  <a:srgbClr val="3366FF"/>
                </a:solidFill>
              </a:rPr>
              <a:t>CONSTANT</a:t>
            </a:r>
            <a:r>
              <a:rPr lang="en-US" sz="1500" b="1" i="1" dirty="0" smtClean="0">
                <a:solidFill>
                  <a:srgbClr val="3366FF"/>
                </a:solidFill>
              </a:rPr>
              <a:t> Properties</a:t>
            </a:r>
            <a:endParaRPr lang="en-US" sz="1500" b="1" i="1" dirty="0">
              <a:solidFill>
                <a:srgbClr val="3366FF"/>
              </a:solidFill>
            </a:endParaRPr>
          </a:p>
          <a:p>
            <a:pPr algn="ctr"/>
            <a:r>
              <a:rPr lang="en-US" sz="1500" b="1" i="1" dirty="0">
                <a:solidFill>
                  <a:srgbClr val="3366FF"/>
                </a:solidFill>
              </a:rPr>
              <a:t>REGULATED</a:t>
            </a:r>
            <a:r>
              <a:rPr lang="en-US" sz="1500" b="1" i="1" dirty="0" smtClean="0">
                <a:solidFill>
                  <a:srgbClr val="3366FF"/>
                </a:solidFill>
              </a:rPr>
              <a:t> Environments</a:t>
            </a:r>
            <a:endParaRPr lang="en-US" sz="1500" b="1" i="1" dirty="0">
              <a:solidFill>
                <a:srgbClr val="3366FF"/>
              </a:solidFill>
            </a:endParaRPr>
          </a:p>
          <a:p>
            <a:pPr algn="ctr"/>
            <a:r>
              <a:rPr lang="en-US" sz="1500" b="1" i="1" dirty="0">
                <a:solidFill>
                  <a:srgbClr val="3366FF"/>
                </a:solidFill>
              </a:rPr>
              <a:t>STABLE </a:t>
            </a:r>
            <a:r>
              <a:rPr lang="en-US" sz="1500" b="1" i="1" dirty="0" smtClean="0">
                <a:solidFill>
                  <a:srgbClr val="3366FF"/>
                </a:solidFill>
              </a:rPr>
              <a:t> Relationships</a:t>
            </a:r>
            <a:endParaRPr lang="en-US" sz="1500" b="1" i="1" dirty="0">
              <a:solidFill>
                <a:srgbClr val="3366FF"/>
              </a:solidFill>
            </a:endParaRPr>
          </a:p>
          <a:p>
            <a:pPr algn="ctr"/>
            <a:r>
              <a:rPr lang="en-US" sz="1500" b="1" i="1" dirty="0">
                <a:solidFill>
                  <a:srgbClr val="3366FF"/>
                </a:solidFill>
              </a:rPr>
              <a:t>MORE</a:t>
            </a:r>
            <a:r>
              <a:rPr lang="en-US" sz="1500" b="1" i="1" dirty="0" smtClean="0">
                <a:solidFill>
                  <a:srgbClr val="3366FF"/>
                </a:solidFill>
              </a:rPr>
              <a:t> REPLICABLE Outcomes</a:t>
            </a:r>
            <a:endParaRPr lang="en-US" sz="1500" b="1" i="1" dirty="0">
              <a:solidFill>
                <a:srgbClr val="3366FF"/>
              </a:solidFill>
            </a:endParaRPr>
          </a:p>
          <a:p>
            <a:r>
              <a:rPr lang="en-US" sz="1500" dirty="0"/>
              <a:t> </a:t>
            </a:r>
            <a:endParaRPr lang="en-US" sz="1500" u="sng" dirty="0"/>
          </a:p>
        </p:txBody>
      </p:sp>
      <p:sp>
        <p:nvSpPr>
          <p:cNvPr id="19" name="TextBox 18"/>
          <p:cNvSpPr txBox="1"/>
          <p:nvPr/>
        </p:nvSpPr>
        <p:spPr>
          <a:xfrm>
            <a:off x="4462353" y="1710944"/>
            <a:ext cx="3359043" cy="1949387"/>
          </a:xfrm>
          <a:prstGeom prst="rect">
            <a:avLst/>
          </a:prstGeom>
          <a:noFill/>
        </p:spPr>
        <p:txBody>
          <a:bodyPr wrap="square" lIns="86493" tIns="43247" rIns="86493" bIns="43247" rtlCol="0">
            <a:spAutoFit/>
          </a:bodyPr>
          <a:lstStyle/>
          <a:p>
            <a:pPr algn="ctr"/>
            <a:r>
              <a:rPr lang="en-US" sz="1500" b="1" dirty="0">
                <a:solidFill>
                  <a:srgbClr val="008000"/>
                </a:solidFill>
              </a:rPr>
              <a:t>THERE:</a:t>
            </a:r>
          </a:p>
          <a:p>
            <a:pPr algn="ctr"/>
            <a:r>
              <a:rPr lang="en-US" sz="1500" b="1" i="1" u="sng" dirty="0">
                <a:solidFill>
                  <a:srgbClr val="008000"/>
                </a:solidFill>
              </a:rPr>
              <a:t>Foundations of Life/Behavior Sciences</a:t>
            </a:r>
          </a:p>
          <a:p>
            <a:pPr algn="ctr"/>
            <a:r>
              <a:rPr lang="en-US" sz="1500" b="1" i="1" dirty="0">
                <a:solidFill>
                  <a:srgbClr val="008000"/>
                </a:solidFill>
              </a:rPr>
              <a:t>Attuned To</a:t>
            </a:r>
          </a:p>
          <a:p>
            <a:pPr algn="ctr"/>
            <a:r>
              <a:rPr lang="en-US" sz="1500" b="1" i="1" dirty="0">
                <a:solidFill>
                  <a:srgbClr val="008000"/>
                </a:solidFill>
              </a:rPr>
              <a:t>UNIQUE</a:t>
            </a:r>
            <a:r>
              <a:rPr lang="en-US" sz="1500" b="1" i="1" dirty="0" smtClean="0">
                <a:solidFill>
                  <a:srgbClr val="008000"/>
                </a:solidFill>
              </a:rPr>
              <a:t> Agents</a:t>
            </a:r>
            <a:endParaRPr lang="en-US" sz="1500" b="1" i="1" dirty="0">
              <a:solidFill>
                <a:srgbClr val="008000"/>
              </a:solidFill>
            </a:endParaRPr>
          </a:p>
          <a:p>
            <a:pPr algn="ctr"/>
            <a:r>
              <a:rPr lang="en-US" sz="1500" b="1" i="1" dirty="0">
                <a:solidFill>
                  <a:srgbClr val="008000"/>
                </a:solidFill>
              </a:rPr>
              <a:t>VARIABLE</a:t>
            </a:r>
            <a:r>
              <a:rPr lang="en-US" sz="1500" b="1" i="1" dirty="0" smtClean="0">
                <a:solidFill>
                  <a:srgbClr val="008000"/>
                </a:solidFill>
              </a:rPr>
              <a:t> Properties</a:t>
            </a:r>
            <a:endParaRPr lang="en-US" sz="1500" b="1" i="1" dirty="0">
              <a:solidFill>
                <a:srgbClr val="008000"/>
              </a:solidFill>
            </a:endParaRPr>
          </a:p>
          <a:p>
            <a:pPr algn="ctr"/>
            <a:r>
              <a:rPr lang="en-US" sz="1500" b="1" i="1" dirty="0">
                <a:solidFill>
                  <a:srgbClr val="008000"/>
                </a:solidFill>
              </a:rPr>
              <a:t>DYNAMIC Environments</a:t>
            </a:r>
          </a:p>
          <a:p>
            <a:pPr algn="ctr"/>
            <a:r>
              <a:rPr lang="en-US" sz="1500" b="1" i="1" dirty="0">
                <a:solidFill>
                  <a:srgbClr val="008000"/>
                </a:solidFill>
              </a:rPr>
              <a:t>VARIABLE Relationships</a:t>
            </a:r>
          </a:p>
          <a:p>
            <a:pPr algn="ctr"/>
            <a:r>
              <a:rPr lang="en-US" sz="1500" b="1" i="1" dirty="0">
                <a:solidFill>
                  <a:srgbClr val="008000"/>
                </a:solidFill>
              </a:rPr>
              <a:t>LESS</a:t>
            </a:r>
            <a:r>
              <a:rPr lang="en-US" sz="1500" b="1" i="1" dirty="0" smtClean="0">
                <a:solidFill>
                  <a:srgbClr val="008000"/>
                </a:solidFill>
              </a:rPr>
              <a:t> REPLICABLE </a:t>
            </a:r>
            <a:r>
              <a:rPr lang="en-US" sz="1500" b="1" i="1" dirty="0">
                <a:solidFill>
                  <a:srgbClr val="008000"/>
                </a:solidFill>
              </a:rPr>
              <a:t>Outcomes</a:t>
            </a:r>
            <a:endParaRPr lang="en-US" sz="1500" i="1" dirty="0"/>
          </a:p>
        </p:txBody>
      </p:sp>
      <p:sp>
        <p:nvSpPr>
          <p:cNvPr id="20" name="TextBox 19"/>
          <p:cNvSpPr txBox="1"/>
          <p:nvPr/>
        </p:nvSpPr>
        <p:spPr>
          <a:xfrm>
            <a:off x="824255" y="3677599"/>
            <a:ext cx="7463020" cy="1241501"/>
          </a:xfrm>
          <a:prstGeom prst="rect">
            <a:avLst/>
          </a:prstGeom>
          <a:noFill/>
        </p:spPr>
        <p:txBody>
          <a:bodyPr wrap="square" lIns="86493" tIns="43247" rIns="86493" bIns="43247" rtlCol="0">
            <a:spAutoFit/>
          </a:bodyPr>
          <a:lstStyle/>
          <a:p>
            <a:pPr algn="ctr"/>
            <a:r>
              <a:rPr lang="en-US" b="1" i="1" u="sng" dirty="0" err="1" smtClean="0">
                <a:solidFill>
                  <a:schemeClr val="accent2">
                    <a:lumMod val="75000"/>
                  </a:schemeClr>
                </a:solidFill>
              </a:rPr>
              <a:t>Neuro</a:t>
            </a:r>
            <a:r>
              <a:rPr lang="en-US" b="1" i="1" u="sng" dirty="0" smtClean="0">
                <a:solidFill>
                  <a:schemeClr val="accent2">
                    <a:lumMod val="75000"/>
                  </a:schemeClr>
                </a:solidFill>
              </a:rPr>
              <a:t>-Behavioral Sciences</a:t>
            </a:r>
          </a:p>
          <a:p>
            <a:pPr algn="ctr"/>
            <a:r>
              <a:rPr lang="en-US" sz="1500" b="1" i="1" dirty="0">
                <a:solidFill>
                  <a:schemeClr val="accent2">
                    <a:lumMod val="75000"/>
                  </a:schemeClr>
                </a:solidFill>
              </a:rPr>
              <a:t>Caught In The Middle?</a:t>
            </a:r>
          </a:p>
          <a:p>
            <a:pPr algn="ctr"/>
            <a:endParaRPr lang="en-US" sz="900" b="1" i="1" dirty="0">
              <a:solidFill>
                <a:schemeClr val="accent2">
                  <a:lumMod val="75000"/>
                </a:schemeClr>
              </a:solidFill>
            </a:endParaRPr>
          </a:p>
          <a:p>
            <a:r>
              <a:rPr lang="en-US" sz="1500" b="1" i="1" dirty="0">
                <a:solidFill>
                  <a:srgbClr val="3366FF"/>
                </a:solidFill>
              </a:rPr>
              <a:t>                       </a:t>
            </a:r>
            <a:r>
              <a:rPr lang="en-US" sz="1500" b="1" i="1" u="sng" dirty="0">
                <a:solidFill>
                  <a:srgbClr val="3366FF"/>
                </a:solidFill>
              </a:rPr>
              <a:t>Scientific Heritage</a:t>
            </a:r>
            <a:r>
              <a:rPr lang="en-US" sz="1500" b="1" i="1" dirty="0">
                <a:solidFill>
                  <a:srgbClr val="3366FF"/>
                </a:solidFill>
              </a:rPr>
              <a:t>			                  </a:t>
            </a:r>
            <a:r>
              <a:rPr lang="en-US" sz="1500" b="1" i="1" u="sng" dirty="0">
                <a:solidFill>
                  <a:srgbClr val="008000"/>
                </a:solidFill>
              </a:rPr>
              <a:t>Operating Territory</a:t>
            </a:r>
          </a:p>
          <a:p>
            <a:r>
              <a:rPr lang="en-US" sz="1500" b="1" i="1" dirty="0">
                <a:solidFill>
                  <a:srgbClr val="008000"/>
                </a:solidFill>
              </a:rPr>
              <a:t>                    </a:t>
            </a:r>
            <a:r>
              <a:rPr lang="en-US" sz="1500" b="1" i="1" dirty="0">
                <a:solidFill>
                  <a:srgbClr val="3366FF"/>
                </a:solidFill>
              </a:rPr>
              <a:t>The Natural Sciences                             </a:t>
            </a:r>
            <a:r>
              <a:rPr lang="en-US" sz="1500" b="1" i="1" dirty="0">
                <a:solidFill>
                  <a:srgbClr val="008000"/>
                </a:solidFill>
              </a:rPr>
              <a:t> Functioning Bodies, Brains &amp; Minds</a:t>
            </a:r>
            <a:endParaRPr lang="en-US" b="1" i="1" u="sng" dirty="0">
              <a:solidFill>
                <a:schemeClr val="accent2">
                  <a:lumMod val="75000"/>
                </a:schemeClr>
              </a:solidFill>
            </a:endParaRPr>
          </a:p>
        </p:txBody>
      </p:sp>
      <p:sp>
        <p:nvSpPr>
          <p:cNvPr id="21" name="TextBox 20"/>
          <p:cNvSpPr txBox="1"/>
          <p:nvPr/>
        </p:nvSpPr>
        <p:spPr>
          <a:xfrm>
            <a:off x="1022013" y="5194486"/>
            <a:ext cx="7157463" cy="641336"/>
          </a:xfrm>
          <a:prstGeom prst="rect">
            <a:avLst/>
          </a:prstGeom>
          <a:noFill/>
        </p:spPr>
        <p:txBody>
          <a:bodyPr wrap="square" lIns="86493" tIns="43247" rIns="86493" bIns="43247" rtlCol="0">
            <a:spAutoFit/>
          </a:bodyPr>
          <a:lstStyle/>
          <a:p>
            <a:pPr algn="ctr"/>
            <a:r>
              <a:rPr lang="en-US" b="1" i="1" dirty="0" smtClean="0">
                <a:solidFill>
                  <a:srgbClr val="A015FF"/>
                </a:solidFill>
              </a:rPr>
              <a:t>Is the difference between these domains of science</a:t>
            </a:r>
          </a:p>
          <a:p>
            <a:pPr algn="ctr"/>
            <a:r>
              <a:rPr lang="en-US" b="1" i="1" dirty="0" smtClean="0">
                <a:solidFill>
                  <a:srgbClr val="A015FF"/>
                </a:solidFill>
              </a:rPr>
              <a:t>A Prescription for Culture Conflicts, Misunderstandings, Error?</a:t>
            </a:r>
            <a:endParaRPr lang="en-US" b="1" i="1" dirty="0">
              <a:solidFill>
                <a:srgbClr val="A015FF"/>
              </a:solidFill>
            </a:endParaRPr>
          </a:p>
        </p:txBody>
      </p:sp>
      <p:cxnSp>
        <p:nvCxnSpPr>
          <p:cNvPr id="22" name="Straight Connector 21"/>
          <p:cNvCxnSpPr/>
          <p:nvPr/>
        </p:nvCxnSpPr>
        <p:spPr>
          <a:xfrm>
            <a:off x="3916942" y="1860632"/>
            <a:ext cx="1090819" cy="1588"/>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101469" y="1412878"/>
            <a:ext cx="751678" cy="461665"/>
          </a:xfrm>
          <a:prstGeom prst="rect">
            <a:avLst/>
          </a:prstGeom>
          <a:noFill/>
        </p:spPr>
        <p:txBody>
          <a:bodyPr wrap="none" rtlCol="0">
            <a:spAutoFit/>
          </a:bodyPr>
          <a:lstStyle/>
          <a:p>
            <a:pPr algn="ctr"/>
            <a:r>
              <a:rPr lang="en-US" sz="2400" b="1" dirty="0" smtClean="0"/>
              <a:t>? ? ?</a:t>
            </a:r>
            <a:endParaRPr lang="en-US" sz="2400" b="1" dirty="0"/>
          </a:p>
        </p:txBody>
      </p:sp>
      <p:sp>
        <p:nvSpPr>
          <p:cNvPr id="14" name="TextBox 13"/>
          <p:cNvSpPr txBox="1"/>
          <p:nvPr/>
        </p:nvSpPr>
        <p:spPr>
          <a:xfrm>
            <a:off x="7698828" y="1086069"/>
            <a:ext cx="414597" cy="646331"/>
          </a:xfrm>
          <a:prstGeom prst="rect">
            <a:avLst/>
          </a:prstGeom>
          <a:noFill/>
        </p:spPr>
        <p:txBody>
          <a:bodyPr wrap="none" rtlCol="0">
            <a:spAutoFit/>
          </a:bodyPr>
          <a:lstStyle/>
          <a:p>
            <a:r>
              <a:rPr lang="en-US" sz="3600" dirty="0" smtClean="0">
                <a:solidFill>
                  <a:srgbClr val="008000"/>
                </a:solidFill>
              </a:rPr>
              <a:t>*</a:t>
            </a:r>
            <a:endParaRPr lang="en-US" sz="3600" dirty="0">
              <a:solidFill>
                <a:srgbClr val="008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rame 4"/>
          <p:cNvSpPr/>
          <p:nvPr/>
        </p:nvSpPr>
        <p:spPr>
          <a:xfrm>
            <a:off x="1" y="0"/>
            <a:ext cx="9144000" cy="6858000"/>
          </a:xfrm>
          <a:prstGeom prst="frame">
            <a:avLst/>
          </a:prstGeom>
          <a:solidFill>
            <a:schemeClr val="tx1">
              <a:alpha val="18000"/>
            </a:schemeClr>
          </a:solidFill>
        </p:spPr>
        <p:style>
          <a:lnRef idx="0">
            <a:schemeClr val="accent5"/>
          </a:lnRef>
          <a:fillRef idx="3">
            <a:schemeClr val="accent5"/>
          </a:fillRef>
          <a:effectRef idx="3">
            <a:schemeClr val="accent5"/>
          </a:effectRef>
          <a:fontRef idx="minor">
            <a:schemeClr val="lt1"/>
          </a:fontRef>
        </p:style>
        <p:txBody>
          <a:bodyPr lIns="91416" tIns="45708" rIns="91416" bIns="45708" rtlCol="0" anchor="ctr"/>
          <a:lstStyle/>
          <a:p>
            <a:pPr algn="ctr"/>
            <a:endParaRPr lang="en-US" dirty="0">
              <a:solidFill>
                <a:schemeClr val="bg2"/>
              </a:solidFill>
            </a:endParaRPr>
          </a:p>
        </p:txBody>
      </p:sp>
      <p:sp>
        <p:nvSpPr>
          <p:cNvPr id="7" name="Date Placeholder 6"/>
          <p:cNvSpPr>
            <a:spLocks noGrp="1"/>
          </p:cNvSpPr>
          <p:nvPr>
            <p:ph type="dt" sz="half" idx="10"/>
          </p:nvPr>
        </p:nvSpPr>
        <p:spPr/>
        <p:txBody>
          <a:bodyPr/>
          <a:lstStyle/>
          <a:p>
            <a:r>
              <a:rPr lang="en-US" smtClean="0"/>
              <a:t>Tuesday, October 15, 2013</a:t>
            </a:r>
            <a:endParaRPr lang="en-US"/>
          </a:p>
        </p:txBody>
      </p:sp>
      <p:sp>
        <p:nvSpPr>
          <p:cNvPr id="8" name="Slide Number Placeholder 7"/>
          <p:cNvSpPr>
            <a:spLocks noGrp="1"/>
          </p:cNvSpPr>
          <p:nvPr>
            <p:ph type="sldNum" sz="quarter" idx="12"/>
          </p:nvPr>
        </p:nvSpPr>
        <p:spPr/>
        <p:txBody>
          <a:bodyPr/>
          <a:lstStyle/>
          <a:p>
            <a:fld id="{8846679A-A2C7-CA48-B6F0-065B8B39D3A7}" type="slidenum">
              <a:rPr lang="en-US" smtClean="0"/>
              <a:pPr/>
              <a:t>32</a:t>
            </a:fld>
            <a:endParaRPr lang="en-US"/>
          </a:p>
        </p:txBody>
      </p:sp>
      <p:sp>
        <p:nvSpPr>
          <p:cNvPr id="9" name="Footer Placeholder 8"/>
          <p:cNvSpPr>
            <a:spLocks noGrp="1"/>
          </p:cNvSpPr>
          <p:nvPr>
            <p:ph type="ftr" sz="quarter" idx="11"/>
          </p:nvPr>
        </p:nvSpPr>
        <p:spPr/>
        <p:txBody>
          <a:bodyPr/>
          <a:lstStyle/>
          <a:p>
            <a:r>
              <a:rPr lang="en-US" dirty="0" smtClean="0"/>
              <a:t>Chaos &amp; Complex Systems Seminar Department of Physics, University of Wisconsin-Madison</a:t>
            </a:r>
            <a:endParaRPr lang="en-US" dirty="0"/>
          </a:p>
        </p:txBody>
      </p:sp>
      <p:sp>
        <p:nvSpPr>
          <p:cNvPr id="10" name="TextBox 9"/>
          <p:cNvSpPr txBox="1"/>
          <p:nvPr/>
        </p:nvSpPr>
        <p:spPr>
          <a:xfrm>
            <a:off x="913841" y="2531100"/>
            <a:ext cx="5303856" cy="625948"/>
          </a:xfrm>
          <a:prstGeom prst="rect">
            <a:avLst/>
          </a:prstGeom>
          <a:noFill/>
        </p:spPr>
        <p:txBody>
          <a:bodyPr wrap="square" lIns="86493" tIns="43247" rIns="86493" bIns="43247" rtlCol="0">
            <a:spAutoFit/>
          </a:bodyPr>
          <a:lstStyle/>
          <a:p>
            <a:r>
              <a:rPr lang="en-US" sz="1700" b="1" i="1" dirty="0">
                <a:solidFill>
                  <a:srgbClr val="008000"/>
                </a:solidFill>
              </a:rPr>
              <a:t>   If this analysis of the knowledge structures of the</a:t>
            </a:r>
          </a:p>
          <a:p>
            <a:r>
              <a:rPr lang="en-US" sz="1700" b="1" i="1" dirty="0">
                <a:solidFill>
                  <a:srgbClr val="008000"/>
                </a:solidFill>
              </a:rPr>
              <a:t>two domains of </a:t>
            </a:r>
            <a:r>
              <a:rPr lang="en-US" sz="1700" b="1" i="1" dirty="0" smtClean="0">
                <a:solidFill>
                  <a:srgbClr val="008000"/>
                </a:solidFill>
              </a:rPr>
              <a:t>science </a:t>
            </a:r>
            <a:r>
              <a:rPr lang="en-US" sz="1700" b="1" i="1" dirty="0">
                <a:solidFill>
                  <a:srgbClr val="008000"/>
                </a:solidFill>
              </a:rPr>
              <a:t>holds up, as I think it does…</a:t>
            </a:r>
          </a:p>
        </p:txBody>
      </p:sp>
      <p:sp>
        <p:nvSpPr>
          <p:cNvPr id="13" name="TextBox 12"/>
          <p:cNvSpPr txBox="1"/>
          <p:nvPr/>
        </p:nvSpPr>
        <p:spPr>
          <a:xfrm rot="10800000" flipV="1">
            <a:off x="3124199" y="4106508"/>
            <a:ext cx="5064525" cy="610559"/>
          </a:xfrm>
          <a:prstGeom prst="rect">
            <a:avLst/>
          </a:prstGeom>
          <a:noFill/>
        </p:spPr>
        <p:txBody>
          <a:bodyPr wrap="square" lIns="86493" tIns="43247" rIns="86493" bIns="43247" rtlCol="0">
            <a:spAutoFit/>
          </a:bodyPr>
          <a:lstStyle/>
          <a:p>
            <a:r>
              <a:rPr lang="en-US" sz="1700" b="1" i="1" dirty="0">
                <a:solidFill>
                  <a:srgbClr val="3366FF"/>
                </a:solidFill>
              </a:rPr>
              <a:t>…and if Tony </a:t>
            </a:r>
            <a:r>
              <a:rPr lang="en-US" sz="1700" b="1" i="1" dirty="0" err="1">
                <a:solidFill>
                  <a:srgbClr val="3366FF"/>
                </a:solidFill>
              </a:rPr>
              <a:t>Stretton’s</a:t>
            </a:r>
            <a:r>
              <a:rPr lang="en-US" sz="1700" b="1" i="1" dirty="0">
                <a:solidFill>
                  <a:srgbClr val="3366FF"/>
                </a:solidFill>
              </a:rPr>
              <a:t> data and the Edelman-</a:t>
            </a:r>
            <a:r>
              <a:rPr lang="en-US" sz="1700" b="1" i="1" dirty="0" err="1">
                <a:solidFill>
                  <a:srgbClr val="3366FF"/>
                </a:solidFill>
              </a:rPr>
              <a:t>Tononi</a:t>
            </a:r>
            <a:r>
              <a:rPr lang="en-US" sz="1700" b="1" i="1" dirty="0">
                <a:solidFill>
                  <a:srgbClr val="3366FF"/>
                </a:solidFill>
              </a:rPr>
              <a:t> statements are as </a:t>
            </a:r>
            <a:r>
              <a:rPr lang="en-US" sz="1700" b="1" i="1" dirty="0" smtClean="0">
                <a:solidFill>
                  <a:srgbClr val="3366FF"/>
                </a:solidFill>
              </a:rPr>
              <a:t>valid, </a:t>
            </a:r>
            <a:r>
              <a:rPr lang="en-US" sz="1700" b="1" i="1" dirty="0">
                <a:solidFill>
                  <a:srgbClr val="3366FF"/>
                </a:solidFill>
              </a:rPr>
              <a:t>as I think they are…</a:t>
            </a:r>
          </a:p>
        </p:txBody>
      </p:sp>
      <p:sp>
        <p:nvSpPr>
          <p:cNvPr id="14" name="TextBox 13"/>
          <p:cNvSpPr txBox="1"/>
          <p:nvPr/>
        </p:nvSpPr>
        <p:spPr>
          <a:xfrm>
            <a:off x="1773923" y="3748144"/>
            <a:ext cx="5241142" cy="364338"/>
          </a:xfrm>
          <a:prstGeom prst="rect">
            <a:avLst/>
          </a:prstGeom>
          <a:noFill/>
        </p:spPr>
        <p:txBody>
          <a:bodyPr wrap="square" lIns="86493" tIns="43247" rIns="86493" bIns="43247" rtlCol="0">
            <a:spAutoFit/>
          </a:bodyPr>
          <a:lstStyle/>
          <a:p>
            <a:endParaRPr lang="en-US" dirty="0"/>
          </a:p>
        </p:txBody>
      </p:sp>
      <p:sp>
        <p:nvSpPr>
          <p:cNvPr id="11" name="TextBox 10"/>
          <p:cNvSpPr txBox="1"/>
          <p:nvPr/>
        </p:nvSpPr>
        <p:spPr>
          <a:xfrm>
            <a:off x="7847724" y="1103586"/>
            <a:ext cx="414597" cy="923330"/>
          </a:xfrm>
          <a:prstGeom prst="rect">
            <a:avLst/>
          </a:prstGeom>
          <a:noFill/>
        </p:spPr>
        <p:txBody>
          <a:bodyPr wrap="none" rtlCol="0">
            <a:spAutoFit/>
          </a:bodyPr>
          <a:lstStyle/>
          <a:p>
            <a:r>
              <a:rPr lang="en-US" sz="3600" dirty="0" smtClean="0">
                <a:solidFill>
                  <a:srgbClr val="008000"/>
                </a:solidFill>
              </a:rPr>
              <a:t>*</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rame 4"/>
          <p:cNvSpPr/>
          <p:nvPr/>
        </p:nvSpPr>
        <p:spPr>
          <a:xfrm>
            <a:off x="1" y="0"/>
            <a:ext cx="9144000" cy="6858000"/>
          </a:xfrm>
          <a:prstGeom prst="frame">
            <a:avLst/>
          </a:prstGeom>
          <a:solidFill>
            <a:schemeClr val="tx1">
              <a:alpha val="18000"/>
            </a:schemeClr>
          </a:solidFill>
        </p:spPr>
        <p:style>
          <a:lnRef idx="0">
            <a:schemeClr val="accent5"/>
          </a:lnRef>
          <a:fillRef idx="3">
            <a:schemeClr val="accent5"/>
          </a:fillRef>
          <a:effectRef idx="3">
            <a:schemeClr val="accent5"/>
          </a:effectRef>
          <a:fontRef idx="minor">
            <a:schemeClr val="lt1"/>
          </a:fontRef>
        </p:style>
        <p:txBody>
          <a:bodyPr lIns="91416" tIns="45708" rIns="91416" bIns="45708" rtlCol="0" anchor="ctr"/>
          <a:lstStyle/>
          <a:p>
            <a:pPr algn="ctr"/>
            <a:endParaRPr lang="en-US" dirty="0">
              <a:solidFill>
                <a:schemeClr val="bg2"/>
              </a:solidFill>
            </a:endParaRPr>
          </a:p>
        </p:txBody>
      </p:sp>
      <p:sp>
        <p:nvSpPr>
          <p:cNvPr id="7" name="Date Placeholder 6"/>
          <p:cNvSpPr>
            <a:spLocks noGrp="1"/>
          </p:cNvSpPr>
          <p:nvPr>
            <p:ph type="dt" sz="half" idx="10"/>
          </p:nvPr>
        </p:nvSpPr>
        <p:spPr/>
        <p:txBody>
          <a:bodyPr/>
          <a:lstStyle/>
          <a:p>
            <a:r>
              <a:rPr lang="en-US" smtClean="0"/>
              <a:t>Tuesday, October 15, 2013</a:t>
            </a:r>
            <a:endParaRPr lang="en-US"/>
          </a:p>
        </p:txBody>
      </p:sp>
      <p:sp>
        <p:nvSpPr>
          <p:cNvPr id="8" name="Slide Number Placeholder 7"/>
          <p:cNvSpPr>
            <a:spLocks noGrp="1"/>
          </p:cNvSpPr>
          <p:nvPr>
            <p:ph type="sldNum" sz="quarter" idx="12"/>
          </p:nvPr>
        </p:nvSpPr>
        <p:spPr/>
        <p:txBody>
          <a:bodyPr/>
          <a:lstStyle/>
          <a:p>
            <a:fld id="{8846679A-A2C7-CA48-B6F0-065B8B39D3A7}" type="slidenum">
              <a:rPr lang="en-US" smtClean="0"/>
              <a:pPr/>
              <a:t>33</a:t>
            </a:fld>
            <a:endParaRPr lang="en-US"/>
          </a:p>
        </p:txBody>
      </p:sp>
      <p:sp>
        <p:nvSpPr>
          <p:cNvPr id="9" name="Footer Placeholder 8"/>
          <p:cNvSpPr>
            <a:spLocks noGrp="1"/>
          </p:cNvSpPr>
          <p:nvPr>
            <p:ph type="ftr" sz="quarter" idx="11"/>
          </p:nvPr>
        </p:nvSpPr>
        <p:spPr/>
        <p:txBody>
          <a:bodyPr/>
          <a:lstStyle/>
          <a:p>
            <a:r>
              <a:rPr lang="en-US" dirty="0" smtClean="0"/>
              <a:t>Chaos &amp; Complex Systems Seminar Department of Physics, University of Wisconsin-Madison</a:t>
            </a:r>
            <a:endParaRPr lang="en-US" dirty="0"/>
          </a:p>
        </p:txBody>
      </p:sp>
      <p:sp>
        <p:nvSpPr>
          <p:cNvPr id="11" name="TextBox 10"/>
          <p:cNvSpPr txBox="1"/>
          <p:nvPr/>
        </p:nvSpPr>
        <p:spPr>
          <a:xfrm>
            <a:off x="924962" y="901707"/>
            <a:ext cx="7310752" cy="1841649"/>
          </a:xfrm>
          <a:prstGeom prst="rect">
            <a:avLst/>
          </a:prstGeom>
          <a:noFill/>
        </p:spPr>
        <p:txBody>
          <a:bodyPr wrap="square" lIns="86478" tIns="43239" rIns="86478" bIns="43239" rtlCol="0">
            <a:spAutoFit/>
          </a:bodyPr>
          <a:lstStyle/>
          <a:p>
            <a:pPr algn="ctr"/>
            <a:endParaRPr lang="en-US" sz="1900" dirty="0"/>
          </a:p>
          <a:p>
            <a:pPr algn="ctr"/>
            <a:endParaRPr lang="en-US" sz="1900" dirty="0"/>
          </a:p>
          <a:p>
            <a:pPr algn="ctr"/>
            <a:endParaRPr lang="en-US" sz="1900" dirty="0"/>
          </a:p>
          <a:p>
            <a:pPr algn="ctr"/>
            <a:endParaRPr lang="en-US" sz="1900" dirty="0"/>
          </a:p>
          <a:p>
            <a:pPr algn="ctr"/>
            <a:endParaRPr lang="en-US" sz="1900" dirty="0"/>
          </a:p>
          <a:p>
            <a:pPr algn="ctr"/>
            <a:endParaRPr lang="en-US" sz="1900" dirty="0"/>
          </a:p>
        </p:txBody>
      </p:sp>
      <p:sp>
        <p:nvSpPr>
          <p:cNvPr id="10" name="Rectangle 9"/>
          <p:cNvSpPr/>
          <p:nvPr/>
        </p:nvSpPr>
        <p:spPr>
          <a:xfrm>
            <a:off x="924962" y="2015152"/>
            <a:ext cx="5776531" cy="1472333"/>
          </a:xfrm>
          <a:prstGeom prst="rect">
            <a:avLst/>
          </a:prstGeom>
        </p:spPr>
        <p:txBody>
          <a:bodyPr wrap="square" lIns="86493" tIns="43247" rIns="86493" bIns="43247">
            <a:spAutoFit/>
          </a:bodyPr>
          <a:lstStyle/>
          <a:p>
            <a:r>
              <a:rPr lang="en-US" b="1" i="1" dirty="0" smtClean="0">
                <a:solidFill>
                  <a:srgbClr val="008000"/>
                </a:solidFill>
              </a:rPr>
              <a:t>…this means: </a:t>
            </a:r>
          </a:p>
          <a:p>
            <a:r>
              <a:rPr lang="en-US" b="1" i="1" dirty="0" smtClean="0">
                <a:solidFill>
                  <a:srgbClr val="008000"/>
                </a:solidFill>
              </a:rPr>
              <a:t>   </a:t>
            </a:r>
            <a:r>
              <a:rPr lang="en-US" b="1" u="sng" dirty="0" smtClean="0">
                <a:solidFill>
                  <a:srgbClr val="008000"/>
                </a:solidFill>
              </a:rPr>
              <a:t>Maybe we have to re-think some of the shibboleths of research doctrine.  </a:t>
            </a:r>
            <a:r>
              <a:rPr lang="en-US" b="1" i="1" dirty="0" smtClean="0">
                <a:solidFill>
                  <a:srgbClr val="008000"/>
                </a:solidFill>
              </a:rPr>
              <a:t>When they are rigidly imposed, criteria from the old heritage of science  may stand in the way of using new insights to resolve big new problems.   </a:t>
            </a:r>
            <a:endParaRPr lang="en-US" b="1" i="1" dirty="0">
              <a:solidFill>
                <a:srgbClr val="008000"/>
              </a:solidFill>
            </a:endParaRPr>
          </a:p>
        </p:txBody>
      </p:sp>
      <p:sp>
        <p:nvSpPr>
          <p:cNvPr id="12" name="TextBox 11"/>
          <p:cNvSpPr txBox="1"/>
          <p:nvPr/>
        </p:nvSpPr>
        <p:spPr>
          <a:xfrm>
            <a:off x="3395543" y="4224378"/>
            <a:ext cx="4840170" cy="1472333"/>
          </a:xfrm>
          <a:prstGeom prst="rect">
            <a:avLst/>
          </a:prstGeom>
          <a:noFill/>
        </p:spPr>
        <p:txBody>
          <a:bodyPr wrap="square" lIns="86493" tIns="43247" rIns="86493" bIns="43247" rtlCol="0">
            <a:spAutoFit/>
          </a:bodyPr>
          <a:lstStyle/>
          <a:p>
            <a:r>
              <a:rPr lang="en-US" b="1" i="1" dirty="0" smtClean="0">
                <a:solidFill>
                  <a:srgbClr val="3366FF"/>
                </a:solidFill>
              </a:rPr>
              <a:t>   In “big think” terms, those issues are not in my realm.  They are in the domain of philosophies of science, where I don’t spend much time.</a:t>
            </a:r>
          </a:p>
          <a:p>
            <a:r>
              <a:rPr lang="en-US" b="1" i="1" dirty="0" smtClean="0">
                <a:solidFill>
                  <a:srgbClr val="3366FF"/>
                </a:solidFill>
              </a:rPr>
              <a:t>   </a:t>
            </a:r>
            <a:r>
              <a:rPr lang="en-US" b="1" u="sng" dirty="0" smtClean="0">
                <a:solidFill>
                  <a:srgbClr val="3366FF"/>
                </a:solidFill>
              </a:rPr>
              <a:t>But in practical terms of here and now issues, two principles sing  out, loud and clear</a:t>
            </a:r>
            <a:endParaRPr lang="en-US" b="1" u="sng" dirty="0">
              <a:solidFill>
                <a:srgbClr val="3366FF"/>
              </a:solidFill>
            </a:endParaRPr>
          </a:p>
        </p:txBody>
      </p:sp>
      <p:sp>
        <p:nvSpPr>
          <p:cNvPr id="13" name="TextBox 12"/>
          <p:cNvSpPr txBox="1"/>
          <p:nvPr/>
        </p:nvSpPr>
        <p:spPr>
          <a:xfrm>
            <a:off x="7532414" y="1103586"/>
            <a:ext cx="644527" cy="1200329"/>
          </a:xfrm>
          <a:prstGeom prst="rect">
            <a:avLst/>
          </a:prstGeom>
          <a:noFill/>
        </p:spPr>
        <p:txBody>
          <a:bodyPr wrap="none" rtlCol="0">
            <a:spAutoFit/>
          </a:bodyPr>
          <a:lstStyle/>
          <a:p>
            <a:r>
              <a:rPr lang="en-US" sz="3600" dirty="0" smtClean="0">
                <a:solidFill>
                  <a:srgbClr val="008000"/>
                </a:solidFill>
              </a:rPr>
              <a:t>**</a:t>
            </a:r>
          </a:p>
          <a:p>
            <a:endParaRPr lang="en-US" sz="36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rame 4"/>
          <p:cNvSpPr/>
          <p:nvPr/>
        </p:nvSpPr>
        <p:spPr>
          <a:xfrm>
            <a:off x="1" y="0"/>
            <a:ext cx="9144000" cy="6858000"/>
          </a:xfrm>
          <a:prstGeom prst="frame">
            <a:avLst/>
          </a:prstGeom>
          <a:solidFill>
            <a:schemeClr val="tx1">
              <a:alpha val="18000"/>
            </a:schemeClr>
          </a:solidFill>
        </p:spPr>
        <p:style>
          <a:lnRef idx="0">
            <a:schemeClr val="accent5"/>
          </a:lnRef>
          <a:fillRef idx="3">
            <a:schemeClr val="accent5"/>
          </a:fillRef>
          <a:effectRef idx="3">
            <a:schemeClr val="accent5"/>
          </a:effectRef>
          <a:fontRef idx="minor">
            <a:schemeClr val="lt1"/>
          </a:fontRef>
        </p:style>
        <p:txBody>
          <a:bodyPr lIns="91416" tIns="45708" rIns="91416" bIns="45708" rtlCol="0" anchor="ctr"/>
          <a:lstStyle/>
          <a:p>
            <a:pPr algn="ctr"/>
            <a:endParaRPr lang="en-US" dirty="0">
              <a:solidFill>
                <a:schemeClr val="bg2"/>
              </a:solidFill>
            </a:endParaRPr>
          </a:p>
        </p:txBody>
      </p:sp>
      <p:sp>
        <p:nvSpPr>
          <p:cNvPr id="7" name="Date Placeholder 6"/>
          <p:cNvSpPr>
            <a:spLocks noGrp="1"/>
          </p:cNvSpPr>
          <p:nvPr>
            <p:ph type="dt" sz="half" idx="10"/>
          </p:nvPr>
        </p:nvSpPr>
        <p:spPr/>
        <p:txBody>
          <a:bodyPr/>
          <a:lstStyle/>
          <a:p>
            <a:r>
              <a:rPr lang="en-US" smtClean="0"/>
              <a:t>Tuesday, October 15, 2013</a:t>
            </a:r>
            <a:endParaRPr lang="en-US"/>
          </a:p>
        </p:txBody>
      </p:sp>
      <p:sp>
        <p:nvSpPr>
          <p:cNvPr id="8" name="Slide Number Placeholder 7"/>
          <p:cNvSpPr>
            <a:spLocks noGrp="1"/>
          </p:cNvSpPr>
          <p:nvPr>
            <p:ph type="sldNum" sz="quarter" idx="12"/>
          </p:nvPr>
        </p:nvSpPr>
        <p:spPr/>
        <p:txBody>
          <a:bodyPr/>
          <a:lstStyle/>
          <a:p>
            <a:fld id="{8846679A-A2C7-CA48-B6F0-065B8B39D3A7}" type="slidenum">
              <a:rPr lang="en-US" smtClean="0"/>
              <a:pPr/>
              <a:t>34</a:t>
            </a:fld>
            <a:endParaRPr lang="en-US"/>
          </a:p>
        </p:txBody>
      </p:sp>
      <p:sp>
        <p:nvSpPr>
          <p:cNvPr id="9" name="Footer Placeholder 8"/>
          <p:cNvSpPr>
            <a:spLocks noGrp="1"/>
          </p:cNvSpPr>
          <p:nvPr>
            <p:ph type="ftr" sz="quarter" idx="11"/>
          </p:nvPr>
        </p:nvSpPr>
        <p:spPr/>
        <p:txBody>
          <a:bodyPr/>
          <a:lstStyle/>
          <a:p>
            <a:r>
              <a:rPr lang="en-US" dirty="0" smtClean="0"/>
              <a:t>Chaos &amp; Complex Systems Seminar Department of Physics, University of Wisconsin-Madison</a:t>
            </a:r>
            <a:endParaRPr lang="en-US" dirty="0"/>
          </a:p>
        </p:txBody>
      </p:sp>
      <p:sp>
        <p:nvSpPr>
          <p:cNvPr id="11" name="TextBox 10"/>
          <p:cNvSpPr txBox="1"/>
          <p:nvPr/>
        </p:nvSpPr>
        <p:spPr>
          <a:xfrm>
            <a:off x="924962" y="901707"/>
            <a:ext cx="7310752" cy="1610816"/>
          </a:xfrm>
          <a:prstGeom prst="rect">
            <a:avLst/>
          </a:prstGeom>
          <a:noFill/>
        </p:spPr>
        <p:txBody>
          <a:bodyPr wrap="square" lIns="86478" tIns="43239" rIns="86478" bIns="43239" rtlCol="0">
            <a:spAutoFit/>
          </a:bodyPr>
          <a:lstStyle/>
          <a:p>
            <a:pPr algn="ctr"/>
            <a:endParaRPr lang="en-US" sz="1900" dirty="0"/>
          </a:p>
          <a:p>
            <a:pPr algn="ctr"/>
            <a:endParaRPr lang="en-US" sz="1900" dirty="0"/>
          </a:p>
          <a:p>
            <a:pPr algn="ctr"/>
            <a:endParaRPr lang="en-US" sz="1900" dirty="0"/>
          </a:p>
          <a:p>
            <a:pPr algn="ctr"/>
            <a:r>
              <a:rPr lang="en-US" sz="1900" b="1" u="sng" dirty="0"/>
              <a:t>Two Main Principles, Loud and Clear</a:t>
            </a:r>
            <a:endParaRPr lang="en-US" sz="1900" dirty="0"/>
          </a:p>
          <a:p>
            <a:pPr algn="ctr"/>
            <a:r>
              <a:rPr lang="en-US" sz="1900" b="1" i="1" dirty="0"/>
              <a:t> </a:t>
            </a:r>
            <a:endParaRPr lang="en-US" sz="3400" b="1" i="1" dirty="0">
              <a:solidFill>
                <a:srgbClr val="D30BFF"/>
              </a:solidFill>
            </a:endParaRPr>
          </a:p>
        </p:txBody>
      </p:sp>
      <p:sp>
        <p:nvSpPr>
          <p:cNvPr id="10" name="TextBox 9"/>
          <p:cNvSpPr txBox="1"/>
          <p:nvPr/>
        </p:nvSpPr>
        <p:spPr>
          <a:xfrm>
            <a:off x="1075107" y="2514913"/>
            <a:ext cx="6701493" cy="1364611"/>
          </a:xfrm>
          <a:prstGeom prst="rect">
            <a:avLst/>
          </a:prstGeom>
          <a:noFill/>
        </p:spPr>
        <p:txBody>
          <a:bodyPr wrap="square" lIns="86493" tIns="43247" rIns="86493" bIns="43247" rtlCol="0">
            <a:spAutoFit/>
          </a:bodyPr>
          <a:lstStyle/>
          <a:p>
            <a:pPr marL="432465" indent="-432465">
              <a:buAutoNum type="arabicPeriod"/>
            </a:pPr>
            <a:r>
              <a:rPr lang="en-US" sz="1700" b="1" u="sng" dirty="0">
                <a:solidFill>
                  <a:srgbClr val="008000"/>
                </a:solidFill>
              </a:rPr>
              <a:t>In the real world of living things,</a:t>
            </a:r>
            <a:r>
              <a:rPr lang="en-US" sz="1700" b="1" u="sng" dirty="0" smtClean="0">
                <a:solidFill>
                  <a:srgbClr val="008000"/>
                </a:solidFill>
              </a:rPr>
              <a:t> settings, </a:t>
            </a:r>
            <a:r>
              <a:rPr lang="en-US" sz="1700" b="1" u="sng" dirty="0">
                <a:solidFill>
                  <a:srgbClr val="008000"/>
                </a:solidFill>
              </a:rPr>
              <a:t>populations and variables are rarely “pure.</a:t>
            </a:r>
            <a:r>
              <a:rPr lang="en-US" sz="1700" b="1" u="sng" dirty="0" smtClean="0">
                <a:solidFill>
                  <a:srgbClr val="008000"/>
                </a:solidFill>
              </a:rPr>
              <a:t>”</a:t>
            </a:r>
            <a:r>
              <a:rPr lang="en-US" sz="1700" b="1" dirty="0" smtClean="0">
                <a:solidFill>
                  <a:srgbClr val="008000"/>
                </a:solidFill>
              </a:rPr>
              <a:t>  </a:t>
            </a:r>
            <a:r>
              <a:rPr lang="en-US" sz="1700" b="1" i="1" dirty="0" smtClean="0">
                <a:solidFill>
                  <a:srgbClr val="008000"/>
                </a:solidFill>
              </a:rPr>
              <a:t>Efforts </a:t>
            </a:r>
            <a:r>
              <a:rPr lang="en-US" sz="1700" b="1" i="1" dirty="0">
                <a:solidFill>
                  <a:srgbClr val="008000"/>
                </a:solidFill>
              </a:rPr>
              <a:t>to make them so, or appear to be so, may distort the reality of the entire research process–and its findings.</a:t>
            </a:r>
          </a:p>
          <a:p>
            <a:pPr marL="432465" indent="-432465" algn="ctr"/>
            <a:r>
              <a:rPr lang="en-US" sz="1300" i="1" dirty="0" smtClean="0"/>
              <a:t>(e.g. </a:t>
            </a:r>
            <a:r>
              <a:rPr lang="en-US" sz="1300" i="1" dirty="0"/>
              <a:t>the hopefulness</a:t>
            </a:r>
            <a:r>
              <a:rPr lang="en-US" sz="1300" i="1" dirty="0" smtClean="0"/>
              <a:t> associated with </a:t>
            </a:r>
            <a:r>
              <a:rPr lang="en-US" sz="1300" i="1" dirty="0"/>
              <a:t>“personalized medicine” as a means for</a:t>
            </a:r>
          </a:p>
          <a:p>
            <a:pPr marL="432465" indent="-432465" algn="ctr"/>
            <a:r>
              <a:rPr lang="en-US" sz="1300" i="1" dirty="0"/>
              <a:t>coping with problems of population variability</a:t>
            </a:r>
            <a:r>
              <a:rPr lang="en-US" i="1" dirty="0" smtClean="0"/>
              <a:t>.)</a:t>
            </a:r>
            <a:endParaRPr lang="en-US" i="1" dirty="0"/>
          </a:p>
        </p:txBody>
      </p:sp>
      <p:sp>
        <p:nvSpPr>
          <p:cNvPr id="12" name="TextBox 11"/>
          <p:cNvSpPr txBox="1"/>
          <p:nvPr/>
        </p:nvSpPr>
        <p:spPr>
          <a:xfrm>
            <a:off x="1075106" y="4189103"/>
            <a:ext cx="6880678" cy="1518500"/>
          </a:xfrm>
          <a:prstGeom prst="rect">
            <a:avLst/>
          </a:prstGeom>
          <a:noFill/>
        </p:spPr>
        <p:txBody>
          <a:bodyPr wrap="square" lIns="86493" tIns="43247" rIns="86493" bIns="43247" rtlCol="0">
            <a:spAutoFit/>
          </a:bodyPr>
          <a:lstStyle/>
          <a:p>
            <a:pPr marL="324349" indent="-324349">
              <a:buAutoNum type="arabicPeriod" startAt="2"/>
            </a:pPr>
            <a:r>
              <a:rPr lang="en-US" sz="1700" b="1" i="1" dirty="0">
                <a:solidFill>
                  <a:srgbClr val="3366FF"/>
                </a:solidFill>
              </a:rPr>
              <a:t>In the real world of living things, single “causes” rarely have single consequences, and</a:t>
            </a:r>
            <a:r>
              <a:rPr lang="en-US" sz="1700" b="1" i="1" dirty="0" smtClean="0">
                <a:solidFill>
                  <a:srgbClr val="3366FF"/>
                </a:solidFill>
              </a:rPr>
              <a:t> simple or complex consequences </a:t>
            </a:r>
            <a:r>
              <a:rPr lang="en-US" sz="1700" b="1" i="1" dirty="0">
                <a:solidFill>
                  <a:srgbClr val="3366FF"/>
                </a:solidFill>
              </a:rPr>
              <a:t>seldom have a single “cause.” </a:t>
            </a:r>
            <a:r>
              <a:rPr lang="en-US" sz="1700" b="1" i="1" dirty="0" smtClean="0">
                <a:solidFill>
                  <a:srgbClr val="3366FF"/>
                </a:solidFill>
              </a:rPr>
              <a:t> </a:t>
            </a:r>
            <a:r>
              <a:rPr lang="en-US" sz="1700" b="1" u="sng" dirty="0" smtClean="0">
                <a:solidFill>
                  <a:srgbClr val="3366FF"/>
                </a:solidFill>
              </a:rPr>
              <a:t>Intricate </a:t>
            </a:r>
            <a:r>
              <a:rPr lang="en-US" sz="1700" b="1" u="sng" dirty="0">
                <a:solidFill>
                  <a:srgbClr val="3366FF"/>
                </a:solidFill>
              </a:rPr>
              <a:t>network influences almost always operate</a:t>
            </a:r>
            <a:r>
              <a:rPr lang="en-US" sz="1700" b="1" i="1" dirty="0">
                <a:solidFill>
                  <a:srgbClr val="3366FF"/>
                </a:solidFill>
              </a:rPr>
              <a:t>.</a:t>
            </a:r>
          </a:p>
          <a:p>
            <a:pPr marL="324349" indent="-324349" algn="ctr"/>
            <a:r>
              <a:rPr lang="en-US" sz="1300" i="1" dirty="0"/>
              <a:t>(e.g. the unavoidability of the extreme complexity in formulating</a:t>
            </a:r>
          </a:p>
          <a:p>
            <a:pPr marL="324349" indent="-324349" algn="ctr"/>
            <a:r>
              <a:rPr lang="en-US" sz="1300" i="1" dirty="0"/>
              <a:t> environmental impact statements—often to the frustration, anger</a:t>
            </a:r>
          </a:p>
          <a:p>
            <a:pPr marL="324349" indent="-324349" algn="ctr"/>
            <a:r>
              <a:rPr lang="en-US" sz="1300" i="1" dirty="0"/>
              <a:t>and deviousness of  strongly interested contending parties.)</a:t>
            </a:r>
          </a:p>
        </p:txBody>
      </p:sp>
      <p:sp>
        <p:nvSpPr>
          <p:cNvPr id="13" name="TextBox 12"/>
          <p:cNvSpPr txBox="1"/>
          <p:nvPr/>
        </p:nvSpPr>
        <p:spPr>
          <a:xfrm>
            <a:off x="7558690" y="998483"/>
            <a:ext cx="672731" cy="1200329"/>
          </a:xfrm>
          <a:prstGeom prst="rect">
            <a:avLst/>
          </a:prstGeom>
          <a:noFill/>
        </p:spPr>
        <p:txBody>
          <a:bodyPr wrap="square" rtlCol="0">
            <a:spAutoFit/>
          </a:bodyPr>
          <a:lstStyle/>
          <a:p>
            <a:r>
              <a:rPr lang="en-US" sz="3600" dirty="0" smtClean="0">
                <a:solidFill>
                  <a:srgbClr val="008000"/>
                </a:solidFill>
              </a:rPr>
              <a:t>**</a:t>
            </a:r>
          </a:p>
          <a:p>
            <a:endParaRPr lang="en-US" dirty="0" smtClean="0">
              <a:solidFill>
                <a:srgbClr val="008000"/>
              </a:solidFill>
            </a:endParaRP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rame 4"/>
          <p:cNvSpPr/>
          <p:nvPr/>
        </p:nvSpPr>
        <p:spPr>
          <a:xfrm>
            <a:off x="1" y="0"/>
            <a:ext cx="9144000" cy="6858000"/>
          </a:xfrm>
          <a:prstGeom prst="frame">
            <a:avLst/>
          </a:prstGeom>
          <a:solidFill>
            <a:schemeClr val="tx1">
              <a:alpha val="18000"/>
            </a:schemeClr>
          </a:solidFill>
        </p:spPr>
        <p:style>
          <a:lnRef idx="0">
            <a:schemeClr val="accent5"/>
          </a:lnRef>
          <a:fillRef idx="3">
            <a:schemeClr val="accent5"/>
          </a:fillRef>
          <a:effectRef idx="3">
            <a:schemeClr val="accent5"/>
          </a:effectRef>
          <a:fontRef idx="minor">
            <a:schemeClr val="lt1"/>
          </a:fontRef>
        </p:style>
        <p:txBody>
          <a:bodyPr lIns="91416" tIns="45708" rIns="91416" bIns="45708" rtlCol="0" anchor="ctr"/>
          <a:lstStyle/>
          <a:p>
            <a:pPr algn="ctr"/>
            <a:endParaRPr lang="en-US" dirty="0">
              <a:solidFill>
                <a:schemeClr val="bg2"/>
              </a:solidFill>
            </a:endParaRPr>
          </a:p>
        </p:txBody>
      </p:sp>
      <p:sp>
        <p:nvSpPr>
          <p:cNvPr id="7" name="Date Placeholder 6"/>
          <p:cNvSpPr>
            <a:spLocks noGrp="1"/>
          </p:cNvSpPr>
          <p:nvPr>
            <p:ph type="dt" sz="half" idx="10"/>
          </p:nvPr>
        </p:nvSpPr>
        <p:spPr/>
        <p:txBody>
          <a:bodyPr/>
          <a:lstStyle/>
          <a:p>
            <a:r>
              <a:rPr lang="en-US" smtClean="0"/>
              <a:t>Tuesday, October 15, 2013</a:t>
            </a:r>
            <a:endParaRPr lang="en-US"/>
          </a:p>
        </p:txBody>
      </p:sp>
      <p:sp>
        <p:nvSpPr>
          <p:cNvPr id="8" name="Slide Number Placeholder 7"/>
          <p:cNvSpPr>
            <a:spLocks noGrp="1"/>
          </p:cNvSpPr>
          <p:nvPr>
            <p:ph type="sldNum" sz="quarter" idx="12"/>
          </p:nvPr>
        </p:nvSpPr>
        <p:spPr/>
        <p:txBody>
          <a:bodyPr/>
          <a:lstStyle/>
          <a:p>
            <a:fld id="{8846679A-A2C7-CA48-B6F0-065B8B39D3A7}" type="slidenum">
              <a:rPr lang="en-US" smtClean="0"/>
              <a:pPr/>
              <a:t>35</a:t>
            </a:fld>
            <a:endParaRPr lang="en-US"/>
          </a:p>
        </p:txBody>
      </p:sp>
      <p:sp>
        <p:nvSpPr>
          <p:cNvPr id="9" name="Footer Placeholder 8"/>
          <p:cNvSpPr>
            <a:spLocks noGrp="1"/>
          </p:cNvSpPr>
          <p:nvPr>
            <p:ph type="ftr" sz="quarter" idx="11"/>
          </p:nvPr>
        </p:nvSpPr>
        <p:spPr/>
        <p:txBody>
          <a:bodyPr/>
          <a:lstStyle/>
          <a:p>
            <a:r>
              <a:rPr lang="en-US" dirty="0" smtClean="0"/>
              <a:t>Chaos &amp; Complex Systems Seminar Department of Physics, University of Wisconsin-Madison</a:t>
            </a:r>
            <a:endParaRPr lang="en-US" dirty="0"/>
          </a:p>
        </p:txBody>
      </p:sp>
      <p:sp>
        <p:nvSpPr>
          <p:cNvPr id="11" name="TextBox 10"/>
          <p:cNvSpPr txBox="1"/>
          <p:nvPr/>
        </p:nvSpPr>
        <p:spPr>
          <a:xfrm>
            <a:off x="924962" y="901708"/>
            <a:ext cx="7310752" cy="5473412"/>
          </a:xfrm>
          <a:prstGeom prst="rect">
            <a:avLst/>
          </a:prstGeom>
          <a:noFill/>
        </p:spPr>
        <p:txBody>
          <a:bodyPr wrap="square" lIns="86478" tIns="43239" rIns="86478" bIns="43239" rtlCol="0">
            <a:spAutoFit/>
          </a:bodyPr>
          <a:lstStyle/>
          <a:p>
            <a:pPr algn="ctr"/>
            <a:endParaRPr lang="en-US" sz="1900" dirty="0"/>
          </a:p>
          <a:p>
            <a:pPr algn="ctr"/>
            <a:endParaRPr lang="en-US" sz="1900" dirty="0"/>
          </a:p>
          <a:p>
            <a:pPr algn="ctr"/>
            <a:r>
              <a:rPr lang="en-US" sz="1900" dirty="0"/>
              <a:t>On to Step 3</a:t>
            </a:r>
          </a:p>
          <a:p>
            <a:pPr algn="ctr"/>
            <a:endParaRPr lang="en-US" sz="1900" dirty="0"/>
          </a:p>
          <a:p>
            <a:pPr algn="ctr"/>
            <a:r>
              <a:rPr lang="en-US" sz="1900" b="1" i="1" dirty="0"/>
              <a:t> Now Let’s Be </a:t>
            </a:r>
            <a:endParaRPr lang="en-US" sz="2300" b="1" i="1" dirty="0"/>
          </a:p>
          <a:p>
            <a:pPr algn="ctr"/>
            <a:endParaRPr lang="en-US" sz="1300" dirty="0"/>
          </a:p>
          <a:p>
            <a:pPr algn="ctr"/>
            <a:r>
              <a:rPr lang="en-US" sz="2300" b="1" i="1" dirty="0"/>
              <a:t>Psychological</a:t>
            </a:r>
          </a:p>
          <a:p>
            <a:pPr algn="ctr"/>
            <a:endParaRPr lang="en-US" sz="1300" b="1" i="1" dirty="0">
              <a:solidFill>
                <a:srgbClr val="D30BFF"/>
              </a:solidFill>
            </a:endParaRPr>
          </a:p>
          <a:p>
            <a:pPr algn="ctr"/>
            <a:r>
              <a:rPr lang="en-US" sz="1900" b="1" i="1" dirty="0"/>
              <a:t>And get back to</a:t>
            </a:r>
          </a:p>
          <a:p>
            <a:pPr algn="ctr"/>
            <a:endParaRPr lang="en-US" sz="1900" b="1" i="1" dirty="0"/>
          </a:p>
          <a:p>
            <a:pPr algn="ctr"/>
            <a:r>
              <a:rPr lang="en-US" sz="1700" b="1" i="1" dirty="0">
                <a:solidFill>
                  <a:srgbClr val="008000"/>
                </a:solidFill>
              </a:rPr>
              <a:t>Neurophysiology</a:t>
            </a:r>
            <a:r>
              <a:rPr lang="en-US" sz="1900" b="1" i="1" dirty="0">
                <a:solidFill>
                  <a:srgbClr val="008000"/>
                </a:solidFill>
              </a:rPr>
              <a:t>         Brain        Mind       Learning</a:t>
            </a:r>
          </a:p>
          <a:p>
            <a:pPr algn="ctr"/>
            <a:endParaRPr lang="en-US" sz="1900" b="1" i="1" dirty="0">
              <a:solidFill>
                <a:srgbClr val="008000"/>
              </a:solidFill>
            </a:endParaRPr>
          </a:p>
          <a:p>
            <a:pPr algn="ctr"/>
            <a:r>
              <a:rPr lang="en-US" sz="1700" b="1" i="1" dirty="0">
                <a:solidFill>
                  <a:srgbClr val="008000"/>
                </a:solidFill>
              </a:rPr>
              <a:t>Recognition        Causality       </a:t>
            </a:r>
            <a:r>
              <a:rPr lang="en-US" sz="1700" b="1" i="1" dirty="0" err="1">
                <a:solidFill>
                  <a:srgbClr val="008000"/>
                </a:solidFill>
              </a:rPr>
              <a:t>Effectance</a:t>
            </a:r>
            <a:r>
              <a:rPr lang="en-US" sz="1700" b="1" i="1" dirty="0">
                <a:solidFill>
                  <a:srgbClr val="008000"/>
                </a:solidFill>
              </a:rPr>
              <a:t>      Signaling</a:t>
            </a:r>
            <a:endParaRPr lang="en-US" sz="900" b="1" i="1" dirty="0">
              <a:solidFill>
                <a:srgbClr val="008000"/>
              </a:solidFill>
            </a:endParaRPr>
          </a:p>
          <a:p>
            <a:pPr algn="ctr"/>
            <a:endParaRPr lang="en-US" sz="900" b="1" i="1" dirty="0">
              <a:solidFill>
                <a:srgbClr val="008000"/>
              </a:solidFill>
            </a:endParaRPr>
          </a:p>
          <a:p>
            <a:pPr algn="ctr"/>
            <a:r>
              <a:rPr lang="en-US" sz="1700" b="1" i="1" dirty="0">
                <a:solidFill>
                  <a:srgbClr val="008000"/>
                </a:solidFill>
              </a:rPr>
              <a:t>&amp;</a:t>
            </a:r>
          </a:p>
          <a:p>
            <a:pPr algn="ctr"/>
            <a:endParaRPr lang="en-US" sz="900" b="1" i="1" dirty="0">
              <a:solidFill>
                <a:srgbClr val="008000"/>
              </a:solidFill>
            </a:endParaRPr>
          </a:p>
          <a:p>
            <a:pPr algn="ctr"/>
            <a:r>
              <a:rPr lang="en-US" sz="2300" b="1" i="1" spc="95" dirty="0">
                <a:solidFill>
                  <a:srgbClr val="A015FF"/>
                </a:solidFill>
              </a:rPr>
              <a:t>Smiling Babies   </a:t>
            </a:r>
          </a:p>
          <a:p>
            <a:pPr algn="ctr"/>
            <a:endParaRPr lang="en-US" sz="1700" b="1" i="1" dirty="0">
              <a:solidFill>
                <a:srgbClr val="008000"/>
              </a:solidFill>
            </a:endParaRPr>
          </a:p>
          <a:p>
            <a:pPr algn="ctr"/>
            <a:endParaRPr lang="en-US" sz="3400" b="1" i="1" dirty="0">
              <a:solidFill>
                <a:srgbClr val="D30BFF"/>
              </a:solidFill>
            </a:endParaRPr>
          </a:p>
        </p:txBody>
      </p:sp>
      <p:sp>
        <p:nvSpPr>
          <p:cNvPr id="10" name="TextBox 9"/>
          <p:cNvSpPr txBox="1"/>
          <p:nvPr/>
        </p:nvSpPr>
        <p:spPr>
          <a:xfrm>
            <a:off x="7446633" y="1103586"/>
            <a:ext cx="644527" cy="1200329"/>
          </a:xfrm>
          <a:prstGeom prst="rect">
            <a:avLst/>
          </a:prstGeom>
          <a:noFill/>
        </p:spPr>
        <p:txBody>
          <a:bodyPr wrap="none" rtlCol="0">
            <a:spAutoFit/>
          </a:bodyPr>
          <a:lstStyle/>
          <a:p>
            <a:r>
              <a:rPr lang="en-US" sz="3600" dirty="0" smtClean="0">
                <a:solidFill>
                  <a:srgbClr val="008000"/>
                </a:solidFill>
              </a:rPr>
              <a:t>**</a:t>
            </a:r>
          </a:p>
          <a:p>
            <a:endParaRPr lang="en-US" sz="36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rame 4"/>
          <p:cNvSpPr/>
          <p:nvPr/>
        </p:nvSpPr>
        <p:spPr>
          <a:xfrm>
            <a:off x="1" y="0"/>
            <a:ext cx="9144000" cy="6858000"/>
          </a:xfrm>
          <a:prstGeom prst="frame">
            <a:avLst/>
          </a:prstGeom>
          <a:solidFill>
            <a:schemeClr val="tx1">
              <a:alpha val="18000"/>
            </a:schemeClr>
          </a:solidFill>
        </p:spPr>
        <p:style>
          <a:lnRef idx="0">
            <a:schemeClr val="accent5"/>
          </a:lnRef>
          <a:fillRef idx="3">
            <a:schemeClr val="accent5"/>
          </a:fillRef>
          <a:effectRef idx="3">
            <a:schemeClr val="accent5"/>
          </a:effectRef>
          <a:fontRef idx="minor">
            <a:schemeClr val="lt1"/>
          </a:fontRef>
        </p:style>
        <p:txBody>
          <a:bodyPr lIns="91416" tIns="45708" rIns="91416" bIns="45708" rtlCol="0" anchor="ctr"/>
          <a:lstStyle/>
          <a:p>
            <a:pPr algn="ctr"/>
            <a:endParaRPr lang="en-US" dirty="0">
              <a:solidFill>
                <a:schemeClr val="bg2"/>
              </a:solidFill>
            </a:endParaRPr>
          </a:p>
        </p:txBody>
      </p:sp>
      <p:sp>
        <p:nvSpPr>
          <p:cNvPr id="7" name="TextBox 6"/>
          <p:cNvSpPr txBox="1"/>
          <p:nvPr/>
        </p:nvSpPr>
        <p:spPr>
          <a:xfrm>
            <a:off x="2557517" y="1585310"/>
            <a:ext cx="184666" cy="369332"/>
          </a:xfrm>
          <a:prstGeom prst="rect">
            <a:avLst/>
          </a:prstGeom>
          <a:noFill/>
        </p:spPr>
        <p:txBody>
          <a:bodyPr wrap="none" lIns="91416" tIns="45708" rIns="91416" bIns="45708" rtlCol="0">
            <a:spAutoFit/>
          </a:bodyPr>
          <a:lstStyle/>
          <a:p>
            <a:endParaRPr lang="en-US" dirty="0"/>
          </a:p>
        </p:txBody>
      </p:sp>
      <p:sp>
        <p:nvSpPr>
          <p:cNvPr id="4" name="Date Placeholder 3"/>
          <p:cNvSpPr>
            <a:spLocks noGrp="1"/>
          </p:cNvSpPr>
          <p:nvPr>
            <p:ph type="dt" sz="half" idx="10"/>
          </p:nvPr>
        </p:nvSpPr>
        <p:spPr/>
        <p:txBody>
          <a:bodyPr/>
          <a:lstStyle/>
          <a:p>
            <a:r>
              <a:rPr lang="en-US" smtClean="0"/>
              <a:t>Tuesday, October 15, 2013</a:t>
            </a:r>
            <a:endParaRPr lang="en-US"/>
          </a:p>
        </p:txBody>
      </p:sp>
      <p:sp>
        <p:nvSpPr>
          <p:cNvPr id="6" name="Slide Number Placeholder 5"/>
          <p:cNvSpPr>
            <a:spLocks noGrp="1"/>
          </p:cNvSpPr>
          <p:nvPr>
            <p:ph type="sldNum" sz="quarter" idx="12"/>
          </p:nvPr>
        </p:nvSpPr>
        <p:spPr/>
        <p:txBody>
          <a:bodyPr/>
          <a:lstStyle/>
          <a:p>
            <a:fld id="{8846679A-A2C7-CA48-B6F0-065B8B39D3A7}" type="slidenum">
              <a:rPr lang="en-US" smtClean="0"/>
              <a:pPr/>
              <a:t>36</a:t>
            </a:fld>
            <a:endParaRPr lang="en-US"/>
          </a:p>
        </p:txBody>
      </p:sp>
      <p:sp>
        <p:nvSpPr>
          <p:cNvPr id="8" name="Footer Placeholder 7"/>
          <p:cNvSpPr>
            <a:spLocks noGrp="1"/>
          </p:cNvSpPr>
          <p:nvPr>
            <p:ph type="ftr" sz="quarter" idx="11"/>
          </p:nvPr>
        </p:nvSpPr>
        <p:spPr/>
        <p:txBody>
          <a:bodyPr/>
          <a:lstStyle/>
          <a:p>
            <a:r>
              <a:rPr lang="en-US" dirty="0" smtClean="0"/>
              <a:t>Chaos &amp; Complex Systems Seminar Department of Physics, University of Wisconsin-Madison</a:t>
            </a:r>
            <a:endParaRPr lang="en-US" dirty="0"/>
          </a:p>
        </p:txBody>
      </p:sp>
      <p:sp>
        <p:nvSpPr>
          <p:cNvPr id="9" name="TextBox 8"/>
          <p:cNvSpPr txBox="1"/>
          <p:nvPr/>
        </p:nvSpPr>
        <p:spPr>
          <a:xfrm>
            <a:off x="1375105" y="1252483"/>
            <a:ext cx="6411311" cy="4278070"/>
          </a:xfrm>
          <a:prstGeom prst="rect">
            <a:avLst/>
          </a:prstGeom>
          <a:noFill/>
        </p:spPr>
        <p:txBody>
          <a:bodyPr wrap="square" lIns="91416" tIns="45708" rIns="91416" bIns="45708" rtlCol="0">
            <a:spAutoFit/>
          </a:bodyPr>
          <a:lstStyle/>
          <a:p>
            <a:pPr algn="ctr"/>
            <a:r>
              <a:rPr lang="en-US" sz="1600" b="1" i="1" dirty="0">
                <a:solidFill>
                  <a:schemeClr val="accent2">
                    <a:lumMod val="75000"/>
                  </a:schemeClr>
                </a:solidFill>
              </a:rPr>
              <a:t>How does communication of</a:t>
            </a:r>
          </a:p>
          <a:p>
            <a:pPr algn="ctr"/>
            <a:endParaRPr lang="en-US" sz="1600" b="1" i="1" dirty="0">
              <a:solidFill>
                <a:schemeClr val="accent2">
                  <a:lumMod val="75000"/>
                </a:schemeClr>
              </a:solidFill>
            </a:endParaRPr>
          </a:p>
          <a:p>
            <a:pPr algn="ctr"/>
            <a:r>
              <a:rPr lang="en-US" sz="1600" b="1" i="1" dirty="0">
                <a:solidFill>
                  <a:schemeClr val="accent2">
                    <a:lumMod val="75000"/>
                  </a:schemeClr>
                </a:solidFill>
              </a:rPr>
              <a:t>Concrete, detectable signals</a:t>
            </a:r>
          </a:p>
          <a:p>
            <a:pPr algn="ctr"/>
            <a:endParaRPr lang="en-US" sz="1600" b="1" i="1" dirty="0">
              <a:solidFill>
                <a:schemeClr val="accent2">
                  <a:lumMod val="75000"/>
                </a:schemeClr>
              </a:solidFill>
            </a:endParaRPr>
          </a:p>
          <a:p>
            <a:pPr algn="ctr"/>
            <a:r>
              <a:rPr lang="en-US" sz="1600" b="1" i="1" dirty="0">
                <a:solidFill>
                  <a:schemeClr val="accent2">
                    <a:lumMod val="75000"/>
                  </a:schemeClr>
                </a:solidFill>
              </a:rPr>
              <a:t>In the physical body</a:t>
            </a:r>
          </a:p>
          <a:p>
            <a:pPr algn="ctr"/>
            <a:endParaRPr lang="en-US" sz="1600" b="1" i="1" dirty="0">
              <a:solidFill>
                <a:schemeClr val="accent2">
                  <a:lumMod val="75000"/>
                </a:schemeClr>
              </a:solidFill>
            </a:endParaRPr>
          </a:p>
          <a:p>
            <a:pPr algn="ctr"/>
            <a:r>
              <a:rPr lang="en-US" sz="1600" b="1" i="1" dirty="0">
                <a:solidFill>
                  <a:schemeClr val="accent2">
                    <a:lumMod val="75000"/>
                  </a:schemeClr>
                </a:solidFill>
              </a:rPr>
              <a:t>Give rise to</a:t>
            </a:r>
          </a:p>
          <a:p>
            <a:pPr algn="ctr"/>
            <a:endParaRPr lang="en-US" sz="1600" b="1" i="1" dirty="0">
              <a:solidFill>
                <a:schemeClr val="accent2">
                  <a:lumMod val="75000"/>
                </a:schemeClr>
              </a:solidFill>
            </a:endParaRPr>
          </a:p>
          <a:p>
            <a:pPr algn="ctr"/>
            <a:r>
              <a:rPr lang="en-US" sz="1600" b="1" i="1" dirty="0">
                <a:solidFill>
                  <a:schemeClr val="accent2">
                    <a:lumMod val="75000"/>
                  </a:schemeClr>
                </a:solidFill>
              </a:rPr>
              <a:t>Abstract experiences of </a:t>
            </a:r>
          </a:p>
          <a:p>
            <a:pPr algn="ctr"/>
            <a:endParaRPr lang="en-US" sz="1600" b="1" i="1" dirty="0">
              <a:solidFill>
                <a:schemeClr val="accent2">
                  <a:lumMod val="75000"/>
                </a:schemeClr>
              </a:solidFill>
            </a:endParaRPr>
          </a:p>
          <a:p>
            <a:pPr algn="ctr"/>
            <a:r>
              <a:rPr lang="en-US" sz="1600" b="1" i="1" dirty="0">
                <a:solidFill>
                  <a:schemeClr val="accent2">
                    <a:lumMod val="75000"/>
                  </a:schemeClr>
                </a:solidFill>
              </a:rPr>
              <a:t>Feeling, thought and behavior, and</a:t>
            </a:r>
          </a:p>
          <a:p>
            <a:pPr algn="ctr"/>
            <a:r>
              <a:rPr lang="en-US" sz="1600" b="1" i="1" dirty="0">
                <a:solidFill>
                  <a:schemeClr val="accent2">
                    <a:lumMod val="75000"/>
                  </a:schemeClr>
                </a:solidFill>
              </a:rPr>
              <a:t>  </a:t>
            </a:r>
          </a:p>
          <a:p>
            <a:pPr algn="ctr"/>
            <a:r>
              <a:rPr lang="en-US" sz="1600" b="1" i="1" dirty="0">
                <a:solidFill>
                  <a:schemeClr val="accent2">
                    <a:lumMod val="75000"/>
                  </a:schemeClr>
                </a:solidFill>
              </a:rPr>
              <a:t>The human capacity to imagine transformations in</a:t>
            </a:r>
          </a:p>
          <a:p>
            <a:pPr algn="ctr"/>
            <a:endParaRPr lang="en-US" sz="1600" b="1" i="1" dirty="0">
              <a:solidFill>
                <a:schemeClr val="accent2">
                  <a:lumMod val="75000"/>
                </a:schemeClr>
              </a:solidFill>
            </a:endParaRPr>
          </a:p>
          <a:p>
            <a:pPr algn="ctr"/>
            <a:r>
              <a:rPr lang="en-US" sz="1600" b="1" i="1" dirty="0">
                <a:solidFill>
                  <a:schemeClr val="accent2">
                    <a:lumMod val="75000"/>
                  </a:schemeClr>
                </a:solidFill>
              </a:rPr>
              <a:t>Time and space that</a:t>
            </a:r>
          </a:p>
          <a:p>
            <a:pPr algn="ctr"/>
            <a:endParaRPr lang="en-US" sz="1600" b="1" i="1" dirty="0">
              <a:solidFill>
                <a:schemeClr val="accent2">
                  <a:lumMod val="75000"/>
                </a:schemeClr>
              </a:solidFill>
            </a:endParaRPr>
          </a:p>
          <a:p>
            <a:pPr algn="ctr"/>
            <a:r>
              <a:rPr lang="en-US" sz="1600" b="1" i="1" dirty="0">
                <a:solidFill>
                  <a:schemeClr val="accent2">
                    <a:lumMod val="75000"/>
                  </a:schemeClr>
                </a:solidFill>
              </a:rPr>
              <a:t>May or may not actually exist–or even be possible– in physical reality?</a:t>
            </a:r>
          </a:p>
        </p:txBody>
      </p:sp>
      <p:sp>
        <p:nvSpPr>
          <p:cNvPr id="10" name="TextBox 9"/>
          <p:cNvSpPr txBox="1"/>
          <p:nvPr/>
        </p:nvSpPr>
        <p:spPr>
          <a:xfrm>
            <a:off x="7402042" y="972207"/>
            <a:ext cx="644527" cy="923330"/>
          </a:xfrm>
          <a:prstGeom prst="rect">
            <a:avLst/>
          </a:prstGeom>
          <a:noFill/>
        </p:spPr>
        <p:txBody>
          <a:bodyPr wrap="none" rtlCol="0">
            <a:spAutoFit/>
          </a:bodyPr>
          <a:lstStyle/>
          <a:p>
            <a:r>
              <a:rPr lang="en-US" sz="3600" dirty="0" smtClean="0">
                <a:solidFill>
                  <a:srgbClr val="008000"/>
                </a:solidFill>
              </a:rPr>
              <a:t>**</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rame 4"/>
          <p:cNvSpPr/>
          <p:nvPr/>
        </p:nvSpPr>
        <p:spPr>
          <a:xfrm>
            <a:off x="1" y="0"/>
            <a:ext cx="9144000" cy="6858000"/>
          </a:xfrm>
          <a:prstGeom prst="frame">
            <a:avLst/>
          </a:prstGeom>
          <a:solidFill>
            <a:schemeClr val="tx1">
              <a:alpha val="18000"/>
            </a:schemeClr>
          </a:solidFill>
        </p:spPr>
        <p:style>
          <a:lnRef idx="0">
            <a:schemeClr val="accent5"/>
          </a:lnRef>
          <a:fillRef idx="3">
            <a:schemeClr val="accent5"/>
          </a:fillRef>
          <a:effectRef idx="3">
            <a:schemeClr val="accent5"/>
          </a:effectRef>
          <a:fontRef idx="minor">
            <a:schemeClr val="lt1"/>
          </a:fontRef>
        </p:style>
        <p:txBody>
          <a:bodyPr lIns="91416" tIns="45708" rIns="91416" bIns="45708" rtlCol="0" anchor="ctr"/>
          <a:lstStyle/>
          <a:p>
            <a:pPr algn="ctr"/>
            <a:endParaRPr lang="en-US" dirty="0">
              <a:solidFill>
                <a:schemeClr val="bg2"/>
              </a:solidFill>
            </a:endParaRPr>
          </a:p>
        </p:txBody>
      </p:sp>
      <p:sp>
        <p:nvSpPr>
          <p:cNvPr id="7" name="TextBox 6"/>
          <p:cNvSpPr txBox="1"/>
          <p:nvPr/>
        </p:nvSpPr>
        <p:spPr>
          <a:xfrm>
            <a:off x="2557517" y="1585310"/>
            <a:ext cx="184666" cy="369332"/>
          </a:xfrm>
          <a:prstGeom prst="rect">
            <a:avLst/>
          </a:prstGeom>
          <a:noFill/>
        </p:spPr>
        <p:txBody>
          <a:bodyPr wrap="none" lIns="91416" tIns="45708" rIns="91416" bIns="45708" rtlCol="0">
            <a:spAutoFit/>
          </a:bodyPr>
          <a:lstStyle/>
          <a:p>
            <a:endParaRPr lang="en-US" dirty="0"/>
          </a:p>
        </p:txBody>
      </p:sp>
      <p:sp>
        <p:nvSpPr>
          <p:cNvPr id="4" name="TextBox 3"/>
          <p:cNvSpPr txBox="1"/>
          <p:nvPr/>
        </p:nvSpPr>
        <p:spPr>
          <a:xfrm>
            <a:off x="1033520" y="884622"/>
            <a:ext cx="7094483" cy="4339625"/>
          </a:xfrm>
          <a:prstGeom prst="rect">
            <a:avLst/>
          </a:prstGeom>
          <a:noFill/>
        </p:spPr>
        <p:txBody>
          <a:bodyPr wrap="square" lIns="91416" tIns="45708" rIns="91416" bIns="45708" rtlCol="0">
            <a:spAutoFit/>
          </a:bodyPr>
          <a:lstStyle/>
          <a:p>
            <a:pPr algn="ctr"/>
            <a:endParaRPr lang="en-US" sz="1600" dirty="0">
              <a:solidFill>
                <a:srgbClr val="008000"/>
              </a:solidFill>
            </a:endParaRPr>
          </a:p>
          <a:p>
            <a:pPr algn="ctr"/>
            <a:endParaRPr lang="en-US" sz="1600" dirty="0">
              <a:solidFill>
                <a:srgbClr val="008000"/>
              </a:solidFill>
            </a:endParaRPr>
          </a:p>
          <a:p>
            <a:pPr algn="ctr"/>
            <a:endParaRPr lang="en-US" sz="1600" dirty="0">
              <a:solidFill>
                <a:srgbClr val="008000"/>
              </a:solidFill>
            </a:endParaRPr>
          </a:p>
          <a:p>
            <a:pPr algn="ctr"/>
            <a:endParaRPr lang="en-US" sz="1600" dirty="0">
              <a:solidFill>
                <a:srgbClr val="008000"/>
              </a:solidFill>
            </a:endParaRPr>
          </a:p>
          <a:p>
            <a:pPr algn="ctr"/>
            <a:endParaRPr lang="en-US" sz="1600" dirty="0">
              <a:solidFill>
                <a:srgbClr val="008000"/>
              </a:solidFill>
            </a:endParaRPr>
          </a:p>
          <a:p>
            <a:pPr algn="ctr"/>
            <a:endParaRPr lang="en-US" sz="1600" dirty="0">
              <a:solidFill>
                <a:srgbClr val="008000"/>
              </a:solidFill>
            </a:endParaRPr>
          </a:p>
          <a:p>
            <a:pPr algn="ctr"/>
            <a:endParaRPr lang="en-US" sz="1600" dirty="0">
              <a:solidFill>
                <a:schemeClr val="accent2">
                  <a:lumMod val="75000"/>
                </a:schemeClr>
              </a:solidFill>
            </a:endParaRPr>
          </a:p>
          <a:p>
            <a:pPr algn="ctr"/>
            <a:endParaRPr lang="en-US" sz="1600" dirty="0">
              <a:solidFill>
                <a:schemeClr val="accent2">
                  <a:lumMod val="75000"/>
                </a:schemeClr>
              </a:solidFill>
            </a:endParaRPr>
          </a:p>
          <a:p>
            <a:pPr algn="ctr"/>
            <a:endParaRPr lang="en-US" sz="1600" dirty="0">
              <a:solidFill>
                <a:schemeClr val="accent2">
                  <a:lumMod val="75000"/>
                </a:schemeClr>
              </a:solidFill>
            </a:endParaRPr>
          </a:p>
          <a:p>
            <a:pPr algn="ctr"/>
            <a:endParaRPr lang="en-US" sz="1600" dirty="0">
              <a:solidFill>
                <a:schemeClr val="accent2">
                  <a:lumMod val="75000"/>
                </a:schemeClr>
              </a:solidFill>
            </a:endParaRPr>
          </a:p>
          <a:p>
            <a:pPr algn="ctr"/>
            <a:endParaRPr lang="en-US" sz="1600" dirty="0">
              <a:solidFill>
                <a:srgbClr val="008000"/>
              </a:solidFill>
            </a:endParaRPr>
          </a:p>
          <a:p>
            <a:pPr algn="ctr"/>
            <a:endParaRPr lang="en-US" sz="1600" dirty="0">
              <a:solidFill>
                <a:srgbClr val="008000"/>
              </a:solidFill>
            </a:endParaRPr>
          </a:p>
          <a:p>
            <a:pPr algn="ctr"/>
            <a:endParaRPr lang="en-US" sz="1600" dirty="0">
              <a:solidFill>
                <a:srgbClr val="008000"/>
              </a:solidFill>
            </a:endParaRPr>
          </a:p>
          <a:p>
            <a:pPr algn="ctr"/>
            <a:endParaRPr lang="en-US" sz="1600" dirty="0">
              <a:solidFill>
                <a:srgbClr val="008000"/>
              </a:solidFill>
            </a:endParaRPr>
          </a:p>
          <a:p>
            <a:pPr algn="ctr"/>
            <a:endParaRPr lang="en-US" sz="1600" dirty="0">
              <a:solidFill>
                <a:srgbClr val="008000"/>
              </a:solidFill>
            </a:endParaRPr>
          </a:p>
          <a:p>
            <a:pPr algn="ctr"/>
            <a:endParaRPr lang="en-US" sz="1600" dirty="0">
              <a:solidFill>
                <a:srgbClr val="008000"/>
              </a:solidFill>
            </a:endParaRPr>
          </a:p>
          <a:p>
            <a:pPr algn="ctr"/>
            <a:endParaRPr lang="en-US" sz="1600" dirty="0">
              <a:solidFill>
                <a:srgbClr val="008000"/>
              </a:solidFill>
            </a:endParaRPr>
          </a:p>
        </p:txBody>
      </p:sp>
      <p:sp>
        <p:nvSpPr>
          <p:cNvPr id="6" name="Date Placeholder 5"/>
          <p:cNvSpPr>
            <a:spLocks noGrp="1"/>
          </p:cNvSpPr>
          <p:nvPr>
            <p:ph type="dt" sz="half" idx="10"/>
          </p:nvPr>
        </p:nvSpPr>
        <p:spPr/>
        <p:txBody>
          <a:bodyPr/>
          <a:lstStyle/>
          <a:p>
            <a:r>
              <a:rPr lang="en-US" smtClean="0"/>
              <a:t>Tuesday, October 15, 2013</a:t>
            </a:r>
            <a:endParaRPr lang="en-US"/>
          </a:p>
        </p:txBody>
      </p:sp>
      <p:sp>
        <p:nvSpPr>
          <p:cNvPr id="8" name="Slide Number Placeholder 7"/>
          <p:cNvSpPr>
            <a:spLocks noGrp="1"/>
          </p:cNvSpPr>
          <p:nvPr>
            <p:ph type="sldNum" sz="quarter" idx="12"/>
          </p:nvPr>
        </p:nvSpPr>
        <p:spPr/>
        <p:txBody>
          <a:bodyPr/>
          <a:lstStyle/>
          <a:p>
            <a:fld id="{8846679A-A2C7-CA48-B6F0-065B8B39D3A7}" type="slidenum">
              <a:rPr lang="en-US" smtClean="0"/>
              <a:pPr/>
              <a:t>37</a:t>
            </a:fld>
            <a:endParaRPr lang="en-US"/>
          </a:p>
        </p:txBody>
      </p:sp>
      <p:sp>
        <p:nvSpPr>
          <p:cNvPr id="9" name="Footer Placeholder 8"/>
          <p:cNvSpPr>
            <a:spLocks noGrp="1"/>
          </p:cNvSpPr>
          <p:nvPr>
            <p:ph type="ftr" sz="quarter" idx="11"/>
          </p:nvPr>
        </p:nvSpPr>
        <p:spPr/>
        <p:txBody>
          <a:bodyPr/>
          <a:lstStyle/>
          <a:p>
            <a:r>
              <a:rPr lang="en-US" dirty="0" smtClean="0"/>
              <a:t>Chaos &amp; Complex Systems Seminar Department of Physics, University of Wisconsin-Madison</a:t>
            </a:r>
            <a:endParaRPr lang="en-US" dirty="0"/>
          </a:p>
        </p:txBody>
      </p:sp>
      <p:sp>
        <p:nvSpPr>
          <p:cNvPr id="10" name="TextBox 9"/>
          <p:cNvSpPr txBox="1"/>
          <p:nvPr/>
        </p:nvSpPr>
        <p:spPr>
          <a:xfrm>
            <a:off x="924962" y="1330673"/>
            <a:ext cx="7319647" cy="872169"/>
          </a:xfrm>
          <a:prstGeom prst="rect">
            <a:avLst/>
          </a:prstGeom>
          <a:noFill/>
        </p:spPr>
        <p:txBody>
          <a:bodyPr wrap="square" lIns="86493" tIns="43247" rIns="86493" bIns="43247" rtlCol="0">
            <a:spAutoFit/>
          </a:bodyPr>
          <a:lstStyle/>
          <a:p>
            <a:pPr algn="ctr"/>
            <a:r>
              <a:rPr lang="en-US" sz="1700" b="1" i="1" dirty="0">
                <a:solidFill>
                  <a:srgbClr val="008000"/>
                </a:solidFill>
              </a:rPr>
              <a:t>Jerome Bruner is one of the leading psychological thinkers </a:t>
            </a:r>
          </a:p>
          <a:p>
            <a:pPr algn="ctr"/>
            <a:r>
              <a:rPr lang="en-US" sz="1700" b="1" i="1" dirty="0">
                <a:solidFill>
                  <a:srgbClr val="008000"/>
                </a:solidFill>
              </a:rPr>
              <a:t>of modern times, and one of my most valued mentors.</a:t>
            </a:r>
          </a:p>
          <a:p>
            <a:pPr algn="ctr"/>
            <a:r>
              <a:rPr lang="en-US" sz="1700" b="1" i="1" dirty="0">
                <a:solidFill>
                  <a:srgbClr val="008000"/>
                </a:solidFill>
              </a:rPr>
              <a:t> In the mid-1970s, he had some very serious things to says about</a:t>
            </a:r>
          </a:p>
        </p:txBody>
      </p:sp>
      <p:sp>
        <p:nvSpPr>
          <p:cNvPr id="11" name="TextBox 10"/>
          <p:cNvSpPr txBox="1"/>
          <p:nvPr/>
        </p:nvSpPr>
        <p:spPr>
          <a:xfrm>
            <a:off x="2866523" y="2407469"/>
            <a:ext cx="3326304" cy="749058"/>
          </a:xfrm>
          <a:prstGeom prst="rect">
            <a:avLst/>
          </a:prstGeom>
          <a:noFill/>
        </p:spPr>
        <p:txBody>
          <a:bodyPr wrap="square" lIns="86493" tIns="43247" rIns="86493" bIns="43247" rtlCol="0">
            <a:spAutoFit/>
          </a:bodyPr>
          <a:lstStyle/>
          <a:p>
            <a:pPr algn="ctr"/>
            <a:r>
              <a:rPr lang="en-US" sz="2300" b="1" dirty="0">
                <a:solidFill>
                  <a:schemeClr val="accent2">
                    <a:lumMod val="75000"/>
                  </a:schemeClr>
                </a:solidFill>
                <a:effectLst>
                  <a:glow rad="101600">
                    <a:srgbClr val="FFFF00"/>
                  </a:glow>
                </a:effectLst>
              </a:rPr>
              <a:t>Joint Attention</a:t>
            </a:r>
          </a:p>
          <a:p>
            <a:pPr algn="ctr"/>
            <a:r>
              <a:rPr lang="en-US" sz="1900" b="1" i="1" dirty="0">
                <a:solidFill>
                  <a:schemeClr val="accent2">
                    <a:lumMod val="75000"/>
                  </a:schemeClr>
                </a:solidFill>
              </a:rPr>
              <a:t>In mother-child interactions.</a:t>
            </a:r>
          </a:p>
        </p:txBody>
      </p:sp>
      <p:sp>
        <p:nvSpPr>
          <p:cNvPr id="12" name="TextBox 11"/>
          <p:cNvSpPr txBox="1"/>
          <p:nvPr/>
        </p:nvSpPr>
        <p:spPr>
          <a:xfrm>
            <a:off x="808357" y="3510525"/>
            <a:ext cx="7319647" cy="872169"/>
          </a:xfrm>
          <a:prstGeom prst="rect">
            <a:avLst/>
          </a:prstGeom>
          <a:noFill/>
        </p:spPr>
        <p:txBody>
          <a:bodyPr wrap="square" lIns="86493" tIns="43247" rIns="86493" bIns="43247" rtlCol="0">
            <a:spAutoFit/>
          </a:bodyPr>
          <a:lstStyle/>
          <a:p>
            <a:pPr algn="ctr"/>
            <a:r>
              <a:rPr lang="en-US" sz="1700" dirty="0">
                <a:solidFill>
                  <a:srgbClr val="008000"/>
                </a:solidFill>
              </a:rPr>
              <a:t>   </a:t>
            </a:r>
            <a:r>
              <a:rPr lang="en-US" sz="1700" b="1" i="1" dirty="0">
                <a:solidFill>
                  <a:srgbClr val="3366FF"/>
                </a:solidFill>
              </a:rPr>
              <a:t>In current times Neurophysiologist </a:t>
            </a:r>
          </a:p>
          <a:p>
            <a:pPr algn="ctr"/>
            <a:r>
              <a:rPr lang="en-US" sz="1700" b="1" i="1" dirty="0">
                <a:solidFill>
                  <a:srgbClr val="3366FF"/>
                </a:solidFill>
              </a:rPr>
              <a:t>Peter Mundy, at his laboratory in </a:t>
            </a:r>
            <a:r>
              <a:rPr lang="en-US" sz="1700" b="1" i="1" dirty="0" smtClean="0">
                <a:solidFill>
                  <a:srgbClr val="3366FF"/>
                </a:solidFill>
              </a:rPr>
              <a:t>California, </a:t>
            </a:r>
            <a:endParaRPr lang="en-US" sz="1700" b="1" i="1" dirty="0">
              <a:solidFill>
                <a:srgbClr val="3366FF"/>
              </a:solidFill>
            </a:endParaRPr>
          </a:p>
          <a:p>
            <a:pPr algn="ctr"/>
            <a:r>
              <a:rPr lang="en-US" sz="1700" b="1" i="1" dirty="0">
                <a:solidFill>
                  <a:srgbClr val="3366FF"/>
                </a:solidFill>
              </a:rPr>
              <a:t>has done major studies of</a:t>
            </a:r>
          </a:p>
        </p:txBody>
      </p:sp>
      <p:sp>
        <p:nvSpPr>
          <p:cNvPr id="13" name="TextBox 12"/>
          <p:cNvSpPr txBox="1"/>
          <p:nvPr/>
        </p:nvSpPr>
        <p:spPr>
          <a:xfrm>
            <a:off x="2401345" y="4473514"/>
            <a:ext cx="4094050" cy="1026057"/>
          </a:xfrm>
          <a:prstGeom prst="rect">
            <a:avLst/>
          </a:prstGeom>
          <a:noFill/>
        </p:spPr>
        <p:txBody>
          <a:bodyPr wrap="square" lIns="86493" tIns="43247" rIns="86493" bIns="43247" rtlCol="0">
            <a:spAutoFit/>
          </a:bodyPr>
          <a:lstStyle/>
          <a:p>
            <a:pPr algn="ctr"/>
            <a:r>
              <a:rPr lang="en-US" sz="2300" b="1" dirty="0">
                <a:solidFill>
                  <a:schemeClr val="accent2">
                    <a:lumMod val="75000"/>
                  </a:schemeClr>
                </a:solidFill>
                <a:effectLst>
                  <a:glow rad="101600">
                    <a:srgbClr val="FFFF00"/>
                  </a:glow>
                </a:effectLst>
              </a:rPr>
              <a:t>Joint Attention</a:t>
            </a:r>
            <a:endParaRPr lang="en-US" sz="2300" b="1" i="1" dirty="0">
              <a:solidFill>
                <a:schemeClr val="accent2">
                  <a:lumMod val="75000"/>
                </a:schemeClr>
              </a:solidFill>
            </a:endParaRPr>
          </a:p>
          <a:p>
            <a:pPr algn="ctr"/>
            <a:r>
              <a:rPr lang="en-US" sz="1900" b="1" i="1" dirty="0">
                <a:solidFill>
                  <a:schemeClr val="accent2">
                    <a:lumMod val="75000"/>
                  </a:schemeClr>
                </a:solidFill>
              </a:rPr>
              <a:t>In neural pathway studies of children with Autism</a:t>
            </a:r>
            <a:r>
              <a:rPr lang="en-US" sz="1900" b="1" i="1" dirty="0" smtClean="0">
                <a:solidFill>
                  <a:schemeClr val="accent2">
                    <a:lumMod val="75000"/>
                  </a:schemeClr>
                </a:solidFill>
              </a:rPr>
              <a:t> Spectrum Disorders</a:t>
            </a:r>
            <a:r>
              <a:rPr lang="en-US" sz="1900" b="1" i="1" dirty="0">
                <a:solidFill>
                  <a:schemeClr val="accent2">
                    <a:lumMod val="75000"/>
                  </a:schemeClr>
                </a:solidFill>
              </a:rPr>
              <a:t>.</a:t>
            </a:r>
          </a:p>
        </p:txBody>
      </p:sp>
      <p:sp>
        <p:nvSpPr>
          <p:cNvPr id="14" name="Rectangle 13"/>
          <p:cNvSpPr/>
          <p:nvPr/>
        </p:nvSpPr>
        <p:spPr>
          <a:xfrm>
            <a:off x="7506108" y="884622"/>
            <a:ext cx="644527" cy="646331"/>
          </a:xfrm>
          <a:prstGeom prst="rect">
            <a:avLst/>
          </a:prstGeom>
        </p:spPr>
        <p:txBody>
          <a:bodyPr wrap="none">
            <a:spAutoFit/>
          </a:bodyPr>
          <a:lstStyle/>
          <a:p>
            <a:r>
              <a:rPr lang="en-US" sz="3600" dirty="0" smtClean="0">
                <a:solidFill>
                  <a:srgbClr val="008000"/>
                </a:solidFill>
              </a:rPr>
              <a: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rame 4"/>
          <p:cNvSpPr/>
          <p:nvPr/>
        </p:nvSpPr>
        <p:spPr>
          <a:xfrm>
            <a:off x="1" y="0"/>
            <a:ext cx="9144000" cy="6858000"/>
          </a:xfrm>
          <a:prstGeom prst="frame">
            <a:avLst/>
          </a:prstGeom>
          <a:solidFill>
            <a:schemeClr val="tx1">
              <a:alpha val="18000"/>
            </a:schemeClr>
          </a:solidFill>
        </p:spPr>
        <p:style>
          <a:lnRef idx="0">
            <a:schemeClr val="accent5"/>
          </a:lnRef>
          <a:fillRef idx="3">
            <a:schemeClr val="accent5"/>
          </a:fillRef>
          <a:effectRef idx="3">
            <a:schemeClr val="accent5"/>
          </a:effectRef>
          <a:fontRef idx="minor">
            <a:schemeClr val="lt1"/>
          </a:fontRef>
        </p:style>
        <p:txBody>
          <a:bodyPr lIns="91416" tIns="45708" rIns="91416" bIns="45708" rtlCol="0" anchor="ctr"/>
          <a:lstStyle/>
          <a:p>
            <a:pPr algn="ctr"/>
            <a:endParaRPr lang="en-US" dirty="0">
              <a:solidFill>
                <a:schemeClr val="bg2"/>
              </a:solidFill>
            </a:endParaRPr>
          </a:p>
        </p:txBody>
      </p:sp>
      <p:sp>
        <p:nvSpPr>
          <p:cNvPr id="7" name="Date Placeholder 6"/>
          <p:cNvSpPr>
            <a:spLocks noGrp="1"/>
          </p:cNvSpPr>
          <p:nvPr>
            <p:ph type="dt" sz="half" idx="10"/>
          </p:nvPr>
        </p:nvSpPr>
        <p:spPr/>
        <p:txBody>
          <a:bodyPr/>
          <a:lstStyle/>
          <a:p>
            <a:r>
              <a:rPr lang="en-US" smtClean="0"/>
              <a:t>Tuesday, October 15, 2013</a:t>
            </a:r>
            <a:endParaRPr lang="en-US"/>
          </a:p>
        </p:txBody>
      </p:sp>
      <p:sp>
        <p:nvSpPr>
          <p:cNvPr id="8" name="Slide Number Placeholder 7"/>
          <p:cNvSpPr>
            <a:spLocks noGrp="1"/>
          </p:cNvSpPr>
          <p:nvPr>
            <p:ph type="sldNum" sz="quarter" idx="12"/>
          </p:nvPr>
        </p:nvSpPr>
        <p:spPr/>
        <p:txBody>
          <a:bodyPr/>
          <a:lstStyle/>
          <a:p>
            <a:fld id="{8846679A-A2C7-CA48-B6F0-065B8B39D3A7}" type="slidenum">
              <a:rPr lang="en-US" smtClean="0"/>
              <a:pPr/>
              <a:t>38</a:t>
            </a:fld>
            <a:endParaRPr lang="en-US"/>
          </a:p>
        </p:txBody>
      </p:sp>
      <p:sp>
        <p:nvSpPr>
          <p:cNvPr id="9" name="Footer Placeholder 8"/>
          <p:cNvSpPr>
            <a:spLocks noGrp="1"/>
          </p:cNvSpPr>
          <p:nvPr>
            <p:ph type="ftr" sz="quarter" idx="11"/>
          </p:nvPr>
        </p:nvSpPr>
        <p:spPr/>
        <p:txBody>
          <a:bodyPr/>
          <a:lstStyle/>
          <a:p>
            <a:r>
              <a:rPr lang="en-US" dirty="0" smtClean="0"/>
              <a:t>Chaos &amp; Complex Systems Seminar Department of Physics, University of Wisconsin-Madison</a:t>
            </a:r>
            <a:endParaRPr lang="en-US" dirty="0"/>
          </a:p>
        </p:txBody>
      </p:sp>
      <p:sp>
        <p:nvSpPr>
          <p:cNvPr id="11" name="TextBox 10"/>
          <p:cNvSpPr txBox="1"/>
          <p:nvPr/>
        </p:nvSpPr>
        <p:spPr>
          <a:xfrm>
            <a:off x="924962" y="901708"/>
            <a:ext cx="7310752" cy="2134037"/>
          </a:xfrm>
          <a:prstGeom prst="rect">
            <a:avLst/>
          </a:prstGeom>
          <a:noFill/>
        </p:spPr>
        <p:txBody>
          <a:bodyPr wrap="square" lIns="86478" tIns="43239" rIns="86478" bIns="43239" rtlCol="0">
            <a:spAutoFit/>
          </a:bodyPr>
          <a:lstStyle/>
          <a:p>
            <a:pPr algn="ctr"/>
            <a:endParaRPr lang="en-US" sz="1900" dirty="0"/>
          </a:p>
          <a:p>
            <a:pPr algn="ctr"/>
            <a:endParaRPr lang="en-US" sz="1900" dirty="0"/>
          </a:p>
          <a:p>
            <a:pPr algn="ctr"/>
            <a:endParaRPr lang="en-US" sz="1900" dirty="0"/>
          </a:p>
          <a:p>
            <a:pPr algn="ctr"/>
            <a:endParaRPr lang="en-US" sz="1900" dirty="0"/>
          </a:p>
          <a:p>
            <a:pPr algn="ctr"/>
            <a:endParaRPr lang="en-US" sz="1900" dirty="0"/>
          </a:p>
          <a:p>
            <a:pPr algn="ctr"/>
            <a:endParaRPr lang="en-US" sz="1900" dirty="0"/>
          </a:p>
          <a:p>
            <a:pPr algn="ctr"/>
            <a:endParaRPr lang="en-US" sz="1900" dirty="0"/>
          </a:p>
        </p:txBody>
      </p:sp>
      <p:sp>
        <p:nvSpPr>
          <p:cNvPr id="13" name="TextBox 12"/>
          <p:cNvSpPr txBox="1"/>
          <p:nvPr/>
        </p:nvSpPr>
        <p:spPr>
          <a:xfrm>
            <a:off x="924962" y="1146830"/>
            <a:ext cx="7310752" cy="4873264"/>
          </a:xfrm>
          <a:prstGeom prst="rect">
            <a:avLst/>
          </a:prstGeom>
          <a:noFill/>
        </p:spPr>
        <p:txBody>
          <a:bodyPr wrap="square" lIns="86493" tIns="43247" rIns="86493" bIns="43247" rtlCol="0">
            <a:spAutoFit/>
          </a:bodyPr>
          <a:lstStyle/>
          <a:p>
            <a:pPr algn="ctr"/>
            <a:endParaRPr lang="en-US" sz="1900" b="1" dirty="0">
              <a:solidFill>
                <a:srgbClr val="008000"/>
              </a:solidFill>
            </a:endParaRPr>
          </a:p>
          <a:p>
            <a:pPr algn="ctr"/>
            <a:endParaRPr lang="en-US" sz="1900" b="1" dirty="0">
              <a:solidFill>
                <a:srgbClr val="008000"/>
              </a:solidFill>
            </a:endParaRPr>
          </a:p>
          <a:p>
            <a:pPr algn="ctr"/>
            <a:r>
              <a:rPr lang="en-US" sz="1900" b="1" dirty="0">
                <a:solidFill>
                  <a:srgbClr val="008000"/>
                </a:solidFill>
              </a:rPr>
              <a:t>Could these thoughts and findings throw </a:t>
            </a:r>
          </a:p>
          <a:p>
            <a:pPr algn="ctr"/>
            <a:r>
              <a:rPr lang="en-US" sz="1900" b="1" dirty="0">
                <a:solidFill>
                  <a:srgbClr val="008000"/>
                </a:solidFill>
              </a:rPr>
              <a:t>important new light on our ability to find </a:t>
            </a:r>
          </a:p>
          <a:p>
            <a:pPr algn="ctr"/>
            <a:r>
              <a:rPr lang="en-US" sz="1900" b="1" dirty="0">
                <a:solidFill>
                  <a:srgbClr val="008000"/>
                </a:solidFill>
              </a:rPr>
              <a:t>Important, demonstrable, replicable</a:t>
            </a:r>
          </a:p>
          <a:p>
            <a:pPr algn="ctr"/>
            <a:r>
              <a:rPr lang="en-US" sz="1900" b="1" dirty="0">
                <a:solidFill>
                  <a:srgbClr val="008000"/>
                </a:solidFill>
              </a:rPr>
              <a:t>links among–</a:t>
            </a:r>
          </a:p>
          <a:p>
            <a:endParaRPr lang="en-US" dirty="0" smtClean="0"/>
          </a:p>
          <a:p>
            <a:endParaRPr lang="en-US" dirty="0" smtClean="0"/>
          </a:p>
          <a:p>
            <a:pPr algn="ctr"/>
            <a:r>
              <a:rPr lang="en-US" sz="1900" b="1" i="1" dirty="0">
                <a:solidFill>
                  <a:srgbClr val="3366FF"/>
                </a:solidFill>
              </a:rPr>
              <a:t>–Neural processes and</a:t>
            </a:r>
          </a:p>
          <a:p>
            <a:pPr algn="ctr"/>
            <a:r>
              <a:rPr lang="en-US" sz="1900" b="1" i="1" dirty="0">
                <a:solidFill>
                  <a:srgbClr val="3366FF"/>
                </a:solidFill>
              </a:rPr>
              <a:t>&amp;</a:t>
            </a:r>
          </a:p>
          <a:p>
            <a:pPr algn="ctr"/>
            <a:r>
              <a:rPr lang="en-US" sz="1900" b="1" i="1" dirty="0">
                <a:solidFill>
                  <a:srgbClr val="3366FF"/>
                </a:solidFill>
              </a:rPr>
              <a:t>Real life adaptive behavior?</a:t>
            </a:r>
          </a:p>
          <a:p>
            <a:endParaRPr lang="en-US" dirty="0" smtClean="0"/>
          </a:p>
          <a:p>
            <a:endParaRPr lang="en-US" dirty="0" smtClean="0"/>
          </a:p>
          <a:p>
            <a:pPr algn="ctr"/>
            <a:r>
              <a:rPr lang="en-US" sz="1900" b="1" i="1" dirty="0">
                <a:solidFill>
                  <a:srgbClr val="008000"/>
                </a:solidFill>
              </a:rPr>
              <a:t>While we</a:t>
            </a:r>
            <a:r>
              <a:rPr lang="en-US" sz="1900" b="1" i="1" dirty="0" smtClean="0">
                <a:solidFill>
                  <a:srgbClr val="008000"/>
                </a:solidFill>
              </a:rPr>
              <a:t> watch those studies </a:t>
            </a:r>
            <a:r>
              <a:rPr lang="en-US" sz="1900" b="1" i="1" dirty="0">
                <a:solidFill>
                  <a:srgbClr val="008000"/>
                </a:solidFill>
              </a:rPr>
              <a:t>and think things through, </a:t>
            </a:r>
          </a:p>
          <a:p>
            <a:pPr algn="ctr"/>
            <a:r>
              <a:rPr lang="en-US" sz="1900" b="1" i="1" dirty="0">
                <a:solidFill>
                  <a:srgbClr val="008000"/>
                </a:solidFill>
              </a:rPr>
              <a:t>here’s a new research gem  that I hope will be </a:t>
            </a:r>
          </a:p>
          <a:p>
            <a:pPr algn="ctr"/>
            <a:r>
              <a:rPr lang="en-US" sz="1900" b="1" i="1" dirty="0">
                <a:solidFill>
                  <a:srgbClr val="008000"/>
                </a:solidFill>
              </a:rPr>
              <a:t>replicated and extended…</a:t>
            </a:r>
          </a:p>
        </p:txBody>
      </p:sp>
      <p:sp>
        <p:nvSpPr>
          <p:cNvPr id="10" name="TextBox 9"/>
          <p:cNvSpPr txBox="1"/>
          <p:nvPr/>
        </p:nvSpPr>
        <p:spPr>
          <a:xfrm>
            <a:off x="7357241" y="901708"/>
            <a:ext cx="750701" cy="1200329"/>
          </a:xfrm>
          <a:prstGeom prst="rect">
            <a:avLst/>
          </a:prstGeom>
          <a:noFill/>
        </p:spPr>
        <p:txBody>
          <a:bodyPr wrap="none" rtlCol="0">
            <a:spAutoFit/>
          </a:bodyPr>
          <a:lstStyle/>
          <a:p>
            <a:pPr algn="r"/>
            <a:r>
              <a:rPr lang="en-US" sz="3600" dirty="0" smtClean="0">
                <a:solidFill>
                  <a:srgbClr val="008000"/>
                </a:solidFill>
              </a:rPr>
              <a:t>**</a:t>
            </a:r>
          </a:p>
          <a:p>
            <a:pPr algn="r"/>
            <a:endParaRPr lang="en-US" sz="3600" dirty="0" smtClean="0">
              <a:solidFill>
                <a:srgbClr val="008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rame 4"/>
          <p:cNvSpPr/>
          <p:nvPr/>
        </p:nvSpPr>
        <p:spPr>
          <a:xfrm>
            <a:off x="1" y="0"/>
            <a:ext cx="9144000" cy="6858000"/>
          </a:xfrm>
          <a:prstGeom prst="frame">
            <a:avLst/>
          </a:prstGeom>
          <a:solidFill>
            <a:schemeClr val="tx1">
              <a:alpha val="18000"/>
            </a:schemeClr>
          </a:solidFill>
        </p:spPr>
        <p:style>
          <a:lnRef idx="0">
            <a:schemeClr val="accent5"/>
          </a:lnRef>
          <a:fillRef idx="3">
            <a:schemeClr val="accent5"/>
          </a:fillRef>
          <a:effectRef idx="3">
            <a:schemeClr val="accent5"/>
          </a:effectRef>
          <a:fontRef idx="minor">
            <a:schemeClr val="lt1"/>
          </a:fontRef>
        </p:style>
        <p:txBody>
          <a:bodyPr lIns="91416" tIns="45708" rIns="91416" bIns="45708" rtlCol="0" anchor="ctr"/>
          <a:lstStyle/>
          <a:p>
            <a:pPr algn="ctr"/>
            <a:endParaRPr lang="en-US" dirty="0">
              <a:solidFill>
                <a:schemeClr val="bg2"/>
              </a:solidFill>
            </a:endParaRPr>
          </a:p>
        </p:txBody>
      </p:sp>
      <p:sp>
        <p:nvSpPr>
          <p:cNvPr id="7" name="TextBox 6"/>
          <p:cNvSpPr txBox="1"/>
          <p:nvPr/>
        </p:nvSpPr>
        <p:spPr>
          <a:xfrm>
            <a:off x="2557517" y="1585310"/>
            <a:ext cx="184666" cy="369332"/>
          </a:xfrm>
          <a:prstGeom prst="rect">
            <a:avLst/>
          </a:prstGeom>
          <a:noFill/>
        </p:spPr>
        <p:txBody>
          <a:bodyPr wrap="none" lIns="91416" tIns="45708" rIns="91416" bIns="45708" rtlCol="0">
            <a:spAutoFit/>
          </a:bodyPr>
          <a:lstStyle/>
          <a:p>
            <a:endParaRPr lang="en-US" dirty="0"/>
          </a:p>
        </p:txBody>
      </p:sp>
      <p:sp>
        <p:nvSpPr>
          <p:cNvPr id="4" name="Date Placeholder 3"/>
          <p:cNvSpPr>
            <a:spLocks noGrp="1"/>
          </p:cNvSpPr>
          <p:nvPr>
            <p:ph type="dt" sz="half" idx="10"/>
          </p:nvPr>
        </p:nvSpPr>
        <p:spPr/>
        <p:txBody>
          <a:bodyPr/>
          <a:lstStyle/>
          <a:p>
            <a:r>
              <a:rPr lang="en-US" smtClean="0"/>
              <a:t>Tuesday, October 15, 2013</a:t>
            </a:r>
            <a:endParaRPr lang="en-US"/>
          </a:p>
        </p:txBody>
      </p:sp>
      <p:sp>
        <p:nvSpPr>
          <p:cNvPr id="6" name="Slide Number Placeholder 5"/>
          <p:cNvSpPr>
            <a:spLocks noGrp="1"/>
          </p:cNvSpPr>
          <p:nvPr>
            <p:ph type="sldNum" sz="quarter" idx="12"/>
          </p:nvPr>
        </p:nvSpPr>
        <p:spPr/>
        <p:txBody>
          <a:bodyPr/>
          <a:lstStyle/>
          <a:p>
            <a:fld id="{8846679A-A2C7-CA48-B6F0-065B8B39D3A7}" type="slidenum">
              <a:rPr lang="en-US" smtClean="0"/>
              <a:pPr/>
              <a:t>39</a:t>
            </a:fld>
            <a:endParaRPr lang="en-US"/>
          </a:p>
        </p:txBody>
      </p:sp>
      <p:sp>
        <p:nvSpPr>
          <p:cNvPr id="8" name="Footer Placeholder 7"/>
          <p:cNvSpPr>
            <a:spLocks noGrp="1"/>
          </p:cNvSpPr>
          <p:nvPr>
            <p:ph type="ftr" sz="quarter" idx="11"/>
          </p:nvPr>
        </p:nvSpPr>
        <p:spPr/>
        <p:txBody>
          <a:bodyPr/>
          <a:lstStyle/>
          <a:p>
            <a:r>
              <a:rPr lang="en-US" dirty="0" smtClean="0"/>
              <a:t>Chaos &amp; Complex Systems Seminar Department of Physics, University of Wisconsin-Madison</a:t>
            </a:r>
            <a:endParaRPr lang="en-US" dirty="0"/>
          </a:p>
        </p:txBody>
      </p:sp>
      <p:sp>
        <p:nvSpPr>
          <p:cNvPr id="9" name="TextBox 8"/>
          <p:cNvSpPr txBox="1"/>
          <p:nvPr/>
        </p:nvSpPr>
        <p:spPr>
          <a:xfrm>
            <a:off x="1032501" y="875861"/>
            <a:ext cx="7099563" cy="5232177"/>
          </a:xfrm>
          <a:prstGeom prst="rect">
            <a:avLst/>
          </a:prstGeom>
          <a:noFill/>
        </p:spPr>
        <p:txBody>
          <a:bodyPr wrap="square" lIns="91416" tIns="45708" rIns="91416" bIns="45708" rtlCol="0">
            <a:spAutoFit/>
          </a:bodyPr>
          <a:lstStyle/>
          <a:p>
            <a:pPr algn="ctr"/>
            <a:r>
              <a:rPr lang="en-US" sz="1700" b="1" dirty="0">
                <a:solidFill>
                  <a:srgbClr val="008000"/>
                </a:solidFill>
              </a:rPr>
              <a:t>I’ve just discovered that there seems to be only one report </a:t>
            </a:r>
            <a:endParaRPr lang="en-US" sz="1700" b="1" dirty="0" smtClean="0">
              <a:solidFill>
                <a:srgbClr val="008000"/>
              </a:solidFill>
            </a:endParaRPr>
          </a:p>
          <a:p>
            <a:pPr algn="ctr"/>
            <a:r>
              <a:rPr lang="en-US" sz="1700" b="1" dirty="0" smtClean="0">
                <a:solidFill>
                  <a:srgbClr val="008000"/>
                </a:solidFill>
              </a:rPr>
              <a:t>in the research literature on </a:t>
            </a:r>
            <a:r>
              <a:rPr lang="en-US" sz="1700" b="1" dirty="0">
                <a:solidFill>
                  <a:srgbClr val="008000"/>
                </a:solidFill>
              </a:rPr>
              <a:t>this </a:t>
            </a:r>
            <a:r>
              <a:rPr lang="en-US" sz="1700" b="1" dirty="0" smtClean="0">
                <a:solidFill>
                  <a:srgbClr val="008000"/>
                </a:solidFill>
              </a:rPr>
              <a:t>topic: biological factors in</a:t>
            </a:r>
          </a:p>
          <a:p>
            <a:pPr algn="ctr"/>
            <a:r>
              <a:rPr lang="en-US" sz="1700" b="1" dirty="0" smtClean="0">
                <a:solidFill>
                  <a:srgbClr val="008000"/>
                </a:solidFill>
              </a:rPr>
              <a:t>the </a:t>
            </a:r>
            <a:r>
              <a:rPr lang="en-US" sz="1700" b="1" dirty="0">
                <a:solidFill>
                  <a:srgbClr val="008000"/>
                </a:solidFill>
              </a:rPr>
              <a:t>reciprocal signaling system of mother-baby </a:t>
            </a:r>
            <a:r>
              <a:rPr lang="en-US" sz="1700" b="1" dirty="0" smtClean="0">
                <a:solidFill>
                  <a:srgbClr val="008000"/>
                </a:solidFill>
              </a:rPr>
              <a:t>smiles</a:t>
            </a:r>
            <a:r>
              <a:rPr lang="en-US" sz="1700" b="1" i="1" dirty="0" smtClean="0">
                <a:solidFill>
                  <a:srgbClr val="008000"/>
                </a:solidFill>
              </a:rPr>
              <a:t>.  </a:t>
            </a:r>
          </a:p>
          <a:p>
            <a:pPr algn="ctr"/>
            <a:r>
              <a:rPr lang="en-US" sz="1700" b="1" i="1" dirty="0" smtClean="0">
                <a:solidFill>
                  <a:srgbClr val="008000"/>
                </a:solidFill>
              </a:rPr>
              <a:t>This </a:t>
            </a:r>
            <a:r>
              <a:rPr lang="en-US" sz="1700" b="1" i="1" dirty="0">
                <a:solidFill>
                  <a:srgbClr val="008000"/>
                </a:solidFill>
              </a:rPr>
              <a:t>could be the early tremor </a:t>
            </a:r>
            <a:r>
              <a:rPr lang="en-US" sz="1700" b="1" i="1" dirty="0" smtClean="0">
                <a:solidFill>
                  <a:srgbClr val="008000"/>
                </a:solidFill>
              </a:rPr>
              <a:t>of a </a:t>
            </a:r>
            <a:r>
              <a:rPr lang="en-US" sz="1700" b="1" i="1" dirty="0">
                <a:solidFill>
                  <a:srgbClr val="008000"/>
                </a:solidFill>
              </a:rPr>
              <a:t>potential</a:t>
            </a:r>
            <a:r>
              <a:rPr lang="en-US" sz="1700" b="1" i="1" dirty="0" smtClean="0">
                <a:solidFill>
                  <a:srgbClr val="008000"/>
                </a:solidFill>
              </a:rPr>
              <a:t> research </a:t>
            </a:r>
            <a:r>
              <a:rPr lang="en-US" sz="1700" b="1" i="1" dirty="0">
                <a:solidFill>
                  <a:srgbClr val="008000"/>
                </a:solidFill>
              </a:rPr>
              <a:t>earthquake.</a:t>
            </a:r>
          </a:p>
          <a:p>
            <a:pPr algn="ctr"/>
            <a:endParaRPr lang="en-US" sz="1700" dirty="0"/>
          </a:p>
          <a:p>
            <a:pPr algn="ctr"/>
            <a:r>
              <a:rPr lang="en-US" dirty="0" smtClean="0"/>
              <a:t>In a 2011 Abstract from a study in Israel,</a:t>
            </a:r>
          </a:p>
          <a:p>
            <a:pPr algn="ctr"/>
            <a:endParaRPr lang="en-US" sz="800" dirty="0">
              <a:solidFill>
                <a:srgbClr val="3366FF"/>
              </a:solidFill>
            </a:endParaRPr>
          </a:p>
          <a:p>
            <a:pPr algn="ctr"/>
            <a:r>
              <a:rPr lang="en-US" i="1" dirty="0" smtClean="0">
                <a:solidFill>
                  <a:srgbClr val="3366FF"/>
                </a:solidFill>
              </a:rPr>
              <a:t>“Time-series analysis showed that </a:t>
            </a:r>
            <a:r>
              <a:rPr lang="en-US" dirty="0" smtClean="0">
                <a:solidFill>
                  <a:srgbClr val="3366FF"/>
                </a:solidFill>
              </a:rPr>
              <a:t>[smiling]</a:t>
            </a:r>
            <a:r>
              <a:rPr lang="en-US" i="1" dirty="0" smtClean="0">
                <a:solidFill>
                  <a:srgbClr val="3366FF"/>
                </a:solidFill>
              </a:rPr>
              <a:t> mother and infant</a:t>
            </a:r>
          </a:p>
          <a:p>
            <a:pPr algn="ctr"/>
            <a:r>
              <a:rPr lang="en-US" i="1" dirty="0" smtClean="0">
                <a:solidFill>
                  <a:srgbClr val="3366FF"/>
                </a:solidFill>
              </a:rPr>
              <a:t> coordinate heart rhythms within lags of less than 1 </a:t>
            </a:r>
            <a:r>
              <a:rPr lang="en-US" i="1" dirty="0" err="1" smtClean="0">
                <a:solidFill>
                  <a:srgbClr val="3366FF"/>
                </a:solidFill>
              </a:rPr>
              <a:t>s[econd</a:t>
            </a:r>
            <a:r>
              <a:rPr lang="en-US" i="1" dirty="0" smtClean="0">
                <a:solidFill>
                  <a:srgbClr val="3366FF"/>
                </a:solidFill>
              </a:rPr>
              <a:t>].”</a:t>
            </a:r>
          </a:p>
          <a:p>
            <a:pPr algn="ctr"/>
            <a:endParaRPr lang="en-US" sz="1200" dirty="0" smtClean="0"/>
          </a:p>
          <a:p>
            <a:pPr algn="ctr"/>
            <a:r>
              <a:rPr lang="en-US" b="1" i="1" dirty="0" smtClean="0">
                <a:solidFill>
                  <a:srgbClr val="008000"/>
                </a:solidFill>
              </a:rPr>
              <a:t>When the right intellectual context becomes established, </a:t>
            </a:r>
          </a:p>
          <a:p>
            <a:pPr algn="ctr"/>
            <a:r>
              <a:rPr lang="en-US" b="1" dirty="0" smtClean="0">
                <a:solidFill>
                  <a:srgbClr val="008000"/>
                </a:solidFill>
              </a:rPr>
              <a:t>&amp;</a:t>
            </a:r>
          </a:p>
          <a:p>
            <a:pPr algn="ctr"/>
            <a:r>
              <a:rPr lang="en-US" b="1" i="1" dirty="0" smtClean="0">
                <a:solidFill>
                  <a:srgbClr val="008000"/>
                </a:solidFill>
              </a:rPr>
              <a:t>When replicated,</a:t>
            </a:r>
          </a:p>
          <a:p>
            <a:pPr algn="ctr"/>
            <a:endParaRPr lang="en-US" sz="900" b="1" i="1" dirty="0" smtClean="0">
              <a:solidFill>
                <a:srgbClr val="008000"/>
              </a:solidFill>
            </a:endParaRPr>
          </a:p>
          <a:p>
            <a:pPr algn="ctr"/>
            <a:r>
              <a:rPr lang="en-US" b="1" dirty="0" smtClean="0">
                <a:solidFill>
                  <a:schemeClr val="accent2">
                    <a:lumMod val="75000"/>
                  </a:schemeClr>
                </a:solidFill>
              </a:rPr>
              <a:t>This finding could prove to be the first great strike </a:t>
            </a:r>
          </a:p>
          <a:p>
            <a:pPr algn="ctr"/>
            <a:r>
              <a:rPr lang="en-US" b="1" dirty="0" smtClean="0">
                <a:solidFill>
                  <a:schemeClr val="accent2">
                    <a:lumMod val="75000"/>
                  </a:schemeClr>
                </a:solidFill>
              </a:rPr>
              <a:t>in a research gold rush.</a:t>
            </a:r>
          </a:p>
          <a:p>
            <a:pPr algn="ctr"/>
            <a:endParaRPr lang="en-US" sz="1000" dirty="0"/>
          </a:p>
          <a:p>
            <a:pPr algn="ctr"/>
            <a:endParaRPr lang="en-US" sz="1000" dirty="0"/>
          </a:p>
          <a:p>
            <a:r>
              <a:rPr lang="en-US" sz="1000" dirty="0">
                <a:hlinkClick r:id="rId2"/>
              </a:rPr>
              <a:t>Ruth </a:t>
            </a:r>
            <a:r>
              <a:rPr lang="en-US" sz="1000" dirty="0" err="1">
                <a:hlinkClick r:id="rId2"/>
              </a:rPr>
              <a:t>Feldman</a:t>
            </a:r>
            <a:r>
              <a:rPr lang="en-US" sz="1000" baseline="30000" dirty="0" err="1">
                <a:hlinkClick r:id="rId3" tooltip="Affiliation: a"/>
              </a:rPr>
              <a:t>a</a:t>
            </a:r>
            <a:r>
              <a:rPr lang="en-US" sz="1000" baseline="30000" dirty="0"/>
              <a:t>, </a:t>
            </a:r>
            <a:r>
              <a:rPr lang="en-US" sz="1000" baseline="30000" dirty="0">
                <a:hlinkClick r:id="rId4" tooltip="Affiliation: b"/>
              </a:rPr>
              <a:t>b</a:t>
            </a:r>
            <a:r>
              <a:rPr lang="en-US" sz="1000" baseline="30000" dirty="0"/>
              <a:t>, </a:t>
            </a:r>
            <a:r>
              <a:rPr lang="en-US" sz="1000" baseline="30000" dirty="0">
                <a:hlinkClick r:id="rId5" tooltip="Footnote: 1"/>
              </a:rPr>
              <a:t>1</a:t>
            </a:r>
            <a:r>
              <a:rPr lang="en-US" sz="1000" baseline="30000" dirty="0"/>
              <a:t>, , </a:t>
            </a:r>
            <a:r>
              <a:rPr lang="en-US" sz="1000" dirty="0"/>
              <a:t>, </a:t>
            </a:r>
            <a:r>
              <a:rPr lang="en-US" sz="1000" dirty="0">
                <a:hlinkClick r:id="rId2"/>
              </a:rPr>
              <a:t>Romi </a:t>
            </a:r>
            <a:r>
              <a:rPr lang="en-US" sz="1000" dirty="0" err="1">
                <a:hlinkClick r:id="rId2"/>
              </a:rPr>
              <a:t>Magori-Cohen</a:t>
            </a:r>
            <a:r>
              <a:rPr lang="en-US" sz="1000" baseline="30000" dirty="0" err="1">
                <a:hlinkClick r:id="rId6" tooltip="Affiliation: c"/>
              </a:rPr>
              <a:t>c</a:t>
            </a:r>
            <a:r>
              <a:rPr lang="en-US" sz="1000" baseline="30000" dirty="0"/>
              <a:t>, </a:t>
            </a:r>
            <a:r>
              <a:rPr lang="en-US" sz="1000" baseline="30000" dirty="0">
                <a:hlinkClick r:id="rId5" tooltip="Footnote: 1"/>
              </a:rPr>
              <a:t>1</a:t>
            </a:r>
            <a:r>
              <a:rPr lang="en-US" sz="1000" dirty="0"/>
              <a:t>, </a:t>
            </a:r>
            <a:r>
              <a:rPr lang="en-US" sz="1000" dirty="0">
                <a:hlinkClick r:id="rId2"/>
              </a:rPr>
              <a:t>Giora </a:t>
            </a:r>
            <a:r>
              <a:rPr lang="en-US" sz="1000" dirty="0" err="1">
                <a:hlinkClick r:id="rId2"/>
              </a:rPr>
              <a:t>Galili</a:t>
            </a:r>
            <a:r>
              <a:rPr lang="en-US" sz="1000" baseline="30000" dirty="0" err="1">
                <a:hlinkClick r:id="rId4" tooltip="Affiliation: b"/>
              </a:rPr>
              <a:t>b</a:t>
            </a:r>
            <a:r>
              <a:rPr lang="en-US" sz="1000" dirty="0"/>
              <a:t>, </a:t>
            </a:r>
            <a:r>
              <a:rPr lang="en-US" sz="1000" dirty="0">
                <a:hlinkClick r:id="rId2"/>
              </a:rPr>
              <a:t>Magi </a:t>
            </a:r>
            <a:r>
              <a:rPr lang="en-US" sz="1000" dirty="0" err="1">
                <a:hlinkClick r:id="rId2"/>
              </a:rPr>
              <a:t>Singer</a:t>
            </a:r>
            <a:r>
              <a:rPr lang="en-US" sz="1000" baseline="30000" dirty="0" err="1">
                <a:hlinkClick r:id="rId4" tooltip="Affiliation: b"/>
              </a:rPr>
              <a:t>b</a:t>
            </a:r>
            <a:r>
              <a:rPr lang="en-US" sz="1000" dirty="0"/>
              <a:t>, </a:t>
            </a:r>
            <a:r>
              <a:rPr lang="en-US" sz="1000" dirty="0">
                <a:hlinkClick r:id="rId2"/>
              </a:rPr>
              <a:t>Yoram </a:t>
            </a:r>
            <a:r>
              <a:rPr lang="en-US" sz="1000" dirty="0" err="1">
                <a:hlinkClick r:id="rId2"/>
              </a:rPr>
              <a:t>Louzoun</a:t>
            </a:r>
            <a:r>
              <a:rPr lang="en-US" sz="1000" baseline="30000" dirty="0" err="1">
                <a:hlinkClick r:id="rId6" tooltip="Affiliation: c"/>
              </a:rPr>
              <a:t>c</a:t>
            </a:r>
            <a:r>
              <a:rPr lang="en-US" sz="1000" baseline="30000" dirty="0"/>
              <a:t>    </a:t>
            </a:r>
            <a:r>
              <a:rPr lang="en-US" sz="1000" b="1" dirty="0"/>
              <a:t>Mother and infant coordinate heart rhythms through episodes of interaction synchrony     </a:t>
            </a:r>
            <a:r>
              <a:rPr lang="en-US" sz="1000" dirty="0"/>
              <a:t>Department of Psychology, Bar-</a:t>
            </a:r>
            <a:r>
              <a:rPr lang="en-US" sz="1000" dirty="0" err="1"/>
              <a:t>Ilan</a:t>
            </a:r>
            <a:r>
              <a:rPr lang="en-US" sz="1000" dirty="0"/>
              <a:t> University, </a:t>
            </a:r>
            <a:r>
              <a:rPr lang="en-US" sz="1000" dirty="0" err="1"/>
              <a:t>Israel</a:t>
            </a:r>
            <a:r>
              <a:rPr lang="en-US" sz="1000" baseline="30000" dirty="0" err="1"/>
              <a:t>b</a:t>
            </a:r>
            <a:r>
              <a:rPr lang="en-US" sz="1000" dirty="0"/>
              <a:t> The </a:t>
            </a:r>
            <a:r>
              <a:rPr lang="en-US" sz="1000" dirty="0" err="1"/>
              <a:t>Gonda</a:t>
            </a:r>
            <a:r>
              <a:rPr lang="en-US" sz="1000" dirty="0"/>
              <a:t> Brain Sciences Center, Bar-</a:t>
            </a:r>
            <a:r>
              <a:rPr lang="en-US" sz="1000" dirty="0" err="1"/>
              <a:t>Ilan</a:t>
            </a:r>
            <a:r>
              <a:rPr lang="en-US" sz="1000" dirty="0"/>
              <a:t> University, </a:t>
            </a:r>
            <a:r>
              <a:rPr lang="en-US" sz="1000" dirty="0" err="1"/>
              <a:t>Israel</a:t>
            </a:r>
            <a:r>
              <a:rPr lang="en-US" sz="1000" baseline="30000" dirty="0" err="1"/>
              <a:t>c</a:t>
            </a:r>
            <a:r>
              <a:rPr lang="en-US" sz="1000" dirty="0"/>
              <a:t> Department of Mathematics, Bar-</a:t>
            </a:r>
            <a:r>
              <a:rPr lang="en-US" sz="1000" dirty="0" err="1"/>
              <a:t>Ilan</a:t>
            </a:r>
            <a:r>
              <a:rPr lang="en-US" sz="1000" dirty="0"/>
              <a:t> University.</a:t>
            </a:r>
            <a:r>
              <a:rPr lang="en-US" sz="1000" dirty="0" smtClean="0"/>
              <a:t> </a:t>
            </a:r>
            <a:endParaRPr lang="en-US" sz="1200" dirty="0" smtClean="0"/>
          </a:p>
          <a:p>
            <a:endParaRPr lang="en-US" sz="1200" dirty="0" smtClean="0"/>
          </a:p>
          <a:p>
            <a:pPr algn="ctr"/>
            <a:r>
              <a:rPr lang="en-US" sz="1200" b="1" u="sng" dirty="0" smtClean="0">
                <a:solidFill>
                  <a:srgbClr val="008000"/>
                </a:solidFill>
              </a:rPr>
              <a:t>Curtain, Act 2</a:t>
            </a:r>
            <a:endParaRPr lang="en-US" u="sng" dirty="0" smtClean="0"/>
          </a:p>
        </p:txBody>
      </p:sp>
      <p:sp>
        <p:nvSpPr>
          <p:cNvPr id="10" name="TextBox 9"/>
          <p:cNvSpPr txBox="1"/>
          <p:nvPr/>
        </p:nvSpPr>
        <p:spPr>
          <a:xfrm>
            <a:off x="7702961" y="902138"/>
            <a:ext cx="644527" cy="923330"/>
          </a:xfrm>
          <a:prstGeom prst="rect">
            <a:avLst/>
          </a:prstGeom>
          <a:noFill/>
        </p:spPr>
        <p:txBody>
          <a:bodyPr wrap="none" rtlCol="0">
            <a:spAutoFit/>
          </a:bodyPr>
          <a:lstStyle/>
          <a:p>
            <a:r>
              <a:rPr lang="en-US" sz="3600" dirty="0" smtClean="0">
                <a:solidFill>
                  <a:srgbClr val="008000"/>
                </a:solidFill>
              </a:rPr>
              <a:t>**</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rame 4"/>
          <p:cNvSpPr/>
          <p:nvPr/>
        </p:nvSpPr>
        <p:spPr>
          <a:xfrm>
            <a:off x="1" y="0"/>
            <a:ext cx="9144000" cy="6858000"/>
          </a:xfrm>
          <a:prstGeom prst="frame">
            <a:avLst/>
          </a:prstGeom>
          <a:solidFill>
            <a:schemeClr val="tx1">
              <a:alpha val="18000"/>
            </a:schemeClr>
          </a:solidFill>
        </p:spPr>
        <p:style>
          <a:lnRef idx="0">
            <a:schemeClr val="accent5"/>
          </a:lnRef>
          <a:fillRef idx="3">
            <a:schemeClr val="accent5"/>
          </a:fillRef>
          <a:effectRef idx="3">
            <a:schemeClr val="accent5"/>
          </a:effectRef>
          <a:fontRef idx="minor">
            <a:schemeClr val="lt1"/>
          </a:fontRef>
        </p:style>
        <p:txBody>
          <a:bodyPr lIns="91408" tIns="45704" rIns="91408" bIns="45704" rtlCol="0" anchor="ctr"/>
          <a:lstStyle/>
          <a:p>
            <a:pPr algn="ctr"/>
            <a:endParaRPr lang="en-US" dirty="0">
              <a:solidFill>
                <a:schemeClr val="bg2"/>
              </a:solidFill>
            </a:endParaRPr>
          </a:p>
        </p:txBody>
      </p:sp>
      <p:sp>
        <p:nvSpPr>
          <p:cNvPr id="7" name="Date Placeholder 6"/>
          <p:cNvSpPr>
            <a:spLocks noGrp="1"/>
          </p:cNvSpPr>
          <p:nvPr>
            <p:ph type="dt" sz="half" idx="10"/>
          </p:nvPr>
        </p:nvSpPr>
        <p:spPr/>
        <p:txBody>
          <a:bodyPr/>
          <a:lstStyle/>
          <a:p>
            <a:r>
              <a:rPr lang="en-US" smtClean="0"/>
              <a:t>Tuesday, October 15, 2013</a:t>
            </a:r>
            <a:endParaRPr lang="en-US"/>
          </a:p>
        </p:txBody>
      </p:sp>
      <p:sp>
        <p:nvSpPr>
          <p:cNvPr id="8" name="Slide Number Placeholder 7"/>
          <p:cNvSpPr>
            <a:spLocks noGrp="1"/>
          </p:cNvSpPr>
          <p:nvPr>
            <p:ph type="sldNum" sz="quarter" idx="12"/>
          </p:nvPr>
        </p:nvSpPr>
        <p:spPr/>
        <p:txBody>
          <a:bodyPr/>
          <a:lstStyle/>
          <a:p>
            <a:fld id="{8846679A-A2C7-CA48-B6F0-065B8B39D3A7}" type="slidenum">
              <a:rPr lang="en-US" smtClean="0"/>
              <a:pPr/>
              <a:t>4</a:t>
            </a:fld>
            <a:endParaRPr lang="en-US"/>
          </a:p>
        </p:txBody>
      </p:sp>
      <p:sp>
        <p:nvSpPr>
          <p:cNvPr id="9" name="Footer Placeholder 8"/>
          <p:cNvSpPr>
            <a:spLocks noGrp="1"/>
          </p:cNvSpPr>
          <p:nvPr>
            <p:ph type="ftr" sz="quarter" idx="11"/>
          </p:nvPr>
        </p:nvSpPr>
        <p:spPr/>
        <p:txBody>
          <a:bodyPr/>
          <a:lstStyle/>
          <a:p>
            <a:r>
              <a:rPr lang="en-US" dirty="0" smtClean="0"/>
              <a:t>Chaos &amp; Complex Systems Seminar Department of Physics, University of Wisconsin-Madison</a:t>
            </a:r>
            <a:endParaRPr lang="en-US" dirty="0"/>
          </a:p>
        </p:txBody>
      </p:sp>
      <p:sp>
        <p:nvSpPr>
          <p:cNvPr id="10" name="TextBox 9"/>
          <p:cNvSpPr txBox="1"/>
          <p:nvPr/>
        </p:nvSpPr>
        <p:spPr>
          <a:xfrm>
            <a:off x="866403" y="4004437"/>
            <a:ext cx="7403809" cy="2031325"/>
          </a:xfrm>
          <a:prstGeom prst="rect">
            <a:avLst/>
          </a:prstGeom>
          <a:noFill/>
        </p:spPr>
        <p:txBody>
          <a:bodyPr wrap="square" rtlCol="0">
            <a:spAutoFit/>
          </a:bodyPr>
          <a:lstStyle/>
          <a:p>
            <a:pPr algn="ctr"/>
            <a:r>
              <a:rPr lang="en-US" sz="1400" i="1" u="sng" dirty="0" smtClean="0"/>
              <a:t>NOTE</a:t>
            </a:r>
          </a:p>
          <a:p>
            <a:r>
              <a:rPr lang="en-US" sz="1600" i="1" dirty="0" smtClean="0"/>
              <a:t>   </a:t>
            </a:r>
            <a:r>
              <a:rPr lang="en-US" sz="1200" i="1" dirty="0" smtClean="0"/>
              <a:t>This Presentation Version of the material is cut to the bone in order to allow time for Seminar discussion.  Lots of connective tissue and important elaborations are not included here.  Some of my favorite slide sequences are lying on my computer’s equivalent of “the cutting room floor” – where they are being carefully retained.  </a:t>
            </a:r>
            <a:r>
              <a:rPr lang="en-US" sz="1200" i="1" dirty="0" smtClean="0">
                <a:solidFill>
                  <a:srgbClr val="008000"/>
                </a:solidFill>
              </a:rPr>
              <a:t>Several of these sequences appear at the end of this PDF, in and Addendum, following the partial Bibliography.</a:t>
            </a:r>
          </a:p>
          <a:p>
            <a:r>
              <a:rPr lang="en-US" sz="1200" i="1" dirty="0" smtClean="0"/>
              <a:t>   </a:t>
            </a:r>
            <a:r>
              <a:rPr lang="en-US" sz="1200" i="1" dirty="0" smtClean="0">
                <a:solidFill>
                  <a:srgbClr val="008000"/>
                </a:solidFill>
              </a:rPr>
              <a:t>This complete text will be available free by sending requests to me at</a:t>
            </a:r>
            <a:r>
              <a:rPr lang="en-US" sz="1200" i="1" dirty="0" smtClean="0"/>
              <a:t> </a:t>
            </a:r>
            <a:r>
              <a:rPr lang="en-US" sz="1200" i="1" dirty="0" smtClean="0">
                <a:hlinkClick r:id="rId2"/>
              </a:rPr>
              <a:t>bzf202@gmail.com</a:t>
            </a:r>
            <a:r>
              <a:rPr lang="en-US" sz="1200" i="1" dirty="0" smtClean="0"/>
              <a:t>.  </a:t>
            </a:r>
            <a:r>
              <a:rPr lang="en-US" sz="1200" i="1" dirty="0" smtClean="0">
                <a:solidFill>
                  <a:srgbClr val="008000"/>
                </a:solidFill>
              </a:rPr>
              <a:t>To get your copy soon please give me your e-mail address today or send for it quickly, to receive PDF distribution via e-mail.</a:t>
            </a:r>
          </a:p>
          <a:p>
            <a:r>
              <a:rPr lang="en-US" sz="1200" i="1" dirty="0" smtClean="0"/>
              <a:t>   My friend and collaborator Cameron Holmes was extremely helpful to me in formulating parts of this presentation and I am grateful to him for his efforts.  I am also grateful to my grandson, Noah Friedlander, for his patience when he  helped Grandpa learn some of the computer techniques that make this presentation possible.</a:t>
            </a:r>
            <a:endParaRPr lang="en-US" sz="2000" i="1" u="sng" dirty="0"/>
          </a:p>
        </p:txBody>
      </p:sp>
      <p:sp>
        <p:nvSpPr>
          <p:cNvPr id="15" name="TextBox 14"/>
          <p:cNvSpPr txBox="1"/>
          <p:nvPr/>
        </p:nvSpPr>
        <p:spPr>
          <a:xfrm>
            <a:off x="941126" y="1057469"/>
            <a:ext cx="7264032" cy="2400633"/>
          </a:xfrm>
          <a:prstGeom prst="rect">
            <a:avLst/>
          </a:prstGeom>
          <a:noFill/>
        </p:spPr>
        <p:txBody>
          <a:bodyPr wrap="square" lIns="91416" tIns="45708" rIns="91416" bIns="45708" rtlCol="0">
            <a:spAutoFit/>
          </a:bodyPr>
          <a:lstStyle/>
          <a:p>
            <a:pPr algn="ctr"/>
            <a:r>
              <a:rPr lang="en-US" sz="2400" b="1" u="sng" dirty="0"/>
              <a:t>From Here To There:</a:t>
            </a:r>
            <a:endParaRPr lang="en-US" sz="2400" dirty="0"/>
          </a:p>
          <a:p>
            <a:pPr algn="ctr"/>
            <a:r>
              <a:rPr lang="en-US" i="1" dirty="0"/>
              <a:t>From Lawful </a:t>
            </a:r>
            <a:r>
              <a:rPr lang="en-US" i="1" dirty="0" smtClean="0"/>
              <a:t>Neuroscience </a:t>
            </a:r>
          </a:p>
          <a:p>
            <a:pPr algn="ctr"/>
            <a:r>
              <a:rPr lang="en-US" i="1" dirty="0" smtClean="0"/>
              <a:t>To </a:t>
            </a:r>
            <a:r>
              <a:rPr lang="en-US" i="1" dirty="0"/>
              <a:t>The</a:t>
            </a:r>
            <a:r>
              <a:rPr lang="en-US" i="1" dirty="0" smtClean="0"/>
              <a:t> Unruly </a:t>
            </a:r>
            <a:r>
              <a:rPr lang="en-US" i="1" dirty="0"/>
              <a:t>Realities </a:t>
            </a:r>
            <a:r>
              <a:rPr lang="en-US" i="1" dirty="0" smtClean="0"/>
              <a:t>of  </a:t>
            </a:r>
            <a:r>
              <a:rPr lang="en-US" i="1" dirty="0"/>
              <a:t>Every Day Human </a:t>
            </a:r>
            <a:r>
              <a:rPr lang="en-US" i="1" dirty="0" smtClean="0"/>
              <a:t>Adaptation</a:t>
            </a:r>
            <a:endParaRPr lang="en-US" sz="1000" i="1" dirty="0"/>
          </a:p>
          <a:p>
            <a:pPr algn="ctr"/>
            <a:endParaRPr lang="en-US" sz="1000" i="1" dirty="0"/>
          </a:p>
          <a:p>
            <a:pPr algn="ctr"/>
            <a:r>
              <a:rPr lang="en-US" i="1" dirty="0" smtClean="0"/>
              <a:t>OR</a:t>
            </a:r>
          </a:p>
          <a:p>
            <a:pPr algn="ctr"/>
            <a:endParaRPr lang="en-US" sz="1000" i="1" dirty="0"/>
          </a:p>
          <a:p>
            <a:pPr algn="ctr"/>
            <a:r>
              <a:rPr lang="en-US" sz="2400" b="1" spc="100" dirty="0">
                <a:solidFill>
                  <a:srgbClr val="008000"/>
                </a:solidFill>
                <a:effectLst>
                  <a:glow rad="101600">
                    <a:srgbClr val="FFFF00">
                      <a:alpha val="68000"/>
                    </a:srgbClr>
                  </a:glow>
                </a:effectLst>
              </a:rPr>
              <a:t>Are Mother-Infant Smiles </a:t>
            </a:r>
            <a:endParaRPr lang="en-US" sz="2400" b="1" spc="100" dirty="0" smtClean="0">
              <a:solidFill>
                <a:srgbClr val="008000"/>
              </a:solidFill>
              <a:effectLst>
                <a:glow rad="101600">
                  <a:srgbClr val="FFFF00">
                    <a:alpha val="68000"/>
                  </a:srgbClr>
                </a:glow>
              </a:effectLst>
            </a:endParaRPr>
          </a:p>
          <a:p>
            <a:pPr algn="ctr"/>
            <a:r>
              <a:rPr lang="en-US" sz="2400" b="1" spc="100" dirty="0" smtClean="0">
                <a:solidFill>
                  <a:srgbClr val="008000"/>
                </a:solidFill>
                <a:effectLst>
                  <a:glow rad="101600">
                    <a:srgbClr val="FFFF00">
                      <a:alpha val="68000"/>
                    </a:srgbClr>
                  </a:glow>
                </a:effectLst>
              </a:rPr>
              <a:t>Beacon </a:t>
            </a:r>
            <a:r>
              <a:rPr lang="en-US" sz="2400" b="1" spc="100" dirty="0">
                <a:solidFill>
                  <a:srgbClr val="008000"/>
                </a:solidFill>
                <a:effectLst>
                  <a:glow rad="101600">
                    <a:srgbClr val="FFFF00">
                      <a:alpha val="68000"/>
                    </a:srgbClr>
                  </a:glow>
                </a:effectLst>
              </a:rPr>
              <a:t>Lights of Evolution &amp; Civilization</a:t>
            </a:r>
            <a:r>
              <a:rPr lang="en-US" sz="2400" b="1" spc="100" dirty="0" smtClean="0">
                <a:solidFill>
                  <a:srgbClr val="008000"/>
                </a:solidFill>
                <a:effectLst>
                  <a:glow rad="101600">
                    <a:srgbClr val="FFFF00">
                      <a:alpha val="68000"/>
                    </a:srgbClr>
                  </a:glow>
                </a:effectLst>
              </a:rPr>
              <a:t>?</a:t>
            </a:r>
            <a:endParaRPr lang="en-US" sz="2400" b="1" spc="100" dirty="0">
              <a:solidFill>
                <a:srgbClr val="008000"/>
              </a:solidFill>
              <a:effectLst>
                <a:glow rad="101600">
                  <a:srgbClr val="FFFF00">
                    <a:alpha val="68000"/>
                  </a:srgbClr>
                </a:glow>
              </a:effectLst>
            </a:endParaRPr>
          </a:p>
        </p:txBody>
      </p:sp>
      <p:sp>
        <p:nvSpPr>
          <p:cNvPr id="16" name="TextBox 15"/>
          <p:cNvSpPr txBox="1"/>
          <p:nvPr/>
        </p:nvSpPr>
        <p:spPr>
          <a:xfrm>
            <a:off x="2850141" y="3458102"/>
            <a:ext cx="3513790" cy="461641"/>
          </a:xfrm>
          <a:prstGeom prst="rect">
            <a:avLst/>
          </a:prstGeom>
          <a:noFill/>
        </p:spPr>
        <p:txBody>
          <a:bodyPr wrap="square" lIns="91416" tIns="45708" rIns="91416" bIns="45708" rtlCol="0">
            <a:spAutoFit/>
          </a:bodyPr>
          <a:lstStyle/>
          <a:p>
            <a:pPr algn="ctr"/>
            <a:r>
              <a:rPr lang="en-US" sz="1100" dirty="0"/>
              <a:t>Bernard Z. Friedlander, Ph.D</a:t>
            </a:r>
            <a:r>
              <a:rPr lang="en-US" sz="1200" dirty="0"/>
              <a:t>.</a:t>
            </a:r>
            <a:endParaRPr lang="en-US" sz="800" dirty="0"/>
          </a:p>
          <a:p>
            <a:pPr algn="ctr"/>
            <a:r>
              <a:rPr lang="en-US" sz="800" dirty="0"/>
              <a:t>Version </a:t>
            </a:r>
            <a:r>
              <a:rPr lang="en-US" sz="800" dirty="0" smtClean="0"/>
              <a:t>13.10.15p</a:t>
            </a:r>
            <a:r>
              <a:rPr lang="en-US" sz="1200" i="1" dirty="0" smtClean="0"/>
              <a:t> </a:t>
            </a:r>
            <a:endParaRPr lang="en-US" sz="12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rame 4"/>
          <p:cNvSpPr/>
          <p:nvPr/>
        </p:nvSpPr>
        <p:spPr>
          <a:xfrm>
            <a:off x="1" y="0"/>
            <a:ext cx="9144000" cy="6858000"/>
          </a:xfrm>
          <a:prstGeom prst="frame">
            <a:avLst/>
          </a:prstGeom>
          <a:solidFill>
            <a:schemeClr val="tx1">
              <a:alpha val="18000"/>
            </a:schemeClr>
          </a:solidFill>
        </p:spPr>
        <p:style>
          <a:lnRef idx="0">
            <a:schemeClr val="accent5"/>
          </a:lnRef>
          <a:fillRef idx="3">
            <a:schemeClr val="accent5"/>
          </a:fillRef>
          <a:effectRef idx="3">
            <a:schemeClr val="accent5"/>
          </a:effectRef>
          <a:fontRef idx="minor">
            <a:schemeClr val="lt1"/>
          </a:fontRef>
        </p:style>
        <p:txBody>
          <a:bodyPr lIns="91416" tIns="45708" rIns="91416" bIns="45708" rtlCol="0" anchor="ctr"/>
          <a:lstStyle/>
          <a:p>
            <a:pPr algn="ctr"/>
            <a:endParaRPr lang="en-US" dirty="0">
              <a:solidFill>
                <a:schemeClr val="bg2"/>
              </a:solidFill>
            </a:endParaRPr>
          </a:p>
        </p:txBody>
      </p:sp>
      <p:sp>
        <p:nvSpPr>
          <p:cNvPr id="7" name="TextBox 6"/>
          <p:cNvSpPr txBox="1"/>
          <p:nvPr/>
        </p:nvSpPr>
        <p:spPr>
          <a:xfrm>
            <a:off x="2557517" y="1585310"/>
            <a:ext cx="184666" cy="369332"/>
          </a:xfrm>
          <a:prstGeom prst="rect">
            <a:avLst/>
          </a:prstGeom>
          <a:noFill/>
        </p:spPr>
        <p:txBody>
          <a:bodyPr wrap="none" lIns="91416" tIns="45708" rIns="91416" bIns="45708" rtlCol="0">
            <a:spAutoFit/>
          </a:bodyPr>
          <a:lstStyle/>
          <a:p>
            <a:endParaRPr lang="en-US" dirty="0"/>
          </a:p>
        </p:txBody>
      </p:sp>
      <p:sp>
        <p:nvSpPr>
          <p:cNvPr id="4" name="Date Placeholder 3"/>
          <p:cNvSpPr>
            <a:spLocks noGrp="1"/>
          </p:cNvSpPr>
          <p:nvPr>
            <p:ph type="dt" sz="half" idx="10"/>
          </p:nvPr>
        </p:nvSpPr>
        <p:spPr/>
        <p:txBody>
          <a:bodyPr/>
          <a:lstStyle/>
          <a:p>
            <a:r>
              <a:rPr lang="en-US" smtClean="0"/>
              <a:t>Tuesday, October 15, 2013</a:t>
            </a:r>
            <a:endParaRPr lang="en-US"/>
          </a:p>
        </p:txBody>
      </p:sp>
      <p:sp>
        <p:nvSpPr>
          <p:cNvPr id="6" name="Slide Number Placeholder 5"/>
          <p:cNvSpPr>
            <a:spLocks noGrp="1"/>
          </p:cNvSpPr>
          <p:nvPr>
            <p:ph type="sldNum" sz="quarter" idx="12"/>
          </p:nvPr>
        </p:nvSpPr>
        <p:spPr/>
        <p:txBody>
          <a:bodyPr/>
          <a:lstStyle/>
          <a:p>
            <a:fld id="{8846679A-A2C7-CA48-B6F0-065B8B39D3A7}" type="slidenum">
              <a:rPr lang="en-US" smtClean="0"/>
              <a:pPr/>
              <a:t>40</a:t>
            </a:fld>
            <a:endParaRPr lang="en-US"/>
          </a:p>
        </p:txBody>
      </p:sp>
      <p:sp>
        <p:nvSpPr>
          <p:cNvPr id="8" name="Footer Placeholder 7"/>
          <p:cNvSpPr>
            <a:spLocks noGrp="1"/>
          </p:cNvSpPr>
          <p:nvPr>
            <p:ph type="ftr" sz="quarter" idx="11"/>
          </p:nvPr>
        </p:nvSpPr>
        <p:spPr/>
        <p:txBody>
          <a:bodyPr/>
          <a:lstStyle/>
          <a:p>
            <a:r>
              <a:rPr lang="en-US" dirty="0" smtClean="0"/>
              <a:t>Chaos &amp; Complex Systems Seminar Department of Physics, University of Wisconsin-Madison</a:t>
            </a:r>
            <a:endParaRPr lang="en-US" dirty="0"/>
          </a:p>
        </p:txBody>
      </p:sp>
      <p:sp>
        <p:nvSpPr>
          <p:cNvPr id="9" name="TextBox 8"/>
          <p:cNvSpPr txBox="1"/>
          <p:nvPr/>
        </p:nvSpPr>
        <p:spPr>
          <a:xfrm>
            <a:off x="7624134" y="910897"/>
            <a:ext cx="299631" cy="646331"/>
          </a:xfrm>
          <a:prstGeom prst="rect">
            <a:avLst/>
          </a:prstGeom>
          <a:noFill/>
        </p:spPr>
        <p:txBody>
          <a:bodyPr wrap="none" rtlCol="0">
            <a:spAutoFit/>
          </a:bodyPr>
          <a:lstStyle/>
          <a:p>
            <a:r>
              <a:rPr lang="en-US" dirty="0" smtClean="0">
                <a:solidFill>
                  <a:srgbClr val="008000"/>
                </a:solidFill>
              </a:rPr>
              <a:t>*</a:t>
            </a:r>
          </a:p>
          <a:p>
            <a:endParaRPr lang="en-US" dirty="0"/>
          </a:p>
        </p:txBody>
      </p:sp>
      <p:sp>
        <p:nvSpPr>
          <p:cNvPr id="11" name="TextBox 10"/>
          <p:cNvSpPr txBox="1"/>
          <p:nvPr/>
        </p:nvSpPr>
        <p:spPr>
          <a:xfrm>
            <a:off x="2742183" y="2093311"/>
            <a:ext cx="3677886" cy="2477601"/>
          </a:xfrm>
          <a:prstGeom prst="rect">
            <a:avLst/>
          </a:prstGeom>
          <a:noFill/>
        </p:spPr>
        <p:txBody>
          <a:bodyPr wrap="square" rtlCol="0">
            <a:spAutoFit/>
          </a:bodyPr>
          <a:lstStyle/>
          <a:p>
            <a:pPr algn="ctr"/>
            <a:r>
              <a:rPr lang="en-US" sz="2400" b="1" dirty="0" smtClean="0"/>
              <a:t>Act</a:t>
            </a:r>
          </a:p>
          <a:p>
            <a:pPr algn="ctr"/>
            <a:endParaRPr lang="en-US" sz="1200" b="1" dirty="0" smtClean="0"/>
          </a:p>
          <a:p>
            <a:pPr algn="ctr"/>
            <a:r>
              <a:rPr lang="en-US" sz="2400" b="1" dirty="0" smtClean="0"/>
              <a:t>Three</a:t>
            </a:r>
            <a:endParaRPr lang="en-US" sz="1100" b="1" dirty="0" smtClean="0"/>
          </a:p>
          <a:p>
            <a:pPr algn="ctr"/>
            <a:r>
              <a:rPr lang="en-US" sz="1100" dirty="0" smtClean="0"/>
              <a:t>Slides 40-55</a:t>
            </a:r>
          </a:p>
          <a:p>
            <a:pPr algn="ctr"/>
            <a:endParaRPr lang="en-US" sz="1200" dirty="0" smtClean="0"/>
          </a:p>
          <a:p>
            <a:pPr algn="ctr"/>
            <a:r>
              <a:rPr lang="en-US" sz="2400" b="1" i="1" dirty="0" smtClean="0">
                <a:solidFill>
                  <a:srgbClr val="900BFF"/>
                </a:solidFill>
              </a:rPr>
              <a:t>Breaking New Trails</a:t>
            </a:r>
          </a:p>
          <a:p>
            <a:pPr algn="ctr"/>
            <a:r>
              <a:rPr lang="en-US" sz="2400" b="1" i="1" dirty="0" smtClean="0">
                <a:solidFill>
                  <a:srgbClr val="900BFF"/>
                </a:solidFill>
              </a:rPr>
              <a:t>To Get</a:t>
            </a:r>
          </a:p>
          <a:p>
            <a:pPr algn="ctr"/>
            <a:r>
              <a:rPr lang="en-US" sz="2400" b="1" i="1" dirty="0" smtClean="0">
                <a:solidFill>
                  <a:srgbClr val="900BFF"/>
                </a:solidFill>
              </a:rPr>
              <a:t> From Here to There</a:t>
            </a:r>
            <a:endParaRPr lang="en-US" sz="2400" b="1" i="1" dirty="0">
              <a:solidFill>
                <a:srgbClr val="900BFF"/>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rame 4"/>
          <p:cNvSpPr/>
          <p:nvPr/>
        </p:nvSpPr>
        <p:spPr>
          <a:xfrm>
            <a:off x="0" y="0"/>
            <a:ext cx="9144000" cy="6858000"/>
          </a:xfrm>
          <a:prstGeom prst="frame">
            <a:avLst/>
          </a:prstGeom>
          <a:solidFill>
            <a:schemeClr val="tx1">
              <a:alpha val="18000"/>
            </a:schemeClr>
          </a:solidFill>
        </p:spPr>
        <p:style>
          <a:lnRef idx="0">
            <a:schemeClr val="accent5"/>
          </a:lnRef>
          <a:fillRef idx="3">
            <a:schemeClr val="accent5"/>
          </a:fillRef>
          <a:effectRef idx="3">
            <a:schemeClr val="accent5"/>
          </a:effectRef>
          <a:fontRef idx="minor">
            <a:schemeClr val="lt1"/>
          </a:fontRef>
        </p:style>
        <p:txBody>
          <a:bodyPr lIns="91416" tIns="45708" rIns="91416" bIns="45708" rtlCol="0" anchor="ctr"/>
          <a:lstStyle/>
          <a:p>
            <a:pPr algn="ctr"/>
            <a:endParaRPr lang="en-US" dirty="0">
              <a:solidFill>
                <a:schemeClr val="bg2"/>
              </a:solidFill>
            </a:endParaRPr>
          </a:p>
        </p:txBody>
      </p:sp>
      <p:sp>
        <p:nvSpPr>
          <p:cNvPr id="7" name="TextBox 6"/>
          <p:cNvSpPr txBox="1"/>
          <p:nvPr/>
        </p:nvSpPr>
        <p:spPr>
          <a:xfrm>
            <a:off x="2557517" y="1585310"/>
            <a:ext cx="184666" cy="369332"/>
          </a:xfrm>
          <a:prstGeom prst="rect">
            <a:avLst/>
          </a:prstGeom>
          <a:noFill/>
        </p:spPr>
        <p:txBody>
          <a:bodyPr wrap="none" lIns="91416" tIns="45708" rIns="91416" bIns="45708" rtlCol="0">
            <a:spAutoFit/>
          </a:bodyPr>
          <a:lstStyle/>
          <a:p>
            <a:endParaRPr lang="en-US" dirty="0"/>
          </a:p>
        </p:txBody>
      </p:sp>
      <p:sp>
        <p:nvSpPr>
          <p:cNvPr id="8" name="Date Placeholder 7"/>
          <p:cNvSpPr>
            <a:spLocks noGrp="1"/>
          </p:cNvSpPr>
          <p:nvPr>
            <p:ph type="dt" sz="half" idx="10"/>
          </p:nvPr>
        </p:nvSpPr>
        <p:spPr/>
        <p:txBody>
          <a:bodyPr/>
          <a:lstStyle/>
          <a:p>
            <a:r>
              <a:rPr lang="en-US" smtClean="0"/>
              <a:t>Tuesday, October 15, 2013</a:t>
            </a:r>
            <a:endParaRPr lang="en-US"/>
          </a:p>
        </p:txBody>
      </p:sp>
      <p:sp>
        <p:nvSpPr>
          <p:cNvPr id="9" name="Slide Number Placeholder 8"/>
          <p:cNvSpPr>
            <a:spLocks noGrp="1"/>
          </p:cNvSpPr>
          <p:nvPr>
            <p:ph type="sldNum" sz="quarter" idx="12"/>
          </p:nvPr>
        </p:nvSpPr>
        <p:spPr/>
        <p:txBody>
          <a:bodyPr/>
          <a:lstStyle/>
          <a:p>
            <a:fld id="{8846679A-A2C7-CA48-B6F0-065B8B39D3A7}" type="slidenum">
              <a:rPr lang="en-US" smtClean="0"/>
              <a:pPr/>
              <a:t>41</a:t>
            </a:fld>
            <a:endParaRPr lang="en-US"/>
          </a:p>
        </p:txBody>
      </p:sp>
      <p:sp>
        <p:nvSpPr>
          <p:cNvPr id="10" name="Footer Placeholder 9"/>
          <p:cNvSpPr>
            <a:spLocks noGrp="1"/>
          </p:cNvSpPr>
          <p:nvPr>
            <p:ph type="ftr" sz="quarter" idx="11"/>
          </p:nvPr>
        </p:nvSpPr>
        <p:spPr/>
        <p:txBody>
          <a:bodyPr/>
          <a:lstStyle/>
          <a:p>
            <a:r>
              <a:rPr lang="en-US" dirty="0" smtClean="0"/>
              <a:t>Chaos &amp; Complex Systems Seminar Department of Physics, University of Wisconsin-Madison</a:t>
            </a:r>
            <a:endParaRPr lang="en-US" dirty="0"/>
          </a:p>
        </p:txBody>
      </p:sp>
      <p:sp>
        <p:nvSpPr>
          <p:cNvPr id="17" name="TextBox 16"/>
          <p:cNvSpPr txBox="1"/>
          <p:nvPr/>
        </p:nvSpPr>
        <p:spPr>
          <a:xfrm>
            <a:off x="949677" y="919245"/>
            <a:ext cx="7203210" cy="456671"/>
          </a:xfrm>
          <a:prstGeom prst="rect">
            <a:avLst/>
          </a:prstGeom>
          <a:noFill/>
        </p:spPr>
        <p:txBody>
          <a:bodyPr wrap="square" lIns="86493" tIns="43247" rIns="86493" bIns="43247" rtlCol="0">
            <a:spAutoFit/>
          </a:bodyPr>
          <a:lstStyle/>
          <a:p>
            <a:pPr algn="ctr"/>
            <a:r>
              <a:rPr lang="en-US" sz="2400" b="1" spc="95" dirty="0" smtClean="0"/>
              <a:t>Restate The Question</a:t>
            </a:r>
            <a:endParaRPr lang="en-US" sz="2400" b="1" spc="95" dirty="0"/>
          </a:p>
        </p:txBody>
      </p:sp>
      <p:sp>
        <p:nvSpPr>
          <p:cNvPr id="18" name="TextBox 17"/>
          <p:cNvSpPr txBox="1"/>
          <p:nvPr/>
        </p:nvSpPr>
        <p:spPr>
          <a:xfrm>
            <a:off x="1022013" y="1681106"/>
            <a:ext cx="3440339" cy="2226386"/>
          </a:xfrm>
          <a:prstGeom prst="rect">
            <a:avLst/>
          </a:prstGeom>
          <a:noFill/>
        </p:spPr>
        <p:txBody>
          <a:bodyPr wrap="square" lIns="86493" tIns="43247" rIns="86493" bIns="43247" rtlCol="0">
            <a:spAutoFit/>
          </a:bodyPr>
          <a:lstStyle/>
          <a:p>
            <a:pPr algn="ctr"/>
            <a:r>
              <a:rPr lang="en-US" sz="1700" b="1" dirty="0">
                <a:solidFill>
                  <a:srgbClr val="3366FF"/>
                </a:solidFill>
              </a:rPr>
              <a:t>HERE:</a:t>
            </a:r>
          </a:p>
          <a:p>
            <a:pPr algn="ctr"/>
            <a:r>
              <a:rPr lang="en-US" sz="1500" b="1" i="1" u="sng" dirty="0">
                <a:solidFill>
                  <a:srgbClr val="3366FF"/>
                </a:solidFill>
              </a:rPr>
              <a:t>Foundations of</a:t>
            </a:r>
            <a:r>
              <a:rPr lang="en-US" sz="1500" b="1" i="1" dirty="0">
                <a:solidFill>
                  <a:srgbClr val="3366FF"/>
                </a:solidFill>
              </a:rPr>
              <a:t> </a:t>
            </a:r>
            <a:r>
              <a:rPr lang="en-US" sz="1500" b="1" i="1" u="sng" dirty="0">
                <a:solidFill>
                  <a:srgbClr val="3366FF"/>
                </a:solidFill>
              </a:rPr>
              <a:t>Natural Sciences</a:t>
            </a:r>
          </a:p>
          <a:p>
            <a:pPr algn="ctr"/>
            <a:r>
              <a:rPr lang="en-US" sz="1500" b="1" i="1" dirty="0">
                <a:solidFill>
                  <a:srgbClr val="3366FF"/>
                </a:solidFill>
              </a:rPr>
              <a:t>Attuned To</a:t>
            </a:r>
          </a:p>
          <a:p>
            <a:pPr algn="ctr"/>
            <a:r>
              <a:rPr lang="en-US" sz="1500" b="1" i="1" dirty="0">
                <a:solidFill>
                  <a:srgbClr val="3366FF"/>
                </a:solidFill>
              </a:rPr>
              <a:t>FUNGIBLE agents</a:t>
            </a:r>
          </a:p>
          <a:p>
            <a:pPr algn="ctr"/>
            <a:r>
              <a:rPr lang="en-US" sz="1500" b="1" i="1" dirty="0">
                <a:solidFill>
                  <a:srgbClr val="3366FF"/>
                </a:solidFill>
              </a:rPr>
              <a:t>CONSTANT properties</a:t>
            </a:r>
          </a:p>
          <a:p>
            <a:pPr algn="ctr"/>
            <a:r>
              <a:rPr lang="en-US" sz="1500" b="1" i="1" dirty="0">
                <a:solidFill>
                  <a:srgbClr val="3366FF"/>
                </a:solidFill>
              </a:rPr>
              <a:t>REGULATED environments</a:t>
            </a:r>
          </a:p>
          <a:p>
            <a:pPr algn="ctr"/>
            <a:r>
              <a:rPr lang="en-US" sz="1500" b="1" i="1" dirty="0">
                <a:solidFill>
                  <a:srgbClr val="3366FF"/>
                </a:solidFill>
              </a:rPr>
              <a:t>STABLE  relationships</a:t>
            </a:r>
          </a:p>
          <a:p>
            <a:pPr algn="ctr"/>
            <a:r>
              <a:rPr lang="en-US" sz="1500" b="1" i="1" dirty="0">
                <a:solidFill>
                  <a:srgbClr val="3366FF"/>
                </a:solidFill>
              </a:rPr>
              <a:t>MORE</a:t>
            </a:r>
            <a:r>
              <a:rPr lang="en-US" sz="1500" b="1" i="1" dirty="0" smtClean="0">
                <a:solidFill>
                  <a:srgbClr val="3366FF"/>
                </a:solidFill>
              </a:rPr>
              <a:t> REPLICABLE </a:t>
            </a:r>
            <a:r>
              <a:rPr lang="en-US" sz="1500" b="1" i="1" dirty="0">
                <a:solidFill>
                  <a:srgbClr val="3366FF"/>
                </a:solidFill>
              </a:rPr>
              <a:t>outcomes</a:t>
            </a:r>
          </a:p>
          <a:p>
            <a:r>
              <a:rPr lang="en-US" sz="1500" dirty="0"/>
              <a:t> </a:t>
            </a:r>
            <a:endParaRPr lang="en-US" sz="1500" u="sng" dirty="0"/>
          </a:p>
        </p:txBody>
      </p:sp>
      <p:sp>
        <p:nvSpPr>
          <p:cNvPr id="19" name="TextBox 18"/>
          <p:cNvSpPr txBox="1"/>
          <p:nvPr/>
        </p:nvSpPr>
        <p:spPr>
          <a:xfrm>
            <a:off x="4462353" y="1710944"/>
            <a:ext cx="3359043" cy="1949387"/>
          </a:xfrm>
          <a:prstGeom prst="rect">
            <a:avLst/>
          </a:prstGeom>
          <a:noFill/>
        </p:spPr>
        <p:txBody>
          <a:bodyPr wrap="square" lIns="86493" tIns="43247" rIns="86493" bIns="43247" rtlCol="0">
            <a:spAutoFit/>
          </a:bodyPr>
          <a:lstStyle/>
          <a:p>
            <a:pPr algn="ctr"/>
            <a:r>
              <a:rPr lang="en-US" sz="1500" b="1" dirty="0">
                <a:solidFill>
                  <a:srgbClr val="008000"/>
                </a:solidFill>
              </a:rPr>
              <a:t>THERE:</a:t>
            </a:r>
          </a:p>
          <a:p>
            <a:pPr algn="ctr"/>
            <a:r>
              <a:rPr lang="en-US" sz="1500" b="1" i="1" u="sng" dirty="0">
                <a:solidFill>
                  <a:srgbClr val="008000"/>
                </a:solidFill>
              </a:rPr>
              <a:t>Foundations of Life/Behavior Sciences</a:t>
            </a:r>
          </a:p>
          <a:p>
            <a:pPr algn="ctr"/>
            <a:r>
              <a:rPr lang="en-US" sz="1500" b="1" i="1" dirty="0">
                <a:solidFill>
                  <a:srgbClr val="008000"/>
                </a:solidFill>
              </a:rPr>
              <a:t>Attuned To</a:t>
            </a:r>
          </a:p>
          <a:p>
            <a:pPr algn="ctr"/>
            <a:r>
              <a:rPr lang="en-US" sz="1500" b="1" i="1" dirty="0">
                <a:solidFill>
                  <a:srgbClr val="008000"/>
                </a:solidFill>
              </a:rPr>
              <a:t>UNIQUE agents</a:t>
            </a:r>
          </a:p>
          <a:p>
            <a:pPr algn="ctr"/>
            <a:r>
              <a:rPr lang="en-US" sz="1500" b="1" i="1" dirty="0">
                <a:solidFill>
                  <a:srgbClr val="008000"/>
                </a:solidFill>
              </a:rPr>
              <a:t>VARIABLE properties</a:t>
            </a:r>
          </a:p>
          <a:p>
            <a:pPr algn="ctr"/>
            <a:r>
              <a:rPr lang="en-US" sz="1500" b="1" i="1" dirty="0">
                <a:solidFill>
                  <a:srgbClr val="008000"/>
                </a:solidFill>
              </a:rPr>
              <a:t>DYNAMIC Environments</a:t>
            </a:r>
          </a:p>
          <a:p>
            <a:pPr algn="ctr"/>
            <a:r>
              <a:rPr lang="en-US" sz="1500" b="1" i="1" dirty="0">
                <a:solidFill>
                  <a:srgbClr val="008000"/>
                </a:solidFill>
              </a:rPr>
              <a:t>VARIABLE Relationships</a:t>
            </a:r>
          </a:p>
          <a:p>
            <a:pPr algn="ctr"/>
            <a:r>
              <a:rPr lang="en-US" sz="1500" b="1" i="1" dirty="0">
                <a:solidFill>
                  <a:srgbClr val="008000"/>
                </a:solidFill>
              </a:rPr>
              <a:t>LESS</a:t>
            </a:r>
            <a:r>
              <a:rPr lang="en-US" sz="1500" b="1" i="1" dirty="0" smtClean="0">
                <a:solidFill>
                  <a:srgbClr val="008000"/>
                </a:solidFill>
              </a:rPr>
              <a:t> REPLICABLE </a:t>
            </a:r>
            <a:r>
              <a:rPr lang="en-US" sz="1500" b="1" i="1" dirty="0">
                <a:solidFill>
                  <a:srgbClr val="008000"/>
                </a:solidFill>
              </a:rPr>
              <a:t>Outcomes</a:t>
            </a:r>
            <a:endParaRPr lang="en-US" sz="1500" i="1" dirty="0"/>
          </a:p>
        </p:txBody>
      </p:sp>
      <p:sp>
        <p:nvSpPr>
          <p:cNvPr id="20" name="TextBox 19"/>
          <p:cNvSpPr txBox="1"/>
          <p:nvPr/>
        </p:nvSpPr>
        <p:spPr>
          <a:xfrm>
            <a:off x="824255" y="3677599"/>
            <a:ext cx="7463020" cy="1241501"/>
          </a:xfrm>
          <a:prstGeom prst="rect">
            <a:avLst/>
          </a:prstGeom>
          <a:noFill/>
        </p:spPr>
        <p:txBody>
          <a:bodyPr wrap="square" lIns="86493" tIns="43247" rIns="86493" bIns="43247" rtlCol="0">
            <a:spAutoFit/>
          </a:bodyPr>
          <a:lstStyle/>
          <a:p>
            <a:pPr algn="ctr"/>
            <a:r>
              <a:rPr lang="en-US" b="1" i="1" u="sng" dirty="0" err="1" smtClean="0">
                <a:solidFill>
                  <a:schemeClr val="accent2">
                    <a:lumMod val="75000"/>
                  </a:schemeClr>
                </a:solidFill>
              </a:rPr>
              <a:t>Neuro</a:t>
            </a:r>
            <a:r>
              <a:rPr lang="en-US" b="1" i="1" u="sng" dirty="0" smtClean="0">
                <a:solidFill>
                  <a:schemeClr val="accent2">
                    <a:lumMod val="75000"/>
                  </a:schemeClr>
                </a:solidFill>
              </a:rPr>
              <a:t>-Behavioral Sciences</a:t>
            </a:r>
          </a:p>
          <a:p>
            <a:pPr algn="ctr"/>
            <a:r>
              <a:rPr lang="en-US" sz="1500" b="1" i="1" dirty="0">
                <a:solidFill>
                  <a:schemeClr val="accent2">
                    <a:lumMod val="75000"/>
                  </a:schemeClr>
                </a:solidFill>
              </a:rPr>
              <a:t>Caught In The Middle?</a:t>
            </a:r>
          </a:p>
          <a:p>
            <a:pPr algn="ctr"/>
            <a:endParaRPr lang="en-US" sz="900" b="1" i="1" dirty="0">
              <a:solidFill>
                <a:schemeClr val="accent2">
                  <a:lumMod val="75000"/>
                </a:schemeClr>
              </a:solidFill>
            </a:endParaRPr>
          </a:p>
          <a:p>
            <a:r>
              <a:rPr lang="en-US" sz="1500" b="1" i="1" dirty="0">
                <a:solidFill>
                  <a:srgbClr val="3366FF"/>
                </a:solidFill>
              </a:rPr>
              <a:t>                       </a:t>
            </a:r>
            <a:r>
              <a:rPr lang="en-US" sz="1500" b="1" i="1" u="sng" dirty="0">
                <a:solidFill>
                  <a:srgbClr val="3366FF"/>
                </a:solidFill>
              </a:rPr>
              <a:t>Scientific Heritage</a:t>
            </a:r>
            <a:r>
              <a:rPr lang="en-US" sz="1500" b="1" i="1" dirty="0">
                <a:solidFill>
                  <a:srgbClr val="3366FF"/>
                </a:solidFill>
              </a:rPr>
              <a:t>			                  </a:t>
            </a:r>
            <a:r>
              <a:rPr lang="en-US" sz="1500" b="1" i="1" u="sng" dirty="0">
                <a:solidFill>
                  <a:srgbClr val="008000"/>
                </a:solidFill>
              </a:rPr>
              <a:t>Operating Territory</a:t>
            </a:r>
          </a:p>
          <a:p>
            <a:r>
              <a:rPr lang="en-US" sz="1500" b="1" i="1" dirty="0">
                <a:solidFill>
                  <a:srgbClr val="008000"/>
                </a:solidFill>
              </a:rPr>
              <a:t>                    </a:t>
            </a:r>
            <a:r>
              <a:rPr lang="en-US" sz="1500" b="1" i="1" dirty="0">
                <a:solidFill>
                  <a:srgbClr val="3366FF"/>
                </a:solidFill>
              </a:rPr>
              <a:t>The Natural Sciences                             </a:t>
            </a:r>
            <a:r>
              <a:rPr lang="en-US" sz="1500" b="1" i="1" dirty="0">
                <a:solidFill>
                  <a:srgbClr val="008000"/>
                </a:solidFill>
              </a:rPr>
              <a:t> Functioning Bodies, Brains &amp; Minds</a:t>
            </a:r>
            <a:endParaRPr lang="en-US" b="1" i="1" u="sng" dirty="0">
              <a:solidFill>
                <a:schemeClr val="accent2">
                  <a:lumMod val="75000"/>
                </a:schemeClr>
              </a:solidFill>
            </a:endParaRPr>
          </a:p>
        </p:txBody>
      </p:sp>
      <p:sp>
        <p:nvSpPr>
          <p:cNvPr id="21" name="TextBox 20"/>
          <p:cNvSpPr txBox="1"/>
          <p:nvPr/>
        </p:nvSpPr>
        <p:spPr>
          <a:xfrm>
            <a:off x="1022013" y="5194486"/>
            <a:ext cx="7157463" cy="641336"/>
          </a:xfrm>
          <a:prstGeom prst="rect">
            <a:avLst/>
          </a:prstGeom>
          <a:noFill/>
        </p:spPr>
        <p:txBody>
          <a:bodyPr wrap="square" lIns="86493" tIns="43247" rIns="86493" bIns="43247" rtlCol="0">
            <a:spAutoFit/>
          </a:bodyPr>
          <a:lstStyle/>
          <a:p>
            <a:pPr algn="ctr"/>
            <a:r>
              <a:rPr lang="en-US" b="1" i="1" dirty="0" smtClean="0">
                <a:solidFill>
                  <a:srgbClr val="A015FF"/>
                </a:solidFill>
              </a:rPr>
              <a:t>Is the difference between these domains of science</a:t>
            </a:r>
          </a:p>
          <a:p>
            <a:pPr algn="ctr"/>
            <a:r>
              <a:rPr lang="en-US" b="1" i="1" dirty="0" smtClean="0">
                <a:solidFill>
                  <a:srgbClr val="A015FF"/>
                </a:solidFill>
              </a:rPr>
              <a:t>A Prescription for Culture Conflicts, Misunderstandings, Error?</a:t>
            </a:r>
            <a:endParaRPr lang="en-US" b="1" i="1" dirty="0">
              <a:solidFill>
                <a:srgbClr val="A015FF"/>
              </a:solidFill>
            </a:endParaRPr>
          </a:p>
        </p:txBody>
      </p:sp>
      <p:cxnSp>
        <p:nvCxnSpPr>
          <p:cNvPr id="23" name="Straight Connector 22"/>
          <p:cNvCxnSpPr/>
          <p:nvPr/>
        </p:nvCxnSpPr>
        <p:spPr>
          <a:xfrm>
            <a:off x="3916942" y="1860632"/>
            <a:ext cx="1090819" cy="1588"/>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4101469" y="1412878"/>
            <a:ext cx="751678" cy="461665"/>
          </a:xfrm>
          <a:prstGeom prst="rect">
            <a:avLst/>
          </a:prstGeom>
          <a:noFill/>
        </p:spPr>
        <p:txBody>
          <a:bodyPr wrap="none" rtlCol="0">
            <a:spAutoFit/>
          </a:bodyPr>
          <a:lstStyle/>
          <a:p>
            <a:pPr algn="ctr"/>
            <a:r>
              <a:rPr lang="en-US" sz="2400" b="1" dirty="0" smtClean="0"/>
              <a:t>? ? ?</a:t>
            </a:r>
            <a:endParaRPr lang="en-US" sz="2400" b="1" dirty="0"/>
          </a:p>
        </p:txBody>
      </p:sp>
      <p:sp>
        <p:nvSpPr>
          <p:cNvPr id="14" name="TextBox 13"/>
          <p:cNvSpPr txBox="1"/>
          <p:nvPr/>
        </p:nvSpPr>
        <p:spPr>
          <a:xfrm>
            <a:off x="7409793" y="1024759"/>
            <a:ext cx="644527" cy="646331"/>
          </a:xfrm>
          <a:prstGeom prst="rect">
            <a:avLst/>
          </a:prstGeom>
          <a:noFill/>
        </p:spPr>
        <p:txBody>
          <a:bodyPr wrap="none" rtlCol="0">
            <a:spAutoFit/>
          </a:bodyPr>
          <a:lstStyle/>
          <a:p>
            <a:r>
              <a:rPr lang="en-US" sz="3600" dirty="0" smtClean="0">
                <a:solidFill>
                  <a:srgbClr val="008000"/>
                </a:solidFill>
              </a:rPr>
              <a: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rame 4"/>
          <p:cNvSpPr/>
          <p:nvPr/>
        </p:nvSpPr>
        <p:spPr>
          <a:xfrm>
            <a:off x="0" y="0"/>
            <a:ext cx="9144000" cy="6858000"/>
          </a:xfrm>
          <a:prstGeom prst="frame">
            <a:avLst/>
          </a:prstGeom>
          <a:solidFill>
            <a:schemeClr val="tx1">
              <a:alpha val="18000"/>
            </a:schemeClr>
          </a:solidFill>
        </p:spPr>
        <p:style>
          <a:lnRef idx="0">
            <a:schemeClr val="accent5"/>
          </a:lnRef>
          <a:fillRef idx="3">
            <a:schemeClr val="accent5"/>
          </a:fillRef>
          <a:effectRef idx="3">
            <a:schemeClr val="accent5"/>
          </a:effectRef>
          <a:fontRef idx="minor">
            <a:schemeClr val="lt1"/>
          </a:fontRef>
        </p:style>
        <p:txBody>
          <a:bodyPr lIns="91416" tIns="45708" rIns="91416" bIns="45708" rtlCol="0" anchor="ctr"/>
          <a:lstStyle/>
          <a:p>
            <a:pPr algn="ctr"/>
            <a:endParaRPr lang="en-US" dirty="0">
              <a:solidFill>
                <a:schemeClr val="bg2"/>
              </a:solidFill>
            </a:endParaRPr>
          </a:p>
        </p:txBody>
      </p:sp>
      <p:sp>
        <p:nvSpPr>
          <p:cNvPr id="7" name="TextBox 6"/>
          <p:cNvSpPr txBox="1"/>
          <p:nvPr/>
        </p:nvSpPr>
        <p:spPr>
          <a:xfrm>
            <a:off x="2557517" y="1585310"/>
            <a:ext cx="184666" cy="369332"/>
          </a:xfrm>
          <a:prstGeom prst="rect">
            <a:avLst/>
          </a:prstGeom>
          <a:noFill/>
        </p:spPr>
        <p:txBody>
          <a:bodyPr wrap="none" lIns="91416" tIns="45708" rIns="91416" bIns="45708" rtlCol="0">
            <a:spAutoFit/>
          </a:bodyPr>
          <a:lstStyle/>
          <a:p>
            <a:endParaRPr lang="en-US" dirty="0"/>
          </a:p>
        </p:txBody>
      </p:sp>
      <p:sp>
        <p:nvSpPr>
          <p:cNvPr id="8" name="Date Placeholder 7"/>
          <p:cNvSpPr>
            <a:spLocks noGrp="1"/>
          </p:cNvSpPr>
          <p:nvPr>
            <p:ph type="dt" sz="half" idx="10"/>
          </p:nvPr>
        </p:nvSpPr>
        <p:spPr/>
        <p:txBody>
          <a:bodyPr/>
          <a:lstStyle/>
          <a:p>
            <a:r>
              <a:rPr lang="en-US" smtClean="0"/>
              <a:t>Tuesday, October 15, 2013</a:t>
            </a:r>
            <a:endParaRPr lang="en-US"/>
          </a:p>
        </p:txBody>
      </p:sp>
      <p:sp>
        <p:nvSpPr>
          <p:cNvPr id="9" name="Slide Number Placeholder 8"/>
          <p:cNvSpPr>
            <a:spLocks noGrp="1"/>
          </p:cNvSpPr>
          <p:nvPr>
            <p:ph type="sldNum" sz="quarter" idx="12"/>
          </p:nvPr>
        </p:nvSpPr>
        <p:spPr/>
        <p:txBody>
          <a:bodyPr/>
          <a:lstStyle/>
          <a:p>
            <a:fld id="{8846679A-A2C7-CA48-B6F0-065B8B39D3A7}" type="slidenum">
              <a:rPr lang="en-US" smtClean="0"/>
              <a:pPr/>
              <a:t>42</a:t>
            </a:fld>
            <a:endParaRPr lang="en-US"/>
          </a:p>
        </p:txBody>
      </p:sp>
      <p:sp>
        <p:nvSpPr>
          <p:cNvPr id="10" name="Footer Placeholder 9"/>
          <p:cNvSpPr>
            <a:spLocks noGrp="1"/>
          </p:cNvSpPr>
          <p:nvPr>
            <p:ph type="ftr" sz="quarter" idx="11"/>
          </p:nvPr>
        </p:nvSpPr>
        <p:spPr/>
        <p:txBody>
          <a:bodyPr/>
          <a:lstStyle/>
          <a:p>
            <a:r>
              <a:rPr lang="en-US" dirty="0" smtClean="0"/>
              <a:t>Chaos &amp; Complex Systems Seminar Department of Physics, University of Wisconsin-Madison</a:t>
            </a:r>
            <a:endParaRPr lang="en-US" dirty="0"/>
          </a:p>
        </p:txBody>
      </p:sp>
      <p:sp>
        <p:nvSpPr>
          <p:cNvPr id="15" name="TextBox 14"/>
          <p:cNvSpPr txBox="1"/>
          <p:nvPr/>
        </p:nvSpPr>
        <p:spPr>
          <a:xfrm>
            <a:off x="893379" y="919654"/>
            <a:ext cx="7392276" cy="523220"/>
          </a:xfrm>
          <a:prstGeom prst="rect">
            <a:avLst/>
          </a:prstGeom>
          <a:noFill/>
        </p:spPr>
        <p:txBody>
          <a:bodyPr wrap="square" rtlCol="0">
            <a:spAutoFit/>
          </a:bodyPr>
          <a:lstStyle/>
          <a:p>
            <a:pPr algn="ctr"/>
            <a:endParaRPr lang="en-US" sz="1000" dirty="0" smtClean="0"/>
          </a:p>
          <a:p>
            <a:pPr algn="ctr"/>
            <a:r>
              <a:rPr lang="en-US" b="1" i="1" dirty="0" smtClean="0"/>
              <a:t>Another Way To Think About “From Here To There</a:t>
            </a:r>
            <a:r>
              <a:rPr lang="en-US" b="1" dirty="0" smtClean="0"/>
              <a:t>”–1</a:t>
            </a:r>
            <a:endParaRPr lang="en-US" b="1" dirty="0"/>
          </a:p>
        </p:txBody>
      </p:sp>
      <p:pic>
        <p:nvPicPr>
          <p:cNvPr id="16" name="Picture 15"/>
          <p:cNvPicPr>
            <a:picLocks noChangeAspect="1"/>
          </p:cNvPicPr>
          <p:nvPr/>
        </p:nvPicPr>
        <p:blipFill>
          <a:blip r:embed="rId3"/>
          <a:stretch>
            <a:fillRect/>
          </a:stretch>
        </p:blipFill>
        <p:spPr>
          <a:xfrm>
            <a:off x="893379" y="1585310"/>
            <a:ext cx="2925380" cy="2115739"/>
          </a:xfrm>
          <a:prstGeom prst="rect">
            <a:avLst/>
          </a:prstGeom>
        </p:spPr>
      </p:pic>
      <p:sp>
        <p:nvSpPr>
          <p:cNvPr id="22" name="TextBox 21"/>
          <p:cNvSpPr txBox="1"/>
          <p:nvPr/>
        </p:nvSpPr>
        <p:spPr>
          <a:xfrm>
            <a:off x="4142827" y="1679210"/>
            <a:ext cx="3941379" cy="1846659"/>
          </a:xfrm>
          <a:prstGeom prst="rect">
            <a:avLst/>
          </a:prstGeom>
          <a:noFill/>
        </p:spPr>
        <p:txBody>
          <a:bodyPr wrap="square" rtlCol="0">
            <a:spAutoFit/>
          </a:bodyPr>
          <a:lstStyle/>
          <a:p>
            <a:r>
              <a:rPr lang="en-US" sz="1600" dirty="0" smtClean="0"/>
              <a:t>   </a:t>
            </a:r>
            <a:r>
              <a:rPr lang="en-US" sz="1400" b="1" i="1" dirty="0" smtClean="0">
                <a:solidFill>
                  <a:srgbClr val="3366FF"/>
                </a:solidFill>
              </a:rPr>
              <a:t>The George Washington Bridge in NYC is the busiest bridge in the world.  </a:t>
            </a:r>
            <a:r>
              <a:rPr lang="en-US" sz="1400" b="1" u="sng" dirty="0" smtClean="0">
                <a:solidFill>
                  <a:srgbClr val="3366FF"/>
                </a:solidFill>
              </a:rPr>
              <a:t>The tall towers of the suspension structure are sunk into deep foundations in the bed rock</a:t>
            </a:r>
            <a:r>
              <a:rPr lang="en-US" sz="1400" b="1" dirty="0" smtClean="0">
                <a:solidFill>
                  <a:srgbClr val="3366FF"/>
                </a:solidFill>
              </a:rPr>
              <a:t> </a:t>
            </a:r>
            <a:r>
              <a:rPr lang="en-US" sz="1400" b="1" u="sng" dirty="0" smtClean="0">
                <a:solidFill>
                  <a:srgbClr val="3366FF"/>
                </a:solidFill>
              </a:rPr>
              <a:t>below the Hudson River.</a:t>
            </a:r>
            <a:r>
              <a:rPr lang="en-US" sz="1400" b="1" dirty="0" smtClean="0">
                <a:solidFill>
                  <a:srgbClr val="3366FF"/>
                </a:solidFill>
              </a:rPr>
              <a:t> </a:t>
            </a:r>
            <a:r>
              <a:rPr lang="en-US" sz="1400" b="1" i="1" dirty="0" smtClean="0">
                <a:solidFill>
                  <a:srgbClr val="3366FF"/>
                </a:solidFill>
              </a:rPr>
              <a:t> Construction began six months after I was born. I remember watching the bridge being built when Father drove us along the Hudson on Sunday afternoons in the early 1930s.</a:t>
            </a:r>
            <a:endParaRPr lang="en-US" sz="1400" dirty="0">
              <a:solidFill>
                <a:srgbClr val="3366FF"/>
              </a:solidFill>
            </a:endParaRPr>
          </a:p>
        </p:txBody>
      </p:sp>
      <p:pic>
        <p:nvPicPr>
          <p:cNvPr id="24" name="Picture 23"/>
          <p:cNvPicPr>
            <a:picLocks noChangeAspect="1"/>
          </p:cNvPicPr>
          <p:nvPr/>
        </p:nvPicPr>
        <p:blipFill>
          <a:blip r:embed="rId4"/>
          <a:stretch>
            <a:fillRect/>
          </a:stretch>
        </p:blipFill>
        <p:spPr>
          <a:xfrm>
            <a:off x="5150070" y="3822008"/>
            <a:ext cx="2934138" cy="2039041"/>
          </a:xfrm>
          <a:prstGeom prst="rect">
            <a:avLst/>
          </a:prstGeom>
        </p:spPr>
      </p:pic>
      <p:sp>
        <p:nvSpPr>
          <p:cNvPr id="25" name="TextBox 24"/>
          <p:cNvSpPr txBox="1"/>
          <p:nvPr/>
        </p:nvSpPr>
        <p:spPr>
          <a:xfrm>
            <a:off x="1042276" y="3906338"/>
            <a:ext cx="3985172" cy="2031325"/>
          </a:xfrm>
          <a:prstGeom prst="rect">
            <a:avLst/>
          </a:prstGeom>
          <a:noFill/>
        </p:spPr>
        <p:txBody>
          <a:bodyPr wrap="square" rtlCol="0">
            <a:spAutoFit/>
          </a:bodyPr>
          <a:lstStyle/>
          <a:p>
            <a:r>
              <a:rPr lang="en-US" sz="1400" dirty="0" smtClean="0"/>
              <a:t>   </a:t>
            </a:r>
            <a:r>
              <a:rPr lang="en-US" sz="1400" b="1" i="1" dirty="0" smtClean="0">
                <a:solidFill>
                  <a:srgbClr val="008000"/>
                </a:solidFill>
              </a:rPr>
              <a:t>This Seattle bridge floats above Lake Washington, carrying huge volumes of I-90 traffic all the way</a:t>
            </a:r>
          </a:p>
          <a:p>
            <a:r>
              <a:rPr lang="en-US" sz="1400" b="1" i="1" dirty="0" smtClean="0">
                <a:solidFill>
                  <a:srgbClr val="008000"/>
                </a:solidFill>
              </a:rPr>
              <a:t>from the West Coast to the Eastern terminus in Boston.  </a:t>
            </a:r>
            <a:r>
              <a:rPr lang="en-US" sz="1400" b="1" u="sng" dirty="0" smtClean="0">
                <a:solidFill>
                  <a:srgbClr val="008000"/>
                </a:solidFill>
              </a:rPr>
              <a:t>The bridge was designed to float on huge concrete pontoons anchored to the bottom of Lake Washington</a:t>
            </a:r>
            <a:r>
              <a:rPr lang="en-US" sz="1400" b="1" dirty="0" smtClean="0">
                <a:solidFill>
                  <a:srgbClr val="008000"/>
                </a:solidFill>
              </a:rPr>
              <a:t>.  </a:t>
            </a:r>
            <a:r>
              <a:rPr lang="en-US" sz="1400" b="1" i="1" dirty="0" smtClean="0">
                <a:solidFill>
                  <a:srgbClr val="008000"/>
                </a:solidFill>
              </a:rPr>
              <a:t>The Lake is too deep for suspension towers to reach down to bed rock below the water. Because The Lake and Puget Sound are so deep, the Seattle area has three very large floating bridges.</a:t>
            </a:r>
            <a:endParaRPr lang="en-US" sz="1400" b="1" i="1" dirty="0">
              <a:solidFill>
                <a:srgbClr val="008000"/>
              </a:solidFill>
            </a:endParaRPr>
          </a:p>
        </p:txBody>
      </p:sp>
      <p:sp>
        <p:nvSpPr>
          <p:cNvPr id="12" name="TextBox 11"/>
          <p:cNvSpPr txBox="1"/>
          <p:nvPr/>
        </p:nvSpPr>
        <p:spPr>
          <a:xfrm>
            <a:off x="3301313" y="3631711"/>
            <a:ext cx="517446" cy="230832"/>
          </a:xfrm>
          <a:prstGeom prst="rect">
            <a:avLst/>
          </a:prstGeom>
          <a:noFill/>
        </p:spPr>
        <p:txBody>
          <a:bodyPr wrap="none" rtlCol="0">
            <a:spAutoFit/>
          </a:bodyPr>
          <a:lstStyle/>
          <a:p>
            <a:r>
              <a:rPr lang="en-US" sz="900" dirty="0" smtClean="0"/>
              <a:t>Google</a:t>
            </a:r>
            <a:endParaRPr lang="en-US" sz="900" dirty="0"/>
          </a:p>
        </p:txBody>
      </p:sp>
      <p:sp>
        <p:nvSpPr>
          <p:cNvPr id="13" name="TextBox 12"/>
          <p:cNvSpPr txBox="1"/>
          <p:nvPr/>
        </p:nvSpPr>
        <p:spPr>
          <a:xfrm>
            <a:off x="7593724" y="5798203"/>
            <a:ext cx="517446" cy="369332"/>
          </a:xfrm>
          <a:prstGeom prst="rect">
            <a:avLst/>
          </a:prstGeom>
          <a:noFill/>
        </p:spPr>
        <p:txBody>
          <a:bodyPr wrap="none" rtlCol="0">
            <a:spAutoFit/>
          </a:bodyPr>
          <a:lstStyle/>
          <a:p>
            <a:r>
              <a:rPr lang="en-US" sz="900" dirty="0" smtClean="0"/>
              <a:t>Google</a:t>
            </a:r>
          </a:p>
          <a:p>
            <a:endParaRPr lang="en-US" sz="9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rame 4"/>
          <p:cNvSpPr/>
          <p:nvPr/>
        </p:nvSpPr>
        <p:spPr>
          <a:xfrm>
            <a:off x="0" y="0"/>
            <a:ext cx="9144000" cy="6858000"/>
          </a:xfrm>
          <a:prstGeom prst="frame">
            <a:avLst/>
          </a:prstGeom>
          <a:solidFill>
            <a:schemeClr val="tx1">
              <a:alpha val="18000"/>
            </a:schemeClr>
          </a:solidFill>
        </p:spPr>
        <p:style>
          <a:lnRef idx="0">
            <a:schemeClr val="accent5"/>
          </a:lnRef>
          <a:fillRef idx="3">
            <a:schemeClr val="accent5"/>
          </a:fillRef>
          <a:effectRef idx="3">
            <a:schemeClr val="accent5"/>
          </a:effectRef>
          <a:fontRef idx="minor">
            <a:schemeClr val="lt1"/>
          </a:fontRef>
        </p:style>
        <p:txBody>
          <a:bodyPr lIns="91416" tIns="45708" rIns="91416" bIns="45708" rtlCol="0" anchor="ctr"/>
          <a:lstStyle/>
          <a:p>
            <a:pPr algn="ctr"/>
            <a:endParaRPr lang="en-US" dirty="0">
              <a:solidFill>
                <a:schemeClr val="bg2"/>
              </a:solidFill>
            </a:endParaRPr>
          </a:p>
        </p:txBody>
      </p:sp>
      <p:sp>
        <p:nvSpPr>
          <p:cNvPr id="7" name="TextBox 6"/>
          <p:cNvSpPr txBox="1"/>
          <p:nvPr/>
        </p:nvSpPr>
        <p:spPr>
          <a:xfrm>
            <a:off x="2557517" y="1585310"/>
            <a:ext cx="184666" cy="369332"/>
          </a:xfrm>
          <a:prstGeom prst="rect">
            <a:avLst/>
          </a:prstGeom>
          <a:noFill/>
        </p:spPr>
        <p:txBody>
          <a:bodyPr wrap="none" lIns="91416" tIns="45708" rIns="91416" bIns="45708" rtlCol="0">
            <a:spAutoFit/>
          </a:bodyPr>
          <a:lstStyle/>
          <a:p>
            <a:endParaRPr lang="en-US" dirty="0"/>
          </a:p>
        </p:txBody>
      </p:sp>
      <p:sp>
        <p:nvSpPr>
          <p:cNvPr id="8" name="Date Placeholder 7"/>
          <p:cNvSpPr>
            <a:spLocks noGrp="1"/>
          </p:cNvSpPr>
          <p:nvPr>
            <p:ph type="dt" sz="half" idx="10"/>
          </p:nvPr>
        </p:nvSpPr>
        <p:spPr/>
        <p:txBody>
          <a:bodyPr/>
          <a:lstStyle/>
          <a:p>
            <a:r>
              <a:rPr lang="en-US" smtClean="0"/>
              <a:t>Tuesday, October 15, 2013</a:t>
            </a:r>
            <a:endParaRPr lang="en-US"/>
          </a:p>
        </p:txBody>
      </p:sp>
      <p:sp>
        <p:nvSpPr>
          <p:cNvPr id="9" name="Slide Number Placeholder 8"/>
          <p:cNvSpPr>
            <a:spLocks noGrp="1"/>
          </p:cNvSpPr>
          <p:nvPr>
            <p:ph type="sldNum" sz="quarter" idx="12"/>
          </p:nvPr>
        </p:nvSpPr>
        <p:spPr/>
        <p:txBody>
          <a:bodyPr/>
          <a:lstStyle/>
          <a:p>
            <a:fld id="{8846679A-A2C7-CA48-B6F0-065B8B39D3A7}" type="slidenum">
              <a:rPr lang="en-US" smtClean="0"/>
              <a:pPr/>
              <a:t>43</a:t>
            </a:fld>
            <a:endParaRPr lang="en-US"/>
          </a:p>
        </p:txBody>
      </p:sp>
      <p:sp>
        <p:nvSpPr>
          <p:cNvPr id="10" name="Footer Placeholder 9"/>
          <p:cNvSpPr>
            <a:spLocks noGrp="1"/>
          </p:cNvSpPr>
          <p:nvPr>
            <p:ph type="ftr" sz="quarter" idx="11"/>
          </p:nvPr>
        </p:nvSpPr>
        <p:spPr/>
        <p:txBody>
          <a:bodyPr/>
          <a:lstStyle/>
          <a:p>
            <a:r>
              <a:rPr lang="en-US" dirty="0" smtClean="0"/>
              <a:t>Chaos &amp; Complex Systems Seminar Department of Physics, University of Wisconsin-Madison</a:t>
            </a:r>
            <a:endParaRPr lang="en-US" dirty="0"/>
          </a:p>
        </p:txBody>
      </p:sp>
      <p:sp>
        <p:nvSpPr>
          <p:cNvPr id="15" name="TextBox 14"/>
          <p:cNvSpPr txBox="1"/>
          <p:nvPr/>
        </p:nvSpPr>
        <p:spPr>
          <a:xfrm>
            <a:off x="893379" y="919654"/>
            <a:ext cx="7392276" cy="523220"/>
          </a:xfrm>
          <a:prstGeom prst="rect">
            <a:avLst/>
          </a:prstGeom>
          <a:noFill/>
        </p:spPr>
        <p:txBody>
          <a:bodyPr wrap="square" rtlCol="0">
            <a:spAutoFit/>
          </a:bodyPr>
          <a:lstStyle/>
          <a:p>
            <a:pPr algn="ctr"/>
            <a:endParaRPr lang="en-US" sz="1000" dirty="0" smtClean="0"/>
          </a:p>
          <a:p>
            <a:pPr algn="ctr"/>
            <a:r>
              <a:rPr lang="en-US" b="1" i="1" dirty="0" smtClean="0"/>
              <a:t>Another Way To Think About “From Here To There</a:t>
            </a:r>
            <a:r>
              <a:rPr lang="en-US" b="1" dirty="0" smtClean="0"/>
              <a:t>”–2</a:t>
            </a:r>
            <a:endParaRPr lang="en-US" b="1" dirty="0"/>
          </a:p>
        </p:txBody>
      </p:sp>
      <p:sp>
        <p:nvSpPr>
          <p:cNvPr id="26" name="TextBox 25"/>
          <p:cNvSpPr txBox="1"/>
          <p:nvPr/>
        </p:nvSpPr>
        <p:spPr>
          <a:xfrm>
            <a:off x="945914" y="1656836"/>
            <a:ext cx="4151586" cy="1323439"/>
          </a:xfrm>
          <a:prstGeom prst="rect">
            <a:avLst/>
          </a:prstGeom>
          <a:noFill/>
        </p:spPr>
        <p:txBody>
          <a:bodyPr wrap="square" rtlCol="0">
            <a:spAutoFit/>
          </a:bodyPr>
          <a:lstStyle/>
          <a:p>
            <a:r>
              <a:rPr lang="en-US" sz="1600" dirty="0" smtClean="0"/>
              <a:t>   </a:t>
            </a:r>
            <a:r>
              <a:rPr lang="en-US" sz="1600" b="1" i="1" dirty="0" smtClean="0">
                <a:solidFill>
                  <a:srgbClr val="3366FF"/>
                </a:solidFill>
              </a:rPr>
              <a:t>These greatly different ways of building high-traffic bridges demonstrate that imaginative engineers can design successful structures that go beyond the traditional methods of deep foundations, high towers, and long cantilevers.</a:t>
            </a:r>
            <a:endParaRPr lang="en-US" sz="1600" b="1" i="1" dirty="0">
              <a:solidFill>
                <a:srgbClr val="3366FF"/>
              </a:solidFill>
            </a:endParaRPr>
          </a:p>
        </p:txBody>
      </p:sp>
      <p:sp>
        <p:nvSpPr>
          <p:cNvPr id="27" name="TextBox 26"/>
          <p:cNvSpPr txBox="1"/>
          <p:nvPr/>
        </p:nvSpPr>
        <p:spPr>
          <a:xfrm>
            <a:off x="2557517" y="3196866"/>
            <a:ext cx="4107793" cy="1815882"/>
          </a:xfrm>
          <a:prstGeom prst="rect">
            <a:avLst/>
          </a:prstGeom>
          <a:noFill/>
        </p:spPr>
        <p:txBody>
          <a:bodyPr wrap="square" rtlCol="0">
            <a:spAutoFit/>
          </a:bodyPr>
          <a:lstStyle/>
          <a:p>
            <a:r>
              <a:rPr lang="en-US" sz="1600" i="1" dirty="0" smtClean="0"/>
              <a:t>   </a:t>
            </a:r>
            <a:r>
              <a:rPr lang="en-US" sz="1600" b="1" i="1" dirty="0" smtClean="0">
                <a:solidFill>
                  <a:srgbClr val="008000"/>
                </a:solidFill>
              </a:rPr>
              <a:t>Can these bridges serve as models for </a:t>
            </a:r>
            <a:r>
              <a:rPr lang="en-US" sz="1600" b="1" i="1" dirty="0" err="1" smtClean="0">
                <a:solidFill>
                  <a:srgbClr val="008000"/>
                </a:solidFill>
              </a:rPr>
              <a:t>neuro</a:t>
            </a:r>
            <a:r>
              <a:rPr lang="en-US" sz="1600" b="1" i="1" dirty="0" smtClean="0">
                <a:solidFill>
                  <a:srgbClr val="008000"/>
                </a:solidFill>
              </a:rPr>
              <a:t>-behavioral studies?  These studies frequently involve </a:t>
            </a:r>
            <a:r>
              <a:rPr lang="en-US" sz="1600" b="1" u="sng" dirty="0" smtClean="0">
                <a:solidFill>
                  <a:srgbClr val="008000"/>
                </a:solidFill>
              </a:rPr>
              <a:t>variable realities</a:t>
            </a:r>
            <a:r>
              <a:rPr lang="en-US" sz="1600" b="1" i="1" dirty="0" smtClean="0">
                <a:solidFill>
                  <a:srgbClr val="008000"/>
                </a:solidFill>
              </a:rPr>
              <a:t>.  Those realities lie outside the “traffic flows” of traditional natural sciences, which are based on the assumed lawfulness of  identified constant properties?</a:t>
            </a:r>
            <a:endParaRPr lang="en-US" sz="1600" b="1" i="1" dirty="0">
              <a:solidFill>
                <a:srgbClr val="008000"/>
              </a:solidFill>
            </a:endParaRPr>
          </a:p>
        </p:txBody>
      </p:sp>
      <p:sp>
        <p:nvSpPr>
          <p:cNvPr id="30" name="TextBox 29"/>
          <p:cNvSpPr txBox="1"/>
          <p:nvPr/>
        </p:nvSpPr>
        <p:spPr>
          <a:xfrm>
            <a:off x="3888828" y="5193865"/>
            <a:ext cx="4230413" cy="584776"/>
          </a:xfrm>
          <a:prstGeom prst="rect">
            <a:avLst/>
          </a:prstGeom>
          <a:noFill/>
        </p:spPr>
        <p:txBody>
          <a:bodyPr wrap="square" rtlCol="0">
            <a:spAutoFit/>
          </a:bodyPr>
          <a:lstStyle/>
          <a:p>
            <a:r>
              <a:rPr lang="en-US" sz="1600" dirty="0" smtClean="0">
                <a:solidFill>
                  <a:srgbClr val="C345C6"/>
                </a:solidFill>
              </a:rPr>
              <a:t>    </a:t>
            </a:r>
            <a:r>
              <a:rPr lang="en-US" sz="1600" b="1" i="1" dirty="0" smtClean="0">
                <a:solidFill>
                  <a:srgbClr val="C345C6"/>
                </a:solidFill>
              </a:rPr>
              <a:t>The following page suggests ideas that might have significant bearing on this challenge.</a:t>
            </a:r>
            <a:endParaRPr lang="en-US" sz="1600" b="1" i="1" dirty="0">
              <a:solidFill>
                <a:srgbClr val="C345C6"/>
              </a:solidFill>
            </a:endParaRPr>
          </a:p>
        </p:txBody>
      </p:sp>
      <p:sp>
        <p:nvSpPr>
          <p:cNvPr id="11" name="Rectangle 10"/>
          <p:cNvSpPr/>
          <p:nvPr/>
        </p:nvSpPr>
        <p:spPr>
          <a:xfrm>
            <a:off x="7579115" y="1258208"/>
            <a:ext cx="414597" cy="369332"/>
          </a:xfrm>
          <a:prstGeom prst="rect">
            <a:avLst/>
          </a:prstGeom>
        </p:spPr>
        <p:txBody>
          <a:bodyPr wrap="none">
            <a:spAutoFit/>
          </a:bodyPr>
          <a:lstStyle/>
          <a:p>
            <a:r>
              <a:rPr lang="en-US" dirty="0" smtClean="0">
                <a:solidFill>
                  <a:srgbClr val="008000"/>
                </a:solidFill>
              </a:rPr>
              <a: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rame 4"/>
          <p:cNvSpPr/>
          <p:nvPr/>
        </p:nvSpPr>
        <p:spPr>
          <a:xfrm>
            <a:off x="1" y="0"/>
            <a:ext cx="9144000" cy="6858000"/>
          </a:xfrm>
          <a:prstGeom prst="frame">
            <a:avLst/>
          </a:prstGeom>
          <a:solidFill>
            <a:schemeClr val="tx1">
              <a:alpha val="18000"/>
            </a:schemeClr>
          </a:solidFill>
        </p:spPr>
        <p:style>
          <a:lnRef idx="0">
            <a:schemeClr val="accent5"/>
          </a:lnRef>
          <a:fillRef idx="3">
            <a:schemeClr val="accent5"/>
          </a:fillRef>
          <a:effectRef idx="3">
            <a:schemeClr val="accent5"/>
          </a:effectRef>
          <a:fontRef idx="minor">
            <a:schemeClr val="lt1"/>
          </a:fontRef>
        </p:style>
        <p:txBody>
          <a:bodyPr lIns="91416" tIns="45708" rIns="91416" bIns="45708" rtlCol="0" anchor="ctr"/>
          <a:lstStyle/>
          <a:p>
            <a:pPr algn="ctr"/>
            <a:endParaRPr lang="en-US" dirty="0">
              <a:solidFill>
                <a:schemeClr val="bg2"/>
              </a:solidFill>
            </a:endParaRPr>
          </a:p>
        </p:txBody>
      </p:sp>
      <p:sp>
        <p:nvSpPr>
          <p:cNvPr id="7" name="TextBox 6"/>
          <p:cNvSpPr txBox="1"/>
          <p:nvPr/>
        </p:nvSpPr>
        <p:spPr>
          <a:xfrm>
            <a:off x="2557517" y="1585310"/>
            <a:ext cx="184666" cy="369332"/>
          </a:xfrm>
          <a:prstGeom prst="rect">
            <a:avLst/>
          </a:prstGeom>
          <a:noFill/>
        </p:spPr>
        <p:txBody>
          <a:bodyPr wrap="none" lIns="91416" tIns="45708" rIns="91416" bIns="45708" rtlCol="0">
            <a:spAutoFit/>
          </a:bodyPr>
          <a:lstStyle/>
          <a:p>
            <a:endParaRPr lang="en-US" dirty="0"/>
          </a:p>
        </p:txBody>
      </p:sp>
      <p:sp>
        <p:nvSpPr>
          <p:cNvPr id="4" name="Date Placeholder 3"/>
          <p:cNvSpPr>
            <a:spLocks noGrp="1"/>
          </p:cNvSpPr>
          <p:nvPr>
            <p:ph type="dt" sz="half" idx="10"/>
          </p:nvPr>
        </p:nvSpPr>
        <p:spPr/>
        <p:txBody>
          <a:bodyPr/>
          <a:lstStyle/>
          <a:p>
            <a:r>
              <a:rPr lang="en-US" smtClean="0"/>
              <a:t>Tuesday, October 15, 2013</a:t>
            </a:r>
            <a:endParaRPr lang="en-US"/>
          </a:p>
        </p:txBody>
      </p:sp>
      <p:sp>
        <p:nvSpPr>
          <p:cNvPr id="6" name="Slide Number Placeholder 5"/>
          <p:cNvSpPr>
            <a:spLocks noGrp="1"/>
          </p:cNvSpPr>
          <p:nvPr>
            <p:ph type="sldNum" sz="quarter" idx="12"/>
          </p:nvPr>
        </p:nvSpPr>
        <p:spPr/>
        <p:txBody>
          <a:bodyPr/>
          <a:lstStyle/>
          <a:p>
            <a:fld id="{8846679A-A2C7-CA48-B6F0-065B8B39D3A7}" type="slidenum">
              <a:rPr lang="en-US" smtClean="0"/>
              <a:pPr/>
              <a:t>44</a:t>
            </a:fld>
            <a:endParaRPr lang="en-US"/>
          </a:p>
        </p:txBody>
      </p:sp>
      <p:sp>
        <p:nvSpPr>
          <p:cNvPr id="8" name="Footer Placeholder 7"/>
          <p:cNvSpPr>
            <a:spLocks noGrp="1"/>
          </p:cNvSpPr>
          <p:nvPr>
            <p:ph type="ftr" sz="quarter" idx="11"/>
          </p:nvPr>
        </p:nvSpPr>
        <p:spPr/>
        <p:txBody>
          <a:bodyPr/>
          <a:lstStyle/>
          <a:p>
            <a:r>
              <a:rPr lang="en-US" dirty="0" smtClean="0"/>
              <a:t>Chaos &amp; Complex Systems Seminar Department of Physics, University of Wisconsin-Madison</a:t>
            </a:r>
            <a:endParaRPr lang="en-US" dirty="0"/>
          </a:p>
        </p:txBody>
      </p:sp>
      <p:sp>
        <p:nvSpPr>
          <p:cNvPr id="10" name="Rectangle 9"/>
          <p:cNvSpPr/>
          <p:nvPr/>
        </p:nvSpPr>
        <p:spPr>
          <a:xfrm>
            <a:off x="2286000" y="1150956"/>
            <a:ext cx="4572000" cy="4462736"/>
          </a:xfrm>
          <a:prstGeom prst="rect">
            <a:avLst/>
          </a:prstGeom>
        </p:spPr>
        <p:txBody>
          <a:bodyPr lIns="91416" tIns="45708" rIns="91416" bIns="45708">
            <a:spAutoFit/>
          </a:bodyPr>
          <a:lstStyle/>
          <a:p>
            <a:pPr algn="ctr"/>
            <a:r>
              <a:rPr lang="en-US" b="1" i="1" dirty="0" smtClean="0"/>
              <a:t>It will help us</a:t>
            </a:r>
          </a:p>
          <a:p>
            <a:pPr algn="ctr"/>
            <a:endParaRPr lang="en-US" sz="1000" b="1" i="1" dirty="0" smtClean="0"/>
          </a:p>
          <a:p>
            <a:pPr algn="ctr"/>
            <a:r>
              <a:rPr lang="en-US" b="1" i="1" dirty="0" smtClean="0"/>
              <a:t>To Think about</a:t>
            </a:r>
          </a:p>
          <a:p>
            <a:pPr algn="ctr"/>
            <a:endParaRPr lang="en-US" sz="1000" b="1" i="1" dirty="0" smtClean="0"/>
          </a:p>
          <a:p>
            <a:pPr algn="ctr"/>
            <a:r>
              <a:rPr lang="en-US" b="1" i="1" dirty="0" smtClean="0"/>
              <a:t>Body and  Mind,</a:t>
            </a:r>
          </a:p>
          <a:p>
            <a:pPr algn="ctr"/>
            <a:endParaRPr lang="en-US" sz="1000" b="1" i="1" dirty="0" smtClean="0"/>
          </a:p>
          <a:p>
            <a:pPr algn="ctr"/>
            <a:r>
              <a:rPr lang="en-US" b="1" i="1" dirty="0" smtClean="0"/>
              <a:t>About</a:t>
            </a:r>
          </a:p>
          <a:p>
            <a:pPr algn="ctr"/>
            <a:endParaRPr lang="en-US" sz="1000" b="1" i="1" dirty="0" smtClean="0"/>
          </a:p>
          <a:p>
            <a:pPr algn="ctr"/>
            <a:r>
              <a:rPr lang="en-US" b="1" i="1" dirty="0" smtClean="0">
                <a:solidFill>
                  <a:srgbClr val="3366FF"/>
                </a:solidFill>
              </a:rPr>
              <a:t>Constants</a:t>
            </a:r>
            <a:r>
              <a:rPr lang="en-US" b="1" i="1" dirty="0" smtClean="0"/>
              <a:t> and </a:t>
            </a:r>
            <a:r>
              <a:rPr lang="en-US" b="1" i="1" dirty="0" smtClean="0">
                <a:solidFill>
                  <a:srgbClr val="008000"/>
                </a:solidFill>
              </a:rPr>
              <a:t>Variability</a:t>
            </a:r>
          </a:p>
          <a:p>
            <a:pPr algn="ctr"/>
            <a:endParaRPr lang="en-US" sz="1000" b="1" i="1" dirty="0" smtClean="0"/>
          </a:p>
          <a:p>
            <a:pPr algn="ctr"/>
            <a:r>
              <a:rPr lang="en-US" b="1" i="1" dirty="0" smtClean="0"/>
              <a:t>In Science</a:t>
            </a:r>
          </a:p>
          <a:p>
            <a:pPr algn="ctr"/>
            <a:endParaRPr lang="en-US" sz="1000" b="1" i="1" dirty="0" smtClean="0"/>
          </a:p>
          <a:p>
            <a:pPr algn="ctr"/>
            <a:r>
              <a:rPr lang="en-US" b="1" i="1" dirty="0" smtClean="0"/>
              <a:t>And about</a:t>
            </a:r>
          </a:p>
          <a:p>
            <a:pPr algn="ctr"/>
            <a:endParaRPr lang="en-US" sz="1000" b="1" i="1" dirty="0" smtClean="0"/>
          </a:p>
          <a:p>
            <a:pPr algn="ctr"/>
            <a:r>
              <a:rPr lang="en-US" sz="3200" b="1" i="1" dirty="0" smtClean="0">
                <a:solidFill>
                  <a:srgbClr val="900BFF"/>
                </a:solidFill>
              </a:rPr>
              <a:t>Baby/Mother Smiles</a:t>
            </a:r>
          </a:p>
          <a:p>
            <a:pPr algn="ctr"/>
            <a:endParaRPr lang="en-US" sz="1000" b="1" i="1" dirty="0" smtClean="0"/>
          </a:p>
          <a:p>
            <a:pPr algn="ctr"/>
            <a:r>
              <a:rPr lang="en-US" b="1" i="1" dirty="0" smtClean="0"/>
              <a:t>To start our thinking within these four</a:t>
            </a:r>
          </a:p>
          <a:p>
            <a:pPr algn="ctr"/>
            <a:endParaRPr lang="en-US" sz="1000" b="1" i="1" dirty="0" smtClean="0"/>
          </a:p>
          <a:p>
            <a:pPr algn="ctr"/>
            <a:r>
              <a:rPr lang="en-US" b="1" i="1" dirty="0" smtClean="0"/>
              <a:t>“Frame Rails” of Discussion </a:t>
            </a:r>
            <a:endParaRPr lang="en-US" b="1" i="1" dirty="0"/>
          </a:p>
        </p:txBody>
      </p:sp>
      <p:sp>
        <p:nvSpPr>
          <p:cNvPr id="9" name="TextBox 8"/>
          <p:cNvSpPr txBox="1"/>
          <p:nvPr/>
        </p:nvSpPr>
        <p:spPr>
          <a:xfrm>
            <a:off x="7624134" y="910897"/>
            <a:ext cx="299631" cy="646331"/>
          </a:xfrm>
          <a:prstGeom prst="rect">
            <a:avLst/>
          </a:prstGeom>
          <a:noFill/>
        </p:spPr>
        <p:txBody>
          <a:bodyPr wrap="none" rtlCol="0">
            <a:spAutoFit/>
          </a:bodyPr>
          <a:lstStyle/>
          <a:p>
            <a:r>
              <a:rPr lang="en-US" dirty="0" smtClean="0">
                <a:solidFill>
                  <a:srgbClr val="008000"/>
                </a:solidFill>
              </a:rPr>
              <a:t>*</a:t>
            </a: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rame 4"/>
          <p:cNvSpPr/>
          <p:nvPr/>
        </p:nvSpPr>
        <p:spPr>
          <a:xfrm>
            <a:off x="1" y="0"/>
            <a:ext cx="9144000" cy="6858000"/>
          </a:xfrm>
          <a:prstGeom prst="frame">
            <a:avLst/>
          </a:prstGeom>
          <a:solidFill>
            <a:schemeClr val="tx1">
              <a:alpha val="18000"/>
            </a:schemeClr>
          </a:solidFill>
        </p:spPr>
        <p:style>
          <a:lnRef idx="0">
            <a:schemeClr val="accent5"/>
          </a:lnRef>
          <a:fillRef idx="3">
            <a:schemeClr val="accent5"/>
          </a:fillRef>
          <a:effectRef idx="3">
            <a:schemeClr val="accent5"/>
          </a:effectRef>
          <a:fontRef idx="minor">
            <a:schemeClr val="lt1"/>
          </a:fontRef>
        </p:style>
        <p:txBody>
          <a:bodyPr lIns="91416" tIns="45708" rIns="91416" bIns="45708" rtlCol="0" anchor="ctr"/>
          <a:lstStyle/>
          <a:p>
            <a:pPr algn="ctr"/>
            <a:endParaRPr lang="en-US" dirty="0">
              <a:solidFill>
                <a:schemeClr val="bg2"/>
              </a:solidFill>
            </a:endParaRPr>
          </a:p>
        </p:txBody>
      </p:sp>
      <p:sp>
        <p:nvSpPr>
          <p:cNvPr id="7" name="TextBox 6"/>
          <p:cNvSpPr txBox="1"/>
          <p:nvPr/>
        </p:nvSpPr>
        <p:spPr>
          <a:xfrm>
            <a:off x="2557517" y="1585310"/>
            <a:ext cx="184666" cy="369332"/>
          </a:xfrm>
          <a:prstGeom prst="rect">
            <a:avLst/>
          </a:prstGeom>
          <a:noFill/>
        </p:spPr>
        <p:txBody>
          <a:bodyPr wrap="none" lIns="91416" tIns="45708" rIns="91416" bIns="45708" rtlCol="0">
            <a:spAutoFit/>
          </a:bodyPr>
          <a:lstStyle/>
          <a:p>
            <a:endParaRPr lang="en-US" dirty="0"/>
          </a:p>
        </p:txBody>
      </p:sp>
      <p:sp>
        <p:nvSpPr>
          <p:cNvPr id="4" name="Date Placeholder 3"/>
          <p:cNvSpPr>
            <a:spLocks noGrp="1"/>
          </p:cNvSpPr>
          <p:nvPr>
            <p:ph type="dt" sz="half" idx="10"/>
          </p:nvPr>
        </p:nvSpPr>
        <p:spPr/>
        <p:txBody>
          <a:bodyPr/>
          <a:lstStyle/>
          <a:p>
            <a:r>
              <a:rPr lang="en-US" smtClean="0"/>
              <a:t>Tuesday, October 15, 2013</a:t>
            </a:r>
            <a:endParaRPr lang="en-US"/>
          </a:p>
        </p:txBody>
      </p:sp>
      <p:sp>
        <p:nvSpPr>
          <p:cNvPr id="6" name="Slide Number Placeholder 5"/>
          <p:cNvSpPr>
            <a:spLocks noGrp="1"/>
          </p:cNvSpPr>
          <p:nvPr>
            <p:ph type="sldNum" sz="quarter" idx="12"/>
          </p:nvPr>
        </p:nvSpPr>
        <p:spPr/>
        <p:txBody>
          <a:bodyPr/>
          <a:lstStyle/>
          <a:p>
            <a:fld id="{8846679A-A2C7-CA48-B6F0-065B8B39D3A7}" type="slidenum">
              <a:rPr lang="en-US" smtClean="0"/>
              <a:pPr/>
              <a:t>45</a:t>
            </a:fld>
            <a:endParaRPr lang="en-US"/>
          </a:p>
        </p:txBody>
      </p:sp>
      <p:sp>
        <p:nvSpPr>
          <p:cNvPr id="8" name="Footer Placeholder 7"/>
          <p:cNvSpPr>
            <a:spLocks noGrp="1"/>
          </p:cNvSpPr>
          <p:nvPr>
            <p:ph type="ftr" sz="quarter" idx="11"/>
          </p:nvPr>
        </p:nvSpPr>
        <p:spPr/>
        <p:txBody>
          <a:bodyPr/>
          <a:lstStyle/>
          <a:p>
            <a:r>
              <a:rPr lang="en-US" dirty="0" smtClean="0"/>
              <a:t>Chaos &amp; Complex Systems Seminar Department of Physics, University of Wisconsin-Madison</a:t>
            </a:r>
            <a:endParaRPr lang="en-US" dirty="0"/>
          </a:p>
        </p:txBody>
      </p:sp>
      <p:sp>
        <p:nvSpPr>
          <p:cNvPr id="9" name="TextBox 8"/>
          <p:cNvSpPr txBox="1"/>
          <p:nvPr/>
        </p:nvSpPr>
        <p:spPr>
          <a:xfrm>
            <a:off x="877166" y="292463"/>
            <a:ext cx="7346266" cy="369332"/>
          </a:xfrm>
          <a:prstGeom prst="rect">
            <a:avLst/>
          </a:prstGeom>
          <a:noFill/>
        </p:spPr>
        <p:txBody>
          <a:bodyPr wrap="square" lIns="91416" tIns="45708" rIns="91416" bIns="45708" rtlCol="0">
            <a:spAutoFit/>
          </a:bodyPr>
          <a:lstStyle/>
          <a:p>
            <a:pPr algn="ctr"/>
            <a:r>
              <a:rPr lang="en-US" b="1" dirty="0" smtClean="0"/>
              <a:t>Frame Rail 1: Critical, Major, Exemplary Knowledge Models</a:t>
            </a:r>
            <a:endParaRPr lang="en-US" b="1" dirty="0"/>
          </a:p>
        </p:txBody>
      </p:sp>
      <p:sp>
        <p:nvSpPr>
          <p:cNvPr id="10" name="TextBox 9"/>
          <p:cNvSpPr txBox="1"/>
          <p:nvPr/>
        </p:nvSpPr>
        <p:spPr>
          <a:xfrm>
            <a:off x="877166" y="1954645"/>
            <a:ext cx="7346266" cy="1477303"/>
          </a:xfrm>
          <a:prstGeom prst="rect">
            <a:avLst/>
          </a:prstGeom>
          <a:noFill/>
        </p:spPr>
        <p:txBody>
          <a:bodyPr wrap="square" lIns="91416" tIns="45708" rIns="91416" bIns="45708" rtlCol="0">
            <a:spAutoFit/>
          </a:bodyPr>
          <a:lstStyle/>
          <a:p>
            <a:pPr algn="ctr"/>
            <a:r>
              <a:rPr lang="en-US" b="1" dirty="0" smtClean="0"/>
              <a:t>Frame Rail 1: Critical, Major, Exemplary, Knowledge Models</a:t>
            </a:r>
          </a:p>
          <a:p>
            <a:pPr marL="228540" indent="-228540" algn="ctr">
              <a:buAutoNum type="alphaUcPeriod"/>
            </a:pPr>
            <a:r>
              <a:rPr lang="en-US" b="1" dirty="0" smtClean="0">
                <a:solidFill>
                  <a:srgbClr val="900BFF"/>
                </a:solidFill>
              </a:rPr>
              <a:t> Constants/Variable/Gradients    B. Causal Networks    C. Metabolism: </a:t>
            </a:r>
            <a:r>
              <a:rPr lang="en-US" b="1" i="1" dirty="0" smtClean="0">
                <a:solidFill>
                  <a:srgbClr val="900BFF"/>
                </a:solidFill>
              </a:rPr>
              <a:t>Anabolism/Catabolism</a:t>
            </a:r>
            <a:r>
              <a:rPr lang="en-US" b="1" dirty="0" smtClean="0">
                <a:solidFill>
                  <a:srgbClr val="900BFF"/>
                </a:solidFill>
              </a:rPr>
              <a:t>  D. Modes of Verification E. Homologies/Analogies  </a:t>
            </a:r>
            <a:r>
              <a:rPr lang="en-US" dirty="0" smtClean="0"/>
              <a:t>F. </a:t>
            </a:r>
            <a:r>
              <a:rPr lang="en-US" b="1" dirty="0" smtClean="0">
                <a:solidFill>
                  <a:srgbClr val="900BFF"/>
                </a:solidFill>
              </a:rPr>
              <a:t>Denotation &amp; Connotation</a:t>
            </a:r>
          </a:p>
          <a:p>
            <a:pPr marL="228540" indent="-228540" algn="ctr"/>
            <a:r>
              <a:rPr lang="en-US" dirty="0" smtClean="0"/>
              <a:t> </a:t>
            </a:r>
            <a:r>
              <a:rPr lang="en-US" dirty="0" smtClean="0">
                <a:solidFill>
                  <a:srgbClr val="900BFF"/>
                </a:solidFill>
              </a:rPr>
              <a:t>G. </a:t>
            </a:r>
            <a:r>
              <a:rPr lang="en-US" b="1" dirty="0" smtClean="0">
                <a:solidFill>
                  <a:srgbClr val="900BFF"/>
                </a:solidFill>
              </a:rPr>
              <a:t>“Downstream Manifestations”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rame 4"/>
          <p:cNvSpPr/>
          <p:nvPr/>
        </p:nvSpPr>
        <p:spPr>
          <a:xfrm>
            <a:off x="0" y="0"/>
            <a:ext cx="9144000" cy="6858000"/>
          </a:xfrm>
          <a:prstGeom prst="frame">
            <a:avLst/>
          </a:prstGeom>
          <a:solidFill>
            <a:schemeClr val="tx1">
              <a:alpha val="18000"/>
            </a:schemeClr>
          </a:solidFill>
        </p:spPr>
        <p:style>
          <a:lnRef idx="0">
            <a:schemeClr val="accent5"/>
          </a:lnRef>
          <a:fillRef idx="3">
            <a:schemeClr val="accent5"/>
          </a:fillRef>
          <a:effectRef idx="3">
            <a:schemeClr val="accent5"/>
          </a:effectRef>
          <a:fontRef idx="minor">
            <a:schemeClr val="lt1"/>
          </a:fontRef>
        </p:style>
        <p:txBody>
          <a:bodyPr lIns="91416" tIns="45708" rIns="91416" bIns="45708" rtlCol="0" anchor="ctr"/>
          <a:lstStyle/>
          <a:p>
            <a:pPr algn="ctr"/>
            <a:endParaRPr lang="en-US" b="1" dirty="0" smtClean="0"/>
          </a:p>
        </p:txBody>
      </p:sp>
      <p:sp>
        <p:nvSpPr>
          <p:cNvPr id="7" name="TextBox 6"/>
          <p:cNvSpPr txBox="1"/>
          <p:nvPr/>
        </p:nvSpPr>
        <p:spPr>
          <a:xfrm>
            <a:off x="2557517" y="1585310"/>
            <a:ext cx="184666" cy="369332"/>
          </a:xfrm>
          <a:prstGeom prst="rect">
            <a:avLst/>
          </a:prstGeom>
          <a:noFill/>
        </p:spPr>
        <p:txBody>
          <a:bodyPr wrap="none" lIns="91416" tIns="45708" rIns="91416" bIns="45708" rtlCol="0">
            <a:spAutoFit/>
          </a:bodyPr>
          <a:lstStyle/>
          <a:p>
            <a:endParaRPr lang="en-US" dirty="0"/>
          </a:p>
        </p:txBody>
      </p:sp>
      <p:sp>
        <p:nvSpPr>
          <p:cNvPr id="4" name="Date Placeholder 3"/>
          <p:cNvSpPr>
            <a:spLocks noGrp="1"/>
          </p:cNvSpPr>
          <p:nvPr>
            <p:ph type="dt" sz="half" idx="10"/>
          </p:nvPr>
        </p:nvSpPr>
        <p:spPr/>
        <p:txBody>
          <a:bodyPr/>
          <a:lstStyle/>
          <a:p>
            <a:r>
              <a:rPr lang="en-US" smtClean="0"/>
              <a:t>Tuesday, October 15, 2013</a:t>
            </a:r>
            <a:endParaRPr lang="en-US"/>
          </a:p>
        </p:txBody>
      </p:sp>
      <p:sp>
        <p:nvSpPr>
          <p:cNvPr id="6" name="Slide Number Placeholder 5"/>
          <p:cNvSpPr>
            <a:spLocks noGrp="1"/>
          </p:cNvSpPr>
          <p:nvPr>
            <p:ph type="sldNum" sz="quarter" idx="12"/>
          </p:nvPr>
        </p:nvSpPr>
        <p:spPr/>
        <p:txBody>
          <a:bodyPr/>
          <a:lstStyle/>
          <a:p>
            <a:fld id="{8846679A-A2C7-CA48-B6F0-065B8B39D3A7}" type="slidenum">
              <a:rPr lang="en-US" smtClean="0"/>
              <a:pPr/>
              <a:t>46</a:t>
            </a:fld>
            <a:endParaRPr lang="en-US"/>
          </a:p>
        </p:txBody>
      </p:sp>
      <p:sp>
        <p:nvSpPr>
          <p:cNvPr id="8" name="Footer Placeholder 7"/>
          <p:cNvSpPr>
            <a:spLocks noGrp="1"/>
          </p:cNvSpPr>
          <p:nvPr>
            <p:ph type="ftr" sz="quarter" idx="11"/>
          </p:nvPr>
        </p:nvSpPr>
        <p:spPr/>
        <p:txBody>
          <a:bodyPr/>
          <a:lstStyle/>
          <a:p>
            <a:r>
              <a:rPr lang="en-US" dirty="0" smtClean="0"/>
              <a:t>Chaos &amp; Complex Systems Seminar Department of Physics, University of Wisconsin-Madison</a:t>
            </a:r>
            <a:endParaRPr lang="en-US" dirty="0"/>
          </a:p>
        </p:txBody>
      </p:sp>
      <p:sp>
        <p:nvSpPr>
          <p:cNvPr id="9" name="TextBox 8"/>
          <p:cNvSpPr txBox="1"/>
          <p:nvPr/>
        </p:nvSpPr>
        <p:spPr>
          <a:xfrm>
            <a:off x="877166" y="292463"/>
            <a:ext cx="7346266" cy="369332"/>
          </a:xfrm>
          <a:prstGeom prst="rect">
            <a:avLst/>
          </a:prstGeom>
          <a:noFill/>
        </p:spPr>
        <p:txBody>
          <a:bodyPr wrap="square" lIns="91416" tIns="45708" rIns="91416" bIns="45708" rtlCol="0">
            <a:spAutoFit/>
          </a:bodyPr>
          <a:lstStyle/>
          <a:p>
            <a:pPr algn="ctr"/>
            <a:r>
              <a:rPr lang="en-US" b="1" dirty="0" smtClean="0"/>
              <a:t>Frame Rail 1: Critical, Major, Exemplary Knowledge Models</a:t>
            </a:r>
            <a:endParaRPr lang="en-US" b="1" dirty="0"/>
          </a:p>
        </p:txBody>
      </p:sp>
      <p:sp>
        <p:nvSpPr>
          <p:cNvPr id="10" name="TextBox 9"/>
          <p:cNvSpPr txBox="1"/>
          <p:nvPr/>
        </p:nvSpPr>
        <p:spPr>
          <a:xfrm>
            <a:off x="877166" y="1159812"/>
            <a:ext cx="7346266" cy="1046416"/>
          </a:xfrm>
          <a:prstGeom prst="rect">
            <a:avLst/>
          </a:prstGeom>
          <a:noFill/>
        </p:spPr>
        <p:txBody>
          <a:bodyPr wrap="square" lIns="91416" tIns="45708" rIns="91416" bIns="45708" rtlCol="0">
            <a:spAutoFit/>
          </a:bodyPr>
          <a:lstStyle/>
          <a:p>
            <a:pPr algn="ctr"/>
            <a:r>
              <a:rPr lang="en-US" sz="1400" b="1" dirty="0"/>
              <a:t>Frame Rail 1: Critical, Major, Exemplary, Knowledge Models</a:t>
            </a:r>
            <a:endParaRPr lang="en-US" sz="1400" b="1" dirty="0" smtClean="0"/>
          </a:p>
          <a:p>
            <a:pPr marL="228540" indent="-228540" algn="ctr">
              <a:buAutoNum type="alphaUcPeriod"/>
            </a:pPr>
            <a:r>
              <a:rPr lang="en-US" sz="1400" b="1" dirty="0" smtClean="0">
                <a:solidFill>
                  <a:srgbClr val="900BFF"/>
                </a:solidFill>
              </a:rPr>
              <a:t>Constants/Variables/Gradients    </a:t>
            </a:r>
            <a:r>
              <a:rPr lang="en-US" sz="1400" b="1" dirty="0">
                <a:solidFill>
                  <a:srgbClr val="900BFF"/>
                </a:solidFill>
              </a:rPr>
              <a:t>B. Causal Networks    C. Metabolism: </a:t>
            </a:r>
            <a:r>
              <a:rPr lang="en-US" sz="1400" b="1" i="1" dirty="0">
                <a:solidFill>
                  <a:srgbClr val="900BFF"/>
                </a:solidFill>
              </a:rPr>
              <a:t>Anabolism/Catabolism   </a:t>
            </a:r>
            <a:r>
              <a:rPr lang="en-US" sz="1400" b="1" i="1" dirty="0" smtClean="0">
                <a:solidFill>
                  <a:srgbClr val="900BFF"/>
                </a:solidFill>
              </a:rPr>
              <a:t> </a:t>
            </a:r>
          </a:p>
          <a:p>
            <a:pPr marL="228540" indent="-228540" algn="ctr"/>
            <a:r>
              <a:rPr lang="en-US" sz="1400" b="1" dirty="0" smtClean="0">
                <a:solidFill>
                  <a:srgbClr val="900BFF"/>
                </a:solidFill>
              </a:rPr>
              <a:t>D</a:t>
            </a:r>
            <a:r>
              <a:rPr lang="en-US" sz="1400" b="1" dirty="0">
                <a:solidFill>
                  <a:srgbClr val="900BFF"/>
                </a:solidFill>
              </a:rPr>
              <a:t>. Modes of Verification   E. Homologies &amp; Analogies   </a:t>
            </a:r>
          </a:p>
          <a:p>
            <a:pPr marL="228540" indent="-228540" algn="ctr"/>
            <a:r>
              <a:rPr lang="en-US" sz="1400" b="1" dirty="0">
                <a:solidFill>
                  <a:srgbClr val="900BFF"/>
                </a:solidFill>
              </a:rPr>
              <a:t>F. Denotation &amp; Connotation   G. “Downstream Manifestations</a:t>
            </a:r>
            <a:r>
              <a:rPr lang="en-US" b="1" dirty="0" smtClean="0">
                <a:solidFill>
                  <a:srgbClr val="900BFF"/>
                </a:solidFill>
              </a:rPr>
              <a:t>”</a:t>
            </a:r>
          </a:p>
        </p:txBody>
      </p:sp>
      <p:sp>
        <p:nvSpPr>
          <p:cNvPr id="11" name="TextBox 10"/>
          <p:cNvSpPr txBox="1"/>
          <p:nvPr/>
        </p:nvSpPr>
        <p:spPr>
          <a:xfrm>
            <a:off x="1087324" y="2280796"/>
            <a:ext cx="6980779" cy="923306"/>
          </a:xfrm>
          <a:prstGeom prst="rect">
            <a:avLst/>
          </a:prstGeom>
          <a:noFill/>
        </p:spPr>
        <p:txBody>
          <a:bodyPr wrap="square" lIns="91416" tIns="45708" rIns="91416" bIns="45708" rtlCol="0">
            <a:spAutoFit/>
          </a:bodyPr>
          <a:lstStyle/>
          <a:p>
            <a:pPr algn="ctr"/>
            <a:r>
              <a:rPr lang="en-US" b="1" dirty="0" smtClean="0"/>
              <a:t>Frame Rail 2: Comprehending “Codes of Representation” (Explain)</a:t>
            </a:r>
          </a:p>
          <a:p>
            <a:pPr marL="228540" indent="-228540" algn="ctr"/>
            <a:r>
              <a:rPr lang="en-US" b="1" dirty="0" smtClean="0">
                <a:solidFill>
                  <a:srgbClr val="900BFF"/>
                </a:solidFill>
              </a:rPr>
              <a:t>A. The Many Stages of Evolution    B. Socio-Cultural Context</a:t>
            </a:r>
          </a:p>
          <a:p>
            <a:pPr marL="228540" indent="-228540" algn="ctr"/>
            <a:r>
              <a:rPr lang="en-US" dirty="0" smtClean="0">
                <a:solidFill>
                  <a:srgbClr val="900BFF"/>
                </a:solidFill>
              </a:rPr>
              <a:t>C. </a:t>
            </a:r>
            <a:r>
              <a:rPr lang="en-US" b="1" dirty="0" smtClean="0">
                <a:solidFill>
                  <a:srgbClr val="900BFF"/>
                </a:solidFill>
              </a:rPr>
              <a:t>Shifting, Conflicting Hierarchies of Status Primacy in Scholarship</a:t>
            </a:r>
          </a:p>
        </p:txBody>
      </p:sp>
      <p:sp>
        <p:nvSpPr>
          <p:cNvPr id="12" name="TextBox 11"/>
          <p:cNvSpPr txBox="1"/>
          <p:nvPr/>
        </p:nvSpPr>
        <p:spPr>
          <a:xfrm rot="16200000">
            <a:off x="-2764335" y="3244082"/>
            <a:ext cx="6402549" cy="369332"/>
          </a:xfrm>
          <a:prstGeom prst="rect">
            <a:avLst/>
          </a:prstGeom>
          <a:noFill/>
        </p:spPr>
        <p:txBody>
          <a:bodyPr wrap="square" lIns="91416" tIns="45708" rIns="91416" bIns="45708" rtlCol="0">
            <a:spAutoFit/>
          </a:bodyPr>
          <a:lstStyle/>
          <a:p>
            <a:pPr algn="ctr"/>
            <a:r>
              <a:rPr lang="en-US" b="1" dirty="0" smtClean="0"/>
              <a:t>Frame Rail 2: Comprehending “Codes of Representation”</a:t>
            </a:r>
          </a:p>
        </p:txBody>
      </p:sp>
      <p:sp>
        <p:nvSpPr>
          <p:cNvPr id="13" name="TextBox 12"/>
          <p:cNvSpPr txBox="1"/>
          <p:nvPr/>
        </p:nvSpPr>
        <p:spPr>
          <a:xfrm>
            <a:off x="1375102" y="3538483"/>
            <a:ext cx="6411311" cy="2031325"/>
          </a:xfrm>
          <a:prstGeom prst="rect">
            <a:avLst/>
          </a:prstGeom>
          <a:noFill/>
        </p:spPr>
        <p:txBody>
          <a:bodyPr wrap="square" rtlCol="0">
            <a:spAutoFit/>
          </a:bodyPr>
          <a:lstStyle/>
          <a:p>
            <a:pPr algn="ctr"/>
            <a:r>
              <a:rPr lang="en-US" b="1" i="1" spc="500" dirty="0" smtClean="0">
                <a:solidFill>
                  <a:srgbClr val="800000"/>
                </a:solidFill>
              </a:rPr>
              <a:t>The Next Slide</a:t>
            </a:r>
          </a:p>
          <a:p>
            <a:pPr algn="ctr"/>
            <a:r>
              <a:rPr lang="en-US" b="1" i="1" spc="500" dirty="0" smtClean="0">
                <a:solidFill>
                  <a:srgbClr val="800000"/>
                </a:solidFill>
              </a:rPr>
              <a:t>Will Help Us</a:t>
            </a:r>
          </a:p>
          <a:p>
            <a:pPr algn="ctr"/>
            <a:r>
              <a:rPr lang="en-US" b="1" i="1" spc="500" dirty="0" smtClean="0">
                <a:solidFill>
                  <a:srgbClr val="800000"/>
                </a:solidFill>
              </a:rPr>
              <a:t>Check our Orientation to</a:t>
            </a:r>
          </a:p>
          <a:p>
            <a:pPr algn="ctr"/>
            <a:r>
              <a:rPr lang="en-US" b="1" i="1" spc="500" dirty="0" smtClean="0">
                <a:solidFill>
                  <a:srgbClr val="800000"/>
                </a:solidFill>
              </a:rPr>
              <a:t>The Complexity </a:t>
            </a:r>
          </a:p>
          <a:p>
            <a:pPr algn="ctr"/>
            <a:r>
              <a:rPr lang="en-US" b="1" i="1" spc="500" dirty="0" smtClean="0">
                <a:solidFill>
                  <a:srgbClr val="800000"/>
                </a:solidFill>
              </a:rPr>
              <a:t>And </a:t>
            </a:r>
          </a:p>
          <a:p>
            <a:pPr algn="ctr"/>
            <a:r>
              <a:rPr lang="en-US" b="1" i="1" spc="500" dirty="0" smtClean="0">
                <a:solidFill>
                  <a:srgbClr val="800000"/>
                </a:solidFill>
              </a:rPr>
              <a:t>Potential Chaos Among</a:t>
            </a:r>
          </a:p>
          <a:p>
            <a:pPr algn="ctr"/>
            <a:r>
              <a:rPr lang="en-US" b="1" i="1" spc="500" dirty="0" smtClean="0">
                <a:solidFill>
                  <a:srgbClr val="800000"/>
                </a:solidFill>
              </a:rPr>
              <a:t>These Systems.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rame 4"/>
          <p:cNvSpPr/>
          <p:nvPr/>
        </p:nvSpPr>
        <p:spPr>
          <a:xfrm>
            <a:off x="0" y="0"/>
            <a:ext cx="9144000" cy="6858000"/>
          </a:xfrm>
          <a:prstGeom prst="frame">
            <a:avLst/>
          </a:prstGeom>
          <a:solidFill>
            <a:schemeClr val="tx1">
              <a:alpha val="18000"/>
            </a:schemeClr>
          </a:solidFill>
        </p:spPr>
        <p:style>
          <a:lnRef idx="0">
            <a:schemeClr val="accent5"/>
          </a:lnRef>
          <a:fillRef idx="3">
            <a:schemeClr val="accent5"/>
          </a:fillRef>
          <a:effectRef idx="3">
            <a:schemeClr val="accent5"/>
          </a:effectRef>
          <a:fontRef idx="minor">
            <a:schemeClr val="lt1"/>
          </a:fontRef>
        </p:style>
        <p:txBody>
          <a:bodyPr lIns="91416" tIns="45708" rIns="91416" bIns="45708" rtlCol="0" anchor="ctr"/>
          <a:lstStyle/>
          <a:p>
            <a:pPr algn="ctr"/>
            <a:endParaRPr lang="en-US" b="1" dirty="0" smtClean="0"/>
          </a:p>
        </p:txBody>
      </p:sp>
      <p:sp>
        <p:nvSpPr>
          <p:cNvPr id="7" name="TextBox 6"/>
          <p:cNvSpPr txBox="1"/>
          <p:nvPr/>
        </p:nvSpPr>
        <p:spPr>
          <a:xfrm>
            <a:off x="2557517" y="1585310"/>
            <a:ext cx="184666" cy="369332"/>
          </a:xfrm>
          <a:prstGeom prst="rect">
            <a:avLst/>
          </a:prstGeom>
          <a:noFill/>
        </p:spPr>
        <p:txBody>
          <a:bodyPr wrap="none" lIns="91416" tIns="45708" rIns="91416" bIns="45708" rtlCol="0">
            <a:spAutoFit/>
          </a:bodyPr>
          <a:lstStyle/>
          <a:p>
            <a:endParaRPr lang="en-US" dirty="0"/>
          </a:p>
        </p:txBody>
      </p:sp>
      <p:sp>
        <p:nvSpPr>
          <p:cNvPr id="4" name="Date Placeholder 3"/>
          <p:cNvSpPr>
            <a:spLocks noGrp="1"/>
          </p:cNvSpPr>
          <p:nvPr>
            <p:ph type="dt" sz="half" idx="10"/>
          </p:nvPr>
        </p:nvSpPr>
        <p:spPr/>
        <p:txBody>
          <a:bodyPr/>
          <a:lstStyle/>
          <a:p>
            <a:r>
              <a:rPr lang="en-US" smtClean="0"/>
              <a:t>Tuesday, October 15, 2013</a:t>
            </a:r>
            <a:endParaRPr lang="en-US"/>
          </a:p>
        </p:txBody>
      </p:sp>
      <p:sp>
        <p:nvSpPr>
          <p:cNvPr id="6" name="Slide Number Placeholder 5"/>
          <p:cNvSpPr>
            <a:spLocks noGrp="1"/>
          </p:cNvSpPr>
          <p:nvPr>
            <p:ph type="sldNum" sz="quarter" idx="12"/>
          </p:nvPr>
        </p:nvSpPr>
        <p:spPr/>
        <p:txBody>
          <a:bodyPr/>
          <a:lstStyle/>
          <a:p>
            <a:fld id="{8846679A-A2C7-CA48-B6F0-065B8B39D3A7}" type="slidenum">
              <a:rPr lang="en-US" smtClean="0"/>
              <a:pPr/>
              <a:t>47</a:t>
            </a:fld>
            <a:endParaRPr lang="en-US"/>
          </a:p>
        </p:txBody>
      </p:sp>
      <p:sp>
        <p:nvSpPr>
          <p:cNvPr id="8" name="Footer Placeholder 7"/>
          <p:cNvSpPr>
            <a:spLocks noGrp="1"/>
          </p:cNvSpPr>
          <p:nvPr>
            <p:ph type="ftr" sz="quarter" idx="11"/>
          </p:nvPr>
        </p:nvSpPr>
        <p:spPr/>
        <p:txBody>
          <a:bodyPr/>
          <a:lstStyle/>
          <a:p>
            <a:r>
              <a:rPr lang="en-US" dirty="0" smtClean="0"/>
              <a:t>Chaos &amp; Complex Systems Seminar Department of Physics, University of Wisconsin-Madison</a:t>
            </a:r>
            <a:endParaRPr lang="en-US" dirty="0"/>
          </a:p>
        </p:txBody>
      </p:sp>
      <p:sp>
        <p:nvSpPr>
          <p:cNvPr id="9" name="TextBox 8"/>
          <p:cNvSpPr txBox="1"/>
          <p:nvPr/>
        </p:nvSpPr>
        <p:spPr>
          <a:xfrm>
            <a:off x="877166" y="292463"/>
            <a:ext cx="7346266" cy="369332"/>
          </a:xfrm>
          <a:prstGeom prst="rect">
            <a:avLst/>
          </a:prstGeom>
          <a:noFill/>
        </p:spPr>
        <p:txBody>
          <a:bodyPr wrap="square" lIns="91416" tIns="45708" rIns="91416" bIns="45708" rtlCol="0">
            <a:spAutoFit/>
          </a:bodyPr>
          <a:lstStyle/>
          <a:p>
            <a:pPr algn="ctr"/>
            <a:r>
              <a:rPr lang="en-US" b="1" dirty="0" smtClean="0"/>
              <a:t>Frame Rail 1: Critical, Major, Exemplary Knowledge Models</a:t>
            </a:r>
            <a:endParaRPr lang="en-US" b="1" dirty="0"/>
          </a:p>
        </p:txBody>
      </p:sp>
      <p:sp>
        <p:nvSpPr>
          <p:cNvPr id="10" name="TextBox 9"/>
          <p:cNvSpPr txBox="1"/>
          <p:nvPr/>
        </p:nvSpPr>
        <p:spPr>
          <a:xfrm>
            <a:off x="879499" y="993391"/>
            <a:ext cx="7346266" cy="1046416"/>
          </a:xfrm>
          <a:prstGeom prst="rect">
            <a:avLst/>
          </a:prstGeom>
          <a:noFill/>
        </p:spPr>
        <p:txBody>
          <a:bodyPr wrap="square" lIns="91416" tIns="45708" rIns="91416" bIns="45708" rtlCol="0">
            <a:spAutoFit/>
          </a:bodyPr>
          <a:lstStyle/>
          <a:p>
            <a:pPr algn="ctr"/>
            <a:r>
              <a:rPr lang="en-US" sz="1400" b="1" dirty="0"/>
              <a:t>Frame Rail 1: Critical, Major, Exemplary, Knowledge Models</a:t>
            </a:r>
            <a:endParaRPr lang="en-US" sz="1400" b="1" dirty="0" smtClean="0"/>
          </a:p>
          <a:p>
            <a:pPr marL="228540" indent="-228540" algn="ctr">
              <a:buAutoNum type="alphaUcPeriod"/>
            </a:pPr>
            <a:r>
              <a:rPr lang="en-US" sz="1400" b="1" dirty="0" smtClean="0">
                <a:solidFill>
                  <a:srgbClr val="900BFF"/>
                </a:solidFill>
              </a:rPr>
              <a:t>Constants/Variables/Gradients    </a:t>
            </a:r>
            <a:r>
              <a:rPr lang="en-US" sz="1400" b="1" dirty="0">
                <a:solidFill>
                  <a:srgbClr val="900BFF"/>
                </a:solidFill>
              </a:rPr>
              <a:t>B. Causal Networks    C. Metabolism: </a:t>
            </a:r>
            <a:r>
              <a:rPr lang="en-US" sz="1400" b="1" i="1" dirty="0">
                <a:solidFill>
                  <a:srgbClr val="900BFF"/>
                </a:solidFill>
              </a:rPr>
              <a:t>Anabolism/Catabolism   </a:t>
            </a:r>
            <a:r>
              <a:rPr lang="en-US" sz="1400" b="1" i="1" dirty="0" smtClean="0">
                <a:solidFill>
                  <a:srgbClr val="900BFF"/>
                </a:solidFill>
              </a:rPr>
              <a:t> </a:t>
            </a:r>
          </a:p>
          <a:p>
            <a:pPr marL="228540" indent="-228540" algn="ctr"/>
            <a:r>
              <a:rPr lang="en-US" sz="1400" b="1" dirty="0" smtClean="0">
                <a:solidFill>
                  <a:srgbClr val="900BFF"/>
                </a:solidFill>
              </a:rPr>
              <a:t>D</a:t>
            </a:r>
            <a:r>
              <a:rPr lang="en-US" sz="1400" b="1" dirty="0">
                <a:solidFill>
                  <a:srgbClr val="900BFF"/>
                </a:solidFill>
              </a:rPr>
              <a:t>. Modes of Verification   E. Homologies &amp; Analogies   </a:t>
            </a:r>
          </a:p>
          <a:p>
            <a:pPr marL="228540" indent="-228540" algn="ctr"/>
            <a:r>
              <a:rPr lang="en-US" sz="1400" b="1" dirty="0">
                <a:solidFill>
                  <a:srgbClr val="900BFF"/>
                </a:solidFill>
              </a:rPr>
              <a:t>F. Denotation &amp; Connotation   G. “Downstream Manifestations</a:t>
            </a:r>
            <a:r>
              <a:rPr lang="en-US" b="1" dirty="0" smtClean="0">
                <a:solidFill>
                  <a:srgbClr val="900BFF"/>
                </a:solidFill>
              </a:rPr>
              <a:t>”</a:t>
            </a:r>
          </a:p>
        </p:txBody>
      </p:sp>
      <p:sp>
        <p:nvSpPr>
          <p:cNvPr id="11" name="TextBox 10"/>
          <p:cNvSpPr txBox="1"/>
          <p:nvPr/>
        </p:nvSpPr>
        <p:spPr>
          <a:xfrm>
            <a:off x="1087324" y="2140652"/>
            <a:ext cx="6980779" cy="923306"/>
          </a:xfrm>
          <a:prstGeom prst="rect">
            <a:avLst/>
          </a:prstGeom>
          <a:noFill/>
        </p:spPr>
        <p:txBody>
          <a:bodyPr wrap="square" lIns="91416" tIns="45708" rIns="91416" bIns="45708" rtlCol="0">
            <a:spAutoFit/>
          </a:bodyPr>
          <a:lstStyle/>
          <a:p>
            <a:pPr algn="ctr"/>
            <a:r>
              <a:rPr lang="en-US" b="1" dirty="0" smtClean="0"/>
              <a:t>Frame Rail 2: Comprehending “Codes of Representation” (Explain)</a:t>
            </a:r>
          </a:p>
          <a:p>
            <a:pPr marL="228540" indent="-228540" algn="ctr"/>
            <a:r>
              <a:rPr lang="en-US" b="1" dirty="0" smtClean="0">
                <a:solidFill>
                  <a:srgbClr val="900BFF"/>
                </a:solidFill>
              </a:rPr>
              <a:t>A. The Many Manifestations</a:t>
            </a:r>
            <a:r>
              <a:rPr lang="en-US" b="1" dirty="0" smtClean="0">
                <a:solidFill>
                  <a:srgbClr val="008000"/>
                </a:solidFill>
              </a:rPr>
              <a:t>*</a:t>
            </a:r>
            <a:r>
              <a:rPr lang="en-US" b="1" dirty="0" smtClean="0">
                <a:solidFill>
                  <a:srgbClr val="900BFF"/>
                </a:solidFill>
              </a:rPr>
              <a:t> of Evolution    B. Socio-Cultural Context</a:t>
            </a:r>
          </a:p>
          <a:p>
            <a:pPr marL="228540" indent="-228540" algn="ctr"/>
            <a:r>
              <a:rPr lang="en-US" dirty="0" smtClean="0">
                <a:solidFill>
                  <a:srgbClr val="900BFF"/>
                </a:solidFill>
              </a:rPr>
              <a:t>C. </a:t>
            </a:r>
            <a:r>
              <a:rPr lang="en-US" b="1" dirty="0" smtClean="0">
                <a:solidFill>
                  <a:srgbClr val="900BFF"/>
                </a:solidFill>
              </a:rPr>
              <a:t>Shifting, Conflicting Hierarchies of Status Primacy in Scholarship</a:t>
            </a:r>
          </a:p>
        </p:txBody>
      </p:sp>
      <p:sp>
        <p:nvSpPr>
          <p:cNvPr id="12" name="TextBox 11"/>
          <p:cNvSpPr txBox="1"/>
          <p:nvPr/>
        </p:nvSpPr>
        <p:spPr>
          <a:xfrm rot="16200000">
            <a:off x="-2764335" y="3244082"/>
            <a:ext cx="6402549" cy="369332"/>
          </a:xfrm>
          <a:prstGeom prst="rect">
            <a:avLst/>
          </a:prstGeom>
          <a:noFill/>
        </p:spPr>
        <p:txBody>
          <a:bodyPr wrap="square" lIns="91416" tIns="45708" rIns="91416" bIns="45708" rtlCol="0">
            <a:spAutoFit/>
          </a:bodyPr>
          <a:lstStyle/>
          <a:p>
            <a:pPr algn="ctr"/>
            <a:r>
              <a:rPr lang="en-US" b="1" dirty="0" smtClean="0"/>
              <a:t>Frame Rail 2: Comprehending “Codes of Representation”</a:t>
            </a:r>
          </a:p>
        </p:txBody>
      </p:sp>
      <p:sp>
        <p:nvSpPr>
          <p:cNvPr id="13" name="TextBox 12"/>
          <p:cNvSpPr txBox="1"/>
          <p:nvPr/>
        </p:nvSpPr>
        <p:spPr>
          <a:xfrm>
            <a:off x="879499" y="3046440"/>
            <a:ext cx="7343933" cy="3031599"/>
          </a:xfrm>
          <a:prstGeom prst="rect">
            <a:avLst/>
          </a:prstGeom>
          <a:noFill/>
        </p:spPr>
        <p:txBody>
          <a:bodyPr wrap="square" rtlCol="0">
            <a:spAutoFit/>
          </a:bodyPr>
          <a:lstStyle/>
          <a:p>
            <a:pPr algn="ctr"/>
            <a:r>
              <a:rPr lang="en-US" sz="1400" i="1" u="sng" dirty="0" smtClean="0">
                <a:solidFill>
                  <a:srgbClr val="900BFF"/>
                </a:solidFill>
              </a:rPr>
              <a:t>The Many </a:t>
            </a:r>
            <a:r>
              <a:rPr lang="en-US" sz="1400" u="sng" dirty="0" smtClean="0">
                <a:solidFill>
                  <a:srgbClr val="900BFF"/>
                </a:solidFill>
              </a:rPr>
              <a:t>Manifestations</a:t>
            </a:r>
            <a:r>
              <a:rPr lang="en-US" sz="1400" i="1" u="sng" dirty="0" smtClean="0">
                <a:solidFill>
                  <a:srgbClr val="008000"/>
                </a:solidFill>
              </a:rPr>
              <a:t>*</a:t>
            </a:r>
            <a:r>
              <a:rPr lang="en-US" sz="1400" i="1" u="sng" dirty="0" smtClean="0">
                <a:solidFill>
                  <a:srgbClr val="900BFF"/>
                </a:solidFill>
              </a:rPr>
              <a:t> of Evolution</a:t>
            </a:r>
          </a:p>
          <a:p>
            <a:pPr algn="ctr"/>
            <a:r>
              <a:rPr lang="en-US" sz="1400" dirty="0" smtClean="0"/>
              <a:t>1. The Big Bang</a:t>
            </a:r>
          </a:p>
          <a:p>
            <a:pPr algn="ctr"/>
            <a:r>
              <a:rPr lang="en-US" sz="1400" dirty="0" smtClean="0"/>
              <a:t>2. Evolution of the Elements &amp; </a:t>
            </a:r>
            <a:r>
              <a:rPr lang="en-US" sz="1400" dirty="0" err="1" smtClean="0"/>
              <a:t>Uni/Multiverse</a:t>
            </a:r>
            <a:endParaRPr lang="en-US" sz="1400" dirty="0" smtClean="0"/>
          </a:p>
          <a:p>
            <a:pPr algn="ctr"/>
            <a:r>
              <a:rPr lang="en-US" sz="1400" dirty="0" smtClean="0"/>
              <a:t>3. Evolution of the Terrestrial Atmosphere</a:t>
            </a:r>
          </a:p>
          <a:p>
            <a:pPr algn="ctr"/>
            <a:r>
              <a:rPr lang="en-US" sz="1400" dirty="0" smtClean="0"/>
              <a:t>4. Terrestrial Geomorphic-Oceanic Evolution</a:t>
            </a:r>
          </a:p>
          <a:p>
            <a:pPr algn="ctr"/>
            <a:r>
              <a:rPr lang="en-US" sz="1400" dirty="0" smtClean="0"/>
              <a:t>5. Emergence of Life on Earth</a:t>
            </a:r>
          </a:p>
          <a:p>
            <a:pPr algn="ctr"/>
            <a:r>
              <a:rPr lang="en-US" sz="1400" dirty="0" smtClean="0"/>
              <a:t>6. Biological Evolution-</a:t>
            </a:r>
            <a:r>
              <a:rPr lang="en-US" sz="1400" i="1" dirty="0" smtClean="0"/>
              <a:t>Speciation &amp; Extinction</a:t>
            </a:r>
          </a:p>
          <a:p>
            <a:pPr algn="ctr"/>
            <a:r>
              <a:rPr lang="en-US" sz="1400" dirty="0" smtClean="0"/>
              <a:t>7. Geological Evolution</a:t>
            </a:r>
          </a:p>
          <a:p>
            <a:pPr algn="ctr"/>
            <a:r>
              <a:rPr lang="en-US" sz="1400" dirty="0" smtClean="0"/>
              <a:t>8. Mammalian Evolution</a:t>
            </a:r>
          </a:p>
          <a:p>
            <a:pPr algn="ctr"/>
            <a:r>
              <a:rPr lang="en-US" sz="1400" dirty="0" smtClean="0"/>
              <a:t>9. Socio-Cultural Evolution</a:t>
            </a:r>
          </a:p>
          <a:p>
            <a:pPr algn="ctr"/>
            <a:r>
              <a:rPr lang="en-US" sz="1400" dirty="0" smtClean="0"/>
              <a:t>10. Symbolic Evolution</a:t>
            </a:r>
          </a:p>
          <a:p>
            <a:pPr algn="ctr"/>
            <a:r>
              <a:rPr lang="en-US" sz="1400" dirty="0" smtClean="0"/>
              <a:t>11. Historical-Generational Evolution </a:t>
            </a:r>
            <a:r>
              <a:rPr lang="en-US" sz="1400" i="1" dirty="0" smtClean="0"/>
              <a:t>(Generation Gaps)</a:t>
            </a:r>
          </a:p>
          <a:p>
            <a:pPr algn="ctr"/>
            <a:r>
              <a:rPr lang="en-US" sz="1400" dirty="0" smtClean="0"/>
              <a:t>12. Individual Development</a:t>
            </a:r>
            <a:endParaRPr lang="en-US" sz="900" dirty="0" smtClean="0"/>
          </a:p>
          <a:p>
            <a:r>
              <a:rPr lang="en-US" sz="900" dirty="0" smtClean="0">
                <a:solidFill>
                  <a:srgbClr val="008000"/>
                </a:solidFill>
              </a:rPr>
              <a:t>*Thanks to Robin Chapman for suggesting this term</a:t>
            </a:r>
          </a:p>
        </p:txBody>
      </p:sp>
      <p:cxnSp>
        <p:nvCxnSpPr>
          <p:cNvPr id="14" name="Straight Connector 13"/>
          <p:cNvCxnSpPr/>
          <p:nvPr/>
        </p:nvCxnSpPr>
        <p:spPr>
          <a:xfrm>
            <a:off x="1567793" y="3874488"/>
            <a:ext cx="1348653" cy="1588"/>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883830" y="3689822"/>
            <a:ext cx="858353" cy="369332"/>
          </a:xfrm>
          <a:prstGeom prst="rect">
            <a:avLst/>
          </a:prstGeom>
          <a:noFill/>
        </p:spPr>
        <p:txBody>
          <a:bodyPr wrap="square" rtlCol="0">
            <a:spAutoFit/>
          </a:bodyPr>
          <a:lstStyle/>
          <a:p>
            <a:r>
              <a:rPr lang="en-US" dirty="0" smtClean="0">
                <a:solidFill>
                  <a:schemeClr val="accent1">
                    <a:lumMod val="75000"/>
                  </a:schemeClr>
                </a:solidFill>
              </a:rPr>
              <a:t>*! * ! *</a:t>
            </a:r>
            <a:endParaRPr lang="en-US" sz="1400" dirty="0">
              <a:solidFill>
                <a:schemeClr val="accent1">
                  <a:lumMod val="75000"/>
                </a:schemeClr>
              </a:solidFill>
            </a:endParaRPr>
          </a:p>
        </p:txBody>
      </p:sp>
      <p:sp>
        <p:nvSpPr>
          <p:cNvPr id="23" name="TextBox 22"/>
          <p:cNvSpPr txBox="1"/>
          <p:nvPr/>
        </p:nvSpPr>
        <p:spPr>
          <a:xfrm>
            <a:off x="1887484" y="4336153"/>
            <a:ext cx="849587" cy="369332"/>
          </a:xfrm>
          <a:prstGeom prst="rect">
            <a:avLst/>
          </a:prstGeom>
          <a:noFill/>
        </p:spPr>
        <p:txBody>
          <a:bodyPr wrap="square" rtlCol="0">
            <a:spAutoFit/>
          </a:bodyPr>
          <a:lstStyle/>
          <a:p>
            <a:r>
              <a:rPr lang="en-US" dirty="0" smtClean="0">
                <a:solidFill>
                  <a:schemeClr val="accent1">
                    <a:lumMod val="75000"/>
                  </a:schemeClr>
                </a:solidFill>
              </a:rPr>
              <a:t>*! * ! *</a:t>
            </a:r>
            <a:endParaRPr lang="en-US" dirty="0">
              <a:solidFill>
                <a:schemeClr val="accent1">
                  <a:lumMod val="75000"/>
                </a:schemeClr>
              </a:solidFill>
            </a:endParaRPr>
          </a:p>
        </p:txBody>
      </p:sp>
      <p:cxnSp>
        <p:nvCxnSpPr>
          <p:cNvPr id="24" name="Straight Connector 23"/>
          <p:cNvCxnSpPr/>
          <p:nvPr/>
        </p:nvCxnSpPr>
        <p:spPr>
          <a:xfrm>
            <a:off x="1567793" y="4510689"/>
            <a:ext cx="1348653" cy="1588"/>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10800000">
            <a:off x="5827907" y="5766640"/>
            <a:ext cx="166071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rot="10800000">
            <a:off x="5827905" y="5164603"/>
            <a:ext cx="166071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rot="10800000">
            <a:off x="5855756" y="5365857"/>
            <a:ext cx="166071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6142055" y="4978616"/>
            <a:ext cx="836475" cy="369332"/>
          </a:xfrm>
          <a:prstGeom prst="rect">
            <a:avLst/>
          </a:prstGeom>
        </p:spPr>
        <p:txBody>
          <a:bodyPr wrap="none">
            <a:spAutoFit/>
          </a:bodyPr>
          <a:lstStyle/>
          <a:p>
            <a:r>
              <a:rPr lang="en-US" dirty="0" smtClean="0">
                <a:solidFill>
                  <a:schemeClr val="accent1">
                    <a:lumMod val="75000"/>
                  </a:schemeClr>
                </a:solidFill>
              </a:rPr>
              <a:t>*! * ! *</a:t>
            </a:r>
            <a:endParaRPr lang="en-US" dirty="0">
              <a:solidFill>
                <a:schemeClr val="accent1">
                  <a:lumMod val="75000"/>
                </a:schemeClr>
              </a:solidFill>
            </a:endParaRPr>
          </a:p>
        </p:txBody>
      </p:sp>
      <p:sp>
        <p:nvSpPr>
          <p:cNvPr id="25" name="Rectangle 24"/>
          <p:cNvSpPr/>
          <p:nvPr/>
        </p:nvSpPr>
        <p:spPr>
          <a:xfrm>
            <a:off x="6159478" y="5596485"/>
            <a:ext cx="836475" cy="369332"/>
          </a:xfrm>
          <a:prstGeom prst="rect">
            <a:avLst/>
          </a:prstGeom>
        </p:spPr>
        <p:txBody>
          <a:bodyPr wrap="square">
            <a:spAutoFit/>
          </a:bodyPr>
          <a:lstStyle/>
          <a:p>
            <a:r>
              <a:rPr lang="en-US" dirty="0" smtClean="0">
                <a:solidFill>
                  <a:schemeClr val="accent1">
                    <a:lumMod val="75000"/>
                  </a:schemeClr>
                </a:solidFill>
              </a:rPr>
              <a:t>*! * ! *</a:t>
            </a:r>
            <a:endParaRPr lang="en-US" dirty="0">
              <a:solidFill>
                <a:schemeClr val="accent1">
                  <a:lumMod val="75000"/>
                </a:schemeClr>
              </a:solidFill>
            </a:endParaRPr>
          </a:p>
        </p:txBody>
      </p:sp>
      <p:sp>
        <p:nvSpPr>
          <p:cNvPr id="26" name="Rectangle 25"/>
          <p:cNvSpPr/>
          <p:nvPr/>
        </p:nvSpPr>
        <p:spPr>
          <a:xfrm>
            <a:off x="6144123" y="5166192"/>
            <a:ext cx="836475" cy="369332"/>
          </a:xfrm>
          <a:prstGeom prst="rect">
            <a:avLst/>
          </a:prstGeom>
        </p:spPr>
        <p:txBody>
          <a:bodyPr wrap="none">
            <a:spAutoFit/>
          </a:bodyPr>
          <a:lstStyle/>
          <a:p>
            <a:r>
              <a:rPr lang="en-US" dirty="0" smtClean="0">
                <a:solidFill>
                  <a:schemeClr val="accent1">
                    <a:lumMod val="75000"/>
                  </a:schemeClr>
                </a:solidFill>
              </a:rPr>
              <a:t>*! * ! *</a:t>
            </a:r>
            <a:endParaRPr lang="en-US" dirty="0">
              <a:solidFill>
                <a:schemeClr val="accent1">
                  <a:lumMod val="75000"/>
                </a:schemeClr>
              </a:solidFill>
            </a:endParaRPr>
          </a:p>
        </p:txBody>
      </p:sp>
      <p:cxnSp>
        <p:nvCxnSpPr>
          <p:cNvPr id="27" name="Straight Connector 26"/>
          <p:cNvCxnSpPr/>
          <p:nvPr/>
        </p:nvCxnSpPr>
        <p:spPr>
          <a:xfrm rot="10800000" flipV="1">
            <a:off x="6777762" y="5596484"/>
            <a:ext cx="710858" cy="1"/>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6819296" y="5418020"/>
            <a:ext cx="669324" cy="369332"/>
          </a:xfrm>
          <a:prstGeom prst="rect">
            <a:avLst/>
          </a:prstGeom>
        </p:spPr>
        <p:txBody>
          <a:bodyPr wrap="none">
            <a:spAutoFit/>
          </a:bodyPr>
          <a:lstStyle/>
          <a:p>
            <a:r>
              <a:rPr lang="en-US" dirty="0" smtClean="0">
                <a:solidFill>
                  <a:schemeClr val="accent1">
                    <a:lumMod val="75000"/>
                  </a:schemeClr>
                </a:solidFill>
              </a:rPr>
              <a:t>*! * ! </a:t>
            </a:r>
            <a:endParaRPr lang="en-US" dirty="0">
              <a:solidFill>
                <a:schemeClr val="accent1">
                  <a:lumMod val="75000"/>
                </a:schemeClr>
              </a:solidFill>
            </a:endParaRPr>
          </a:p>
        </p:txBody>
      </p:sp>
      <p:cxnSp>
        <p:nvCxnSpPr>
          <p:cNvPr id="38" name="Straight Connector 37"/>
          <p:cNvCxnSpPr/>
          <p:nvPr/>
        </p:nvCxnSpPr>
        <p:spPr>
          <a:xfrm>
            <a:off x="1213157" y="3204067"/>
            <a:ext cx="1348653" cy="1588"/>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1465592" y="3019401"/>
            <a:ext cx="836475" cy="369332"/>
          </a:xfrm>
          <a:prstGeom prst="rect">
            <a:avLst/>
          </a:prstGeom>
        </p:spPr>
        <p:txBody>
          <a:bodyPr wrap="none">
            <a:spAutoFit/>
          </a:bodyPr>
          <a:lstStyle/>
          <a:p>
            <a:r>
              <a:rPr lang="en-US" dirty="0" smtClean="0">
                <a:solidFill>
                  <a:srgbClr val="FF0000"/>
                </a:solidFill>
              </a:rPr>
              <a:t>*! * ! *</a:t>
            </a:r>
            <a:endParaRPr lang="en-US" sz="1400" dirty="0">
              <a:solidFill>
                <a:srgbClr val="FF0000"/>
              </a:solidFill>
            </a:endParaRPr>
          </a:p>
        </p:txBody>
      </p:sp>
      <p:sp>
        <p:nvSpPr>
          <p:cNvPr id="41" name="TextBox 40"/>
          <p:cNvSpPr txBox="1"/>
          <p:nvPr/>
        </p:nvSpPr>
        <p:spPr>
          <a:xfrm>
            <a:off x="1192431" y="3160999"/>
            <a:ext cx="1347573" cy="369332"/>
          </a:xfrm>
          <a:prstGeom prst="rect">
            <a:avLst/>
          </a:prstGeom>
          <a:noFill/>
        </p:spPr>
        <p:txBody>
          <a:bodyPr wrap="square" rtlCol="0">
            <a:spAutoFit/>
          </a:bodyPr>
          <a:lstStyle/>
          <a:p>
            <a:pPr algn="ctr"/>
            <a:r>
              <a:rPr lang="en-US" sz="900" dirty="0" smtClean="0">
                <a:solidFill>
                  <a:srgbClr val="FF0000"/>
                </a:solidFill>
              </a:rPr>
              <a:t>Indicates: Evidently</a:t>
            </a:r>
          </a:p>
          <a:p>
            <a:pPr algn="ctr"/>
            <a:r>
              <a:rPr lang="en-US" sz="900" dirty="0" smtClean="0">
                <a:solidFill>
                  <a:srgbClr val="FF0000"/>
                </a:solidFill>
              </a:rPr>
              <a:t>in Progress Now</a:t>
            </a:r>
            <a:endParaRPr lang="en-US" sz="900" dirty="0">
              <a:solidFill>
                <a:srgbClr val="FF0000"/>
              </a:solidFill>
            </a:endParaRPr>
          </a:p>
        </p:txBody>
      </p:sp>
      <p:cxnSp>
        <p:nvCxnSpPr>
          <p:cNvPr id="42" name="Straight Connector 41"/>
          <p:cNvCxnSpPr/>
          <p:nvPr/>
        </p:nvCxnSpPr>
        <p:spPr>
          <a:xfrm>
            <a:off x="1566427" y="4102949"/>
            <a:ext cx="1348653" cy="1588"/>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1879431" y="3919871"/>
            <a:ext cx="836475" cy="369332"/>
          </a:xfrm>
          <a:prstGeom prst="rect">
            <a:avLst/>
          </a:prstGeom>
        </p:spPr>
        <p:txBody>
          <a:bodyPr wrap="none">
            <a:spAutoFit/>
          </a:bodyPr>
          <a:lstStyle/>
          <a:p>
            <a:r>
              <a:rPr lang="en-US" dirty="0" smtClean="0">
                <a:solidFill>
                  <a:schemeClr val="accent1">
                    <a:lumMod val="75000"/>
                  </a:schemeClr>
                </a:solidFill>
              </a:rPr>
              <a:t>*! * ! *</a:t>
            </a:r>
            <a:endParaRPr lang="en-US" sz="1400" dirty="0">
              <a:solidFill>
                <a:schemeClr val="accent1">
                  <a:lumMod val="75000"/>
                </a:schemeClr>
              </a:solidFill>
            </a:endParaRPr>
          </a:p>
        </p:txBody>
      </p:sp>
      <p:cxnSp>
        <p:nvCxnSpPr>
          <p:cNvPr id="44" name="Straight Connector 43"/>
          <p:cNvCxnSpPr/>
          <p:nvPr/>
        </p:nvCxnSpPr>
        <p:spPr>
          <a:xfrm>
            <a:off x="2240753" y="4749280"/>
            <a:ext cx="1348653" cy="1588"/>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2590800" y="4572002"/>
            <a:ext cx="836475" cy="369332"/>
          </a:xfrm>
          <a:prstGeom prst="rect">
            <a:avLst/>
          </a:prstGeom>
        </p:spPr>
        <p:txBody>
          <a:bodyPr wrap="none">
            <a:spAutoFit/>
          </a:bodyPr>
          <a:lstStyle/>
          <a:p>
            <a:r>
              <a:rPr lang="en-US" dirty="0" smtClean="0">
                <a:solidFill>
                  <a:schemeClr val="accent1">
                    <a:lumMod val="75000"/>
                  </a:schemeClr>
                </a:solidFill>
              </a:rPr>
              <a:t>*! * ! *</a:t>
            </a:r>
            <a:endParaRPr lang="en-US" sz="14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rame 4"/>
          <p:cNvSpPr/>
          <p:nvPr/>
        </p:nvSpPr>
        <p:spPr>
          <a:xfrm>
            <a:off x="1" y="0"/>
            <a:ext cx="9144000" cy="6858000"/>
          </a:xfrm>
          <a:prstGeom prst="frame">
            <a:avLst/>
          </a:prstGeom>
          <a:solidFill>
            <a:schemeClr val="tx1">
              <a:alpha val="18000"/>
            </a:schemeClr>
          </a:solidFill>
        </p:spPr>
        <p:style>
          <a:lnRef idx="0">
            <a:schemeClr val="accent5"/>
          </a:lnRef>
          <a:fillRef idx="3">
            <a:schemeClr val="accent5"/>
          </a:fillRef>
          <a:effectRef idx="3">
            <a:schemeClr val="accent5"/>
          </a:effectRef>
          <a:fontRef idx="minor">
            <a:schemeClr val="lt1"/>
          </a:fontRef>
        </p:style>
        <p:txBody>
          <a:bodyPr lIns="91416" tIns="45708" rIns="91416" bIns="45708" rtlCol="0" anchor="ctr"/>
          <a:lstStyle/>
          <a:p>
            <a:pPr algn="ctr"/>
            <a:endParaRPr lang="en-US" b="1" dirty="0" smtClean="0"/>
          </a:p>
        </p:txBody>
      </p:sp>
      <p:sp>
        <p:nvSpPr>
          <p:cNvPr id="7" name="TextBox 6"/>
          <p:cNvSpPr txBox="1"/>
          <p:nvPr/>
        </p:nvSpPr>
        <p:spPr>
          <a:xfrm>
            <a:off x="2557517" y="1585310"/>
            <a:ext cx="184666" cy="369332"/>
          </a:xfrm>
          <a:prstGeom prst="rect">
            <a:avLst/>
          </a:prstGeom>
          <a:noFill/>
        </p:spPr>
        <p:txBody>
          <a:bodyPr wrap="none" lIns="91416" tIns="45708" rIns="91416" bIns="45708" rtlCol="0">
            <a:spAutoFit/>
          </a:bodyPr>
          <a:lstStyle/>
          <a:p>
            <a:endParaRPr lang="en-US" dirty="0"/>
          </a:p>
        </p:txBody>
      </p:sp>
      <p:sp>
        <p:nvSpPr>
          <p:cNvPr id="4" name="Date Placeholder 3"/>
          <p:cNvSpPr>
            <a:spLocks noGrp="1"/>
          </p:cNvSpPr>
          <p:nvPr>
            <p:ph type="dt" sz="half" idx="10"/>
          </p:nvPr>
        </p:nvSpPr>
        <p:spPr/>
        <p:txBody>
          <a:bodyPr/>
          <a:lstStyle/>
          <a:p>
            <a:r>
              <a:rPr lang="en-US" smtClean="0"/>
              <a:t>Tuesday, October 15, 2013</a:t>
            </a:r>
            <a:endParaRPr lang="en-US"/>
          </a:p>
        </p:txBody>
      </p:sp>
      <p:sp>
        <p:nvSpPr>
          <p:cNvPr id="6" name="Slide Number Placeholder 5"/>
          <p:cNvSpPr>
            <a:spLocks noGrp="1"/>
          </p:cNvSpPr>
          <p:nvPr>
            <p:ph type="sldNum" sz="quarter" idx="12"/>
          </p:nvPr>
        </p:nvSpPr>
        <p:spPr/>
        <p:txBody>
          <a:bodyPr/>
          <a:lstStyle/>
          <a:p>
            <a:fld id="{8846679A-A2C7-CA48-B6F0-065B8B39D3A7}" type="slidenum">
              <a:rPr lang="en-US" smtClean="0"/>
              <a:pPr/>
              <a:t>48</a:t>
            </a:fld>
            <a:endParaRPr lang="en-US"/>
          </a:p>
        </p:txBody>
      </p:sp>
      <p:sp>
        <p:nvSpPr>
          <p:cNvPr id="8" name="Footer Placeholder 7"/>
          <p:cNvSpPr>
            <a:spLocks noGrp="1"/>
          </p:cNvSpPr>
          <p:nvPr>
            <p:ph type="ftr" sz="quarter" idx="11"/>
          </p:nvPr>
        </p:nvSpPr>
        <p:spPr/>
        <p:txBody>
          <a:bodyPr/>
          <a:lstStyle/>
          <a:p>
            <a:r>
              <a:rPr lang="en-US" dirty="0" smtClean="0"/>
              <a:t>Chaos &amp; Complex Systems Seminar Department of Physics, University of Wisconsin-Madison</a:t>
            </a:r>
            <a:endParaRPr lang="en-US" dirty="0"/>
          </a:p>
        </p:txBody>
      </p:sp>
      <p:sp>
        <p:nvSpPr>
          <p:cNvPr id="9" name="TextBox 8"/>
          <p:cNvSpPr txBox="1"/>
          <p:nvPr/>
        </p:nvSpPr>
        <p:spPr>
          <a:xfrm>
            <a:off x="877166" y="292463"/>
            <a:ext cx="7346266" cy="369332"/>
          </a:xfrm>
          <a:prstGeom prst="rect">
            <a:avLst/>
          </a:prstGeom>
          <a:noFill/>
        </p:spPr>
        <p:txBody>
          <a:bodyPr wrap="square" lIns="91416" tIns="45708" rIns="91416" bIns="45708" rtlCol="0">
            <a:spAutoFit/>
          </a:bodyPr>
          <a:lstStyle/>
          <a:p>
            <a:pPr algn="ctr"/>
            <a:r>
              <a:rPr lang="en-US" b="1" dirty="0" smtClean="0"/>
              <a:t>Frame Rail 1: Critical, Major, Exemplary Knowledge Models</a:t>
            </a:r>
            <a:endParaRPr lang="en-US" b="1" dirty="0"/>
          </a:p>
        </p:txBody>
      </p:sp>
      <p:sp>
        <p:nvSpPr>
          <p:cNvPr id="10" name="TextBox 9"/>
          <p:cNvSpPr txBox="1"/>
          <p:nvPr/>
        </p:nvSpPr>
        <p:spPr>
          <a:xfrm>
            <a:off x="877166" y="1159812"/>
            <a:ext cx="7346266" cy="1046416"/>
          </a:xfrm>
          <a:prstGeom prst="rect">
            <a:avLst/>
          </a:prstGeom>
          <a:noFill/>
        </p:spPr>
        <p:txBody>
          <a:bodyPr wrap="square" lIns="91416" tIns="45708" rIns="91416" bIns="45708" rtlCol="0">
            <a:spAutoFit/>
          </a:bodyPr>
          <a:lstStyle/>
          <a:p>
            <a:pPr algn="ctr"/>
            <a:r>
              <a:rPr lang="en-US" sz="1400" b="1" dirty="0"/>
              <a:t>Frame Rail 1: Critical, Major, Exemplary, Knowledge Models</a:t>
            </a:r>
            <a:endParaRPr lang="en-US" sz="1400" b="1" dirty="0" smtClean="0"/>
          </a:p>
          <a:p>
            <a:pPr marL="228540" indent="-228540" algn="ctr">
              <a:buAutoNum type="alphaUcPeriod"/>
            </a:pPr>
            <a:r>
              <a:rPr lang="en-US" sz="1400" b="1" dirty="0" smtClean="0">
                <a:solidFill>
                  <a:srgbClr val="900BFF"/>
                </a:solidFill>
              </a:rPr>
              <a:t>Constants/Variables/Gradients  B</a:t>
            </a:r>
            <a:r>
              <a:rPr lang="en-US" sz="1400" b="1" dirty="0">
                <a:solidFill>
                  <a:srgbClr val="900BFF"/>
                </a:solidFill>
              </a:rPr>
              <a:t>. Causal Networks    C. Metabolism: Anabolism/Catabolism   </a:t>
            </a:r>
            <a:r>
              <a:rPr lang="en-US" sz="1400" b="1" dirty="0" smtClean="0">
                <a:solidFill>
                  <a:srgbClr val="900BFF"/>
                </a:solidFill>
              </a:rPr>
              <a:t> </a:t>
            </a:r>
          </a:p>
          <a:p>
            <a:pPr marL="228540" indent="-228540" algn="ctr">
              <a:buAutoNum type="alphaUcPeriod"/>
            </a:pPr>
            <a:r>
              <a:rPr lang="en-US" sz="1400" b="1" dirty="0" smtClean="0">
                <a:solidFill>
                  <a:srgbClr val="900BFF"/>
                </a:solidFill>
              </a:rPr>
              <a:t>D</a:t>
            </a:r>
            <a:r>
              <a:rPr lang="en-US" sz="1400" b="1" dirty="0">
                <a:solidFill>
                  <a:srgbClr val="900BFF"/>
                </a:solidFill>
              </a:rPr>
              <a:t>. Modes of Verification   E. Homologies &amp; Analogies   </a:t>
            </a:r>
          </a:p>
          <a:p>
            <a:pPr marL="228540" indent="-228540" algn="ctr"/>
            <a:r>
              <a:rPr lang="en-US" sz="1400" b="1" dirty="0">
                <a:solidFill>
                  <a:srgbClr val="900BFF"/>
                </a:solidFill>
              </a:rPr>
              <a:t>F. Denotation &amp; Connotation   G. “Downstream Manifestations</a:t>
            </a:r>
            <a:r>
              <a:rPr lang="en-US" b="1" dirty="0" smtClean="0">
                <a:solidFill>
                  <a:srgbClr val="900BFF"/>
                </a:solidFill>
              </a:rPr>
              <a:t>”</a:t>
            </a:r>
          </a:p>
        </p:txBody>
      </p:sp>
      <p:sp>
        <p:nvSpPr>
          <p:cNvPr id="11" name="TextBox 10"/>
          <p:cNvSpPr txBox="1"/>
          <p:nvPr/>
        </p:nvSpPr>
        <p:spPr>
          <a:xfrm>
            <a:off x="1366347" y="2244253"/>
            <a:ext cx="6420067" cy="738640"/>
          </a:xfrm>
          <a:prstGeom prst="rect">
            <a:avLst/>
          </a:prstGeom>
          <a:noFill/>
        </p:spPr>
        <p:txBody>
          <a:bodyPr wrap="square" lIns="91416" tIns="45708" rIns="91416" bIns="45708" rtlCol="0">
            <a:spAutoFit/>
          </a:bodyPr>
          <a:lstStyle/>
          <a:p>
            <a:pPr algn="ctr"/>
            <a:r>
              <a:rPr lang="en-US" sz="1400" b="1" dirty="0"/>
              <a:t>Frame Rail 2: Comprehending “Codes of Representation”</a:t>
            </a:r>
          </a:p>
          <a:p>
            <a:pPr marL="228540" indent="-228540" algn="ctr"/>
            <a:r>
              <a:rPr lang="en-US" sz="1400" b="1" dirty="0">
                <a:solidFill>
                  <a:srgbClr val="900BFF"/>
                </a:solidFill>
              </a:rPr>
              <a:t>A. The Many Stages of Evolution    B. Socio-Cultural Context</a:t>
            </a:r>
          </a:p>
          <a:p>
            <a:pPr marL="228540" indent="-228540" algn="ctr"/>
            <a:r>
              <a:rPr lang="en-US" sz="1400" b="1" dirty="0">
                <a:solidFill>
                  <a:srgbClr val="900BFF"/>
                </a:solidFill>
              </a:rPr>
              <a:t>C. Shifting, Conflicting Hierarchies of Status Primacy in Scholarship</a:t>
            </a:r>
          </a:p>
        </p:txBody>
      </p:sp>
      <p:sp>
        <p:nvSpPr>
          <p:cNvPr id="12" name="TextBox 11"/>
          <p:cNvSpPr txBox="1"/>
          <p:nvPr/>
        </p:nvSpPr>
        <p:spPr>
          <a:xfrm rot="16200000">
            <a:off x="-2764335" y="3244082"/>
            <a:ext cx="6402549" cy="369332"/>
          </a:xfrm>
          <a:prstGeom prst="rect">
            <a:avLst/>
          </a:prstGeom>
          <a:noFill/>
        </p:spPr>
        <p:txBody>
          <a:bodyPr wrap="square" lIns="91416" tIns="45708" rIns="91416" bIns="45708" rtlCol="0">
            <a:spAutoFit/>
          </a:bodyPr>
          <a:lstStyle/>
          <a:p>
            <a:pPr algn="ctr"/>
            <a:r>
              <a:rPr lang="en-US" b="1" dirty="0" smtClean="0"/>
              <a:t>Frame Rail 2: Comprehending “Codes of Representation”</a:t>
            </a:r>
          </a:p>
        </p:txBody>
      </p:sp>
      <p:sp>
        <p:nvSpPr>
          <p:cNvPr id="13" name="TextBox 12"/>
          <p:cNvSpPr txBox="1"/>
          <p:nvPr/>
        </p:nvSpPr>
        <p:spPr>
          <a:xfrm>
            <a:off x="1383864" y="3178028"/>
            <a:ext cx="6402551" cy="954083"/>
          </a:xfrm>
          <a:prstGeom prst="rect">
            <a:avLst/>
          </a:prstGeom>
          <a:noFill/>
        </p:spPr>
        <p:txBody>
          <a:bodyPr wrap="square" lIns="91416" tIns="45708" rIns="91416" bIns="45708" rtlCol="0">
            <a:spAutoFit/>
          </a:bodyPr>
          <a:lstStyle/>
          <a:p>
            <a:pPr algn="ctr"/>
            <a:r>
              <a:rPr lang="en-US" sz="2000" b="1" dirty="0"/>
              <a:t>Frame Rail 3: Demystified Human Consciousness</a:t>
            </a:r>
            <a:endParaRPr lang="en-US" sz="2000" dirty="0"/>
          </a:p>
          <a:p>
            <a:pPr algn="ctr"/>
            <a:r>
              <a:rPr lang="en-US" b="1" dirty="0" smtClean="0">
                <a:solidFill>
                  <a:srgbClr val="900BFF"/>
                </a:solidFill>
              </a:rPr>
              <a:t>A.  Process    B. Content   C. Attention   D. Development   </a:t>
            </a:r>
          </a:p>
          <a:p>
            <a:pPr algn="ctr"/>
            <a:r>
              <a:rPr lang="en-US" b="1" dirty="0" smtClean="0">
                <a:solidFill>
                  <a:srgbClr val="900BFF"/>
                </a:solidFill>
              </a:rPr>
              <a:t>E. Function</a:t>
            </a:r>
            <a:endParaRPr lang="en-US" b="1" dirty="0">
              <a:solidFill>
                <a:srgbClr val="900BFF"/>
              </a:solidFill>
            </a:endParaRPr>
          </a:p>
        </p:txBody>
      </p:sp>
      <p:sp>
        <p:nvSpPr>
          <p:cNvPr id="14" name="TextBox 13"/>
          <p:cNvSpPr txBox="1"/>
          <p:nvPr/>
        </p:nvSpPr>
        <p:spPr>
          <a:xfrm rot="5400000">
            <a:off x="5189836" y="3280042"/>
            <a:ext cx="7044740" cy="369332"/>
          </a:xfrm>
          <a:prstGeom prst="rect">
            <a:avLst/>
          </a:prstGeom>
          <a:noFill/>
        </p:spPr>
        <p:txBody>
          <a:bodyPr wrap="square" lIns="91416" tIns="45708" rIns="91416" bIns="45708" rtlCol="0">
            <a:spAutoFit/>
          </a:bodyPr>
          <a:lstStyle/>
          <a:p>
            <a:pPr algn="ctr"/>
            <a:r>
              <a:rPr lang="en-US" b="1" dirty="0" smtClean="0"/>
              <a:t>Frame Rail 3: Demystified Human Consciousness</a:t>
            </a:r>
            <a:endParaRPr lang="en-US"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rame 4"/>
          <p:cNvSpPr/>
          <p:nvPr/>
        </p:nvSpPr>
        <p:spPr>
          <a:xfrm>
            <a:off x="105361" y="-57662"/>
            <a:ext cx="9144000" cy="6858000"/>
          </a:xfrm>
          <a:prstGeom prst="frame">
            <a:avLst/>
          </a:prstGeom>
          <a:solidFill>
            <a:schemeClr val="tx1">
              <a:alpha val="18000"/>
            </a:schemeClr>
          </a:solidFill>
        </p:spPr>
        <p:style>
          <a:lnRef idx="0">
            <a:schemeClr val="accent5"/>
          </a:lnRef>
          <a:fillRef idx="3">
            <a:schemeClr val="accent5"/>
          </a:fillRef>
          <a:effectRef idx="3">
            <a:schemeClr val="accent5"/>
          </a:effectRef>
          <a:fontRef idx="minor">
            <a:schemeClr val="lt1"/>
          </a:fontRef>
        </p:style>
        <p:txBody>
          <a:bodyPr lIns="91416" tIns="45708" rIns="91416" bIns="45708" rtlCol="0" anchor="ctr"/>
          <a:lstStyle/>
          <a:p>
            <a:pPr algn="ctr"/>
            <a:endParaRPr lang="en-US" b="1" dirty="0" smtClean="0"/>
          </a:p>
        </p:txBody>
      </p:sp>
      <p:sp>
        <p:nvSpPr>
          <p:cNvPr id="7" name="TextBox 6"/>
          <p:cNvSpPr txBox="1"/>
          <p:nvPr/>
        </p:nvSpPr>
        <p:spPr>
          <a:xfrm>
            <a:off x="2557517" y="1585310"/>
            <a:ext cx="184666" cy="369332"/>
          </a:xfrm>
          <a:prstGeom prst="rect">
            <a:avLst/>
          </a:prstGeom>
          <a:noFill/>
        </p:spPr>
        <p:txBody>
          <a:bodyPr wrap="none" lIns="91416" tIns="45708" rIns="91416" bIns="45708" rtlCol="0">
            <a:spAutoFit/>
          </a:bodyPr>
          <a:lstStyle/>
          <a:p>
            <a:endParaRPr lang="en-US" dirty="0"/>
          </a:p>
        </p:txBody>
      </p:sp>
      <p:sp>
        <p:nvSpPr>
          <p:cNvPr id="4" name="Date Placeholder 3"/>
          <p:cNvSpPr>
            <a:spLocks noGrp="1"/>
          </p:cNvSpPr>
          <p:nvPr>
            <p:ph type="dt" sz="half" idx="10"/>
          </p:nvPr>
        </p:nvSpPr>
        <p:spPr/>
        <p:txBody>
          <a:bodyPr/>
          <a:lstStyle/>
          <a:p>
            <a:r>
              <a:rPr lang="en-US" smtClean="0"/>
              <a:t>Tuesday, October 15, 2013</a:t>
            </a:r>
            <a:endParaRPr lang="en-US"/>
          </a:p>
        </p:txBody>
      </p:sp>
      <p:sp>
        <p:nvSpPr>
          <p:cNvPr id="6" name="Slide Number Placeholder 5"/>
          <p:cNvSpPr>
            <a:spLocks noGrp="1"/>
          </p:cNvSpPr>
          <p:nvPr>
            <p:ph type="sldNum" sz="quarter" idx="12"/>
          </p:nvPr>
        </p:nvSpPr>
        <p:spPr/>
        <p:txBody>
          <a:bodyPr/>
          <a:lstStyle/>
          <a:p>
            <a:fld id="{8846679A-A2C7-CA48-B6F0-065B8B39D3A7}" type="slidenum">
              <a:rPr lang="en-US" smtClean="0"/>
              <a:pPr/>
              <a:t>49</a:t>
            </a:fld>
            <a:endParaRPr lang="en-US"/>
          </a:p>
        </p:txBody>
      </p:sp>
      <p:sp>
        <p:nvSpPr>
          <p:cNvPr id="8" name="Footer Placeholder 7"/>
          <p:cNvSpPr>
            <a:spLocks noGrp="1"/>
          </p:cNvSpPr>
          <p:nvPr>
            <p:ph type="ftr" sz="quarter" idx="11"/>
          </p:nvPr>
        </p:nvSpPr>
        <p:spPr/>
        <p:txBody>
          <a:bodyPr/>
          <a:lstStyle/>
          <a:p>
            <a:r>
              <a:rPr lang="en-US" smtClean="0"/>
              <a:t>Chaos &amp; Complex Systems Seminar, Department of Physics, University of Wisconsin-Madison</a:t>
            </a:r>
            <a:endParaRPr lang="en-US"/>
          </a:p>
        </p:txBody>
      </p:sp>
      <p:sp>
        <p:nvSpPr>
          <p:cNvPr id="9" name="TextBox 8"/>
          <p:cNvSpPr txBox="1"/>
          <p:nvPr/>
        </p:nvSpPr>
        <p:spPr>
          <a:xfrm>
            <a:off x="877166" y="292463"/>
            <a:ext cx="7346266" cy="369332"/>
          </a:xfrm>
          <a:prstGeom prst="rect">
            <a:avLst/>
          </a:prstGeom>
          <a:noFill/>
        </p:spPr>
        <p:txBody>
          <a:bodyPr wrap="square" lIns="91416" tIns="45708" rIns="91416" bIns="45708" rtlCol="0">
            <a:spAutoFit/>
          </a:bodyPr>
          <a:lstStyle/>
          <a:p>
            <a:pPr algn="ctr"/>
            <a:r>
              <a:rPr lang="en-US" b="1" dirty="0" smtClean="0"/>
              <a:t>Frame Rail 1: Critical, Major, Exemplary Knowledge Models</a:t>
            </a:r>
            <a:endParaRPr lang="en-US" b="1" dirty="0"/>
          </a:p>
        </p:txBody>
      </p:sp>
      <p:sp>
        <p:nvSpPr>
          <p:cNvPr id="10" name="TextBox 9"/>
          <p:cNvSpPr txBox="1"/>
          <p:nvPr/>
        </p:nvSpPr>
        <p:spPr>
          <a:xfrm>
            <a:off x="877166" y="1159812"/>
            <a:ext cx="7346266" cy="1046416"/>
          </a:xfrm>
          <a:prstGeom prst="rect">
            <a:avLst/>
          </a:prstGeom>
          <a:noFill/>
        </p:spPr>
        <p:txBody>
          <a:bodyPr wrap="square" lIns="91416" tIns="45708" rIns="91416" bIns="45708" rtlCol="0">
            <a:spAutoFit/>
          </a:bodyPr>
          <a:lstStyle/>
          <a:p>
            <a:pPr algn="ctr"/>
            <a:r>
              <a:rPr lang="en-US" sz="1400" b="1" dirty="0"/>
              <a:t>Frame Rail 1: Critical, Major, Exemplary, Knowledge Models</a:t>
            </a:r>
            <a:endParaRPr lang="en-US" sz="1400" b="1" dirty="0" smtClean="0"/>
          </a:p>
          <a:p>
            <a:pPr marL="228540" indent="-228540" algn="ctr">
              <a:buAutoNum type="alphaUcPeriod"/>
            </a:pPr>
            <a:r>
              <a:rPr lang="en-US" sz="1400" b="1" dirty="0" smtClean="0">
                <a:solidFill>
                  <a:srgbClr val="900BFF"/>
                </a:solidFill>
              </a:rPr>
              <a:t>Constants/Variables/Gradients    </a:t>
            </a:r>
            <a:r>
              <a:rPr lang="en-US" sz="1400" b="1" dirty="0">
                <a:solidFill>
                  <a:srgbClr val="900BFF"/>
                </a:solidFill>
              </a:rPr>
              <a:t>B. Causal Networks    C. Metabolism: Anabolism/Catabolism    D. Modes of Verification   E. Homologies &amp; Analogies   </a:t>
            </a:r>
          </a:p>
          <a:p>
            <a:pPr marL="228540" indent="-228540" algn="ctr"/>
            <a:r>
              <a:rPr lang="en-US" sz="1400" b="1" dirty="0">
                <a:solidFill>
                  <a:srgbClr val="900BFF"/>
                </a:solidFill>
              </a:rPr>
              <a:t>F. Denotation &amp; Connotation   G. “Downstream Manifestations</a:t>
            </a:r>
            <a:r>
              <a:rPr lang="en-US" b="1" dirty="0" smtClean="0">
                <a:solidFill>
                  <a:srgbClr val="900BFF"/>
                </a:solidFill>
              </a:rPr>
              <a:t>”</a:t>
            </a:r>
          </a:p>
        </p:txBody>
      </p:sp>
      <p:sp>
        <p:nvSpPr>
          <p:cNvPr id="11" name="TextBox 10"/>
          <p:cNvSpPr txBox="1"/>
          <p:nvPr/>
        </p:nvSpPr>
        <p:spPr>
          <a:xfrm>
            <a:off x="1366347" y="2244253"/>
            <a:ext cx="6420067" cy="738640"/>
          </a:xfrm>
          <a:prstGeom prst="rect">
            <a:avLst/>
          </a:prstGeom>
          <a:noFill/>
        </p:spPr>
        <p:txBody>
          <a:bodyPr wrap="square" lIns="91416" tIns="45708" rIns="91416" bIns="45708" rtlCol="0">
            <a:spAutoFit/>
          </a:bodyPr>
          <a:lstStyle/>
          <a:p>
            <a:pPr algn="ctr"/>
            <a:r>
              <a:rPr lang="en-US" sz="1400" b="1" dirty="0"/>
              <a:t>Frame Rail 2: Comprehending “Codes of Representation”</a:t>
            </a:r>
          </a:p>
          <a:p>
            <a:pPr marL="228540" indent="-228540" algn="ctr"/>
            <a:r>
              <a:rPr lang="en-US" sz="1400" b="1" dirty="0">
                <a:solidFill>
                  <a:srgbClr val="900BFF"/>
                </a:solidFill>
              </a:rPr>
              <a:t>A. The Many Stages of Evolution    B. Socio-Cultural Context</a:t>
            </a:r>
          </a:p>
          <a:p>
            <a:pPr marL="228540" indent="-228540" algn="ctr"/>
            <a:r>
              <a:rPr lang="en-US" sz="1400" b="1" dirty="0">
                <a:solidFill>
                  <a:srgbClr val="900BFF"/>
                </a:solidFill>
              </a:rPr>
              <a:t>C. Shifting, Conflicting Hierarchies of Status Primacy</a:t>
            </a:r>
          </a:p>
        </p:txBody>
      </p:sp>
      <p:sp>
        <p:nvSpPr>
          <p:cNvPr id="12" name="TextBox 11"/>
          <p:cNvSpPr txBox="1"/>
          <p:nvPr/>
        </p:nvSpPr>
        <p:spPr>
          <a:xfrm rot="16200000">
            <a:off x="-2764335" y="3244082"/>
            <a:ext cx="6402549" cy="369332"/>
          </a:xfrm>
          <a:prstGeom prst="rect">
            <a:avLst/>
          </a:prstGeom>
          <a:noFill/>
        </p:spPr>
        <p:txBody>
          <a:bodyPr wrap="square" lIns="91416" tIns="45708" rIns="91416" bIns="45708" rtlCol="0">
            <a:spAutoFit/>
          </a:bodyPr>
          <a:lstStyle/>
          <a:p>
            <a:pPr algn="ctr"/>
            <a:r>
              <a:rPr lang="en-US" b="1" dirty="0" smtClean="0"/>
              <a:t>Frame Rail 2: Comprehending “Codes of Representation”</a:t>
            </a:r>
          </a:p>
        </p:txBody>
      </p:sp>
      <p:sp>
        <p:nvSpPr>
          <p:cNvPr id="13" name="TextBox 12"/>
          <p:cNvSpPr txBox="1"/>
          <p:nvPr/>
        </p:nvSpPr>
        <p:spPr>
          <a:xfrm>
            <a:off x="1383864" y="3178031"/>
            <a:ext cx="6402551" cy="538585"/>
          </a:xfrm>
          <a:prstGeom prst="rect">
            <a:avLst/>
          </a:prstGeom>
          <a:noFill/>
        </p:spPr>
        <p:txBody>
          <a:bodyPr wrap="square" lIns="91416" tIns="45708" rIns="91416" bIns="45708" rtlCol="0">
            <a:spAutoFit/>
          </a:bodyPr>
          <a:lstStyle/>
          <a:p>
            <a:pPr algn="ctr"/>
            <a:r>
              <a:rPr lang="en-US" sz="1400" b="1" dirty="0"/>
              <a:t>Frame Rail 3: Demystified Human Consciousness</a:t>
            </a:r>
            <a:endParaRPr lang="en-US" sz="1400" dirty="0"/>
          </a:p>
          <a:p>
            <a:pPr algn="ctr"/>
            <a:r>
              <a:rPr lang="en-US" sz="1400" b="1" dirty="0">
                <a:solidFill>
                  <a:srgbClr val="900BFF"/>
                </a:solidFill>
              </a:rPr>
              <a:t>A.  Process </a:t>
            </a:r>
            <a:r>
              <a:rPr lang="en-US" sz="1400" b="1" dirty="0" smtClean="0">
                <a:solidFill>
                  <a:srgbClr val="900BFF"/>
                </a:solidFill>
              </a:rPr>
              <a:t>    </a:t>
            </a:r>
            <a:r>
              <a:rPr lang="en-US" sz="1400" b="1" dirty="0">
                <a:solidFill>
                  <a:srgbClr val="900BFF"/>
                </a:solidFill>
              </a:rPr>
              <a:t>B. Content</a:t>
            </a:r>
            <a:r>
              <a:rPr lang="en-US" sz="1400" b="1" dirty="0" smtClean="0">
                <a:solidFill>
                  <a:srgbClr val="900BFF"/>
                </a:solidFill>
              </a:rPr>
              <a:t>    </a:t>
            </a:r>
            <a:r>
              <a:rPr lang="en-US" sz="1400" b="1" dirty="0">
                <a:solidFill>
                  <a:srgbClr val="900BFF"/>
                </a:solidFill>
              </a:rPr>
              <a:t>C</a:t>
            </a:r>
            <a:r>
              <a:rPr lang="en-US" sz="1400" b="1" dirty="0" smtClean="0">
                <a:solidFill>
                  <a:srgbClr val="900BFF"/>
                </a:solidFill>
              </a:rPr>
              <a:t>. </a:t>
            </a:r>
            <a:r>
              <a:rPr lang="en-US" sz="1400" b="1" dirty="0">
                <a:solidFill>
                  <a:srgbClr val="900BFF"/>
                </a:solidFill>
              </a:rPr>
              <a:t>Attention </a:t>
            </a:r>
            <a:r>
              <a:rPr lang="en-US" sz="1400" b="1" dirty="0" smtClean="0">
                <a:solidFill>
                  <a:srgbClr val="900BFF"/>
                </a:solidFill>
              </a:rPr>
              <a:t>   D</a:t>
            </a:r>
            <a:r>
              <a:rPr lang="en-US" sz="1400" b="1" dirty="0">
                <a:solidFill>
                  <a:srgbClr val="900BFF"/>
                </a:solidFill>
              </a:rPr>
              <a:t>. Development  </a:t>
            </a:r>
            <a:r>
              <a:rPr lang="en-US" sz="1400" b="1" dirty="0" smtClean="0">
                <a:solidFill>
                  <a:srgbClr val="900BFF"/>
                </a:solidFill>
              </a:rPr>
              <a:t>  E</a:t>
            </a:r>
            <a:r>
              <a:rPr lang="en-US" sz="1400" b="1" dirty="0">
                <a:solidFill>
                  <a:srgbClr val="900BFF"/>
                </a:solidFill>
              </a:rPr>
              <a:t>. Function</a:t>
            </a:r>
          </a:p>
        </p:txBody>
      </p:sp>
      <p:sp>
        <p:nvSpPr>
          <p:cNvPr id="14" name="TextBox 13"/>
          <p:cNvSpPr txBox="1"/>
          <p:nvPr/>
        </p:nvSpPr>
        <p:spPr>
          <a:xfrm rot="5400000">
            <a:off x="5189836" y="3280042"/>
            <a:ext cx="7044740" cy="369332"/>
          </a:xfrm>
          <a:prstGeom prst="rect">
            <a:avLst/>
          </a:prstGeom>
          <a:noFill/>
        </p:spPr>
        <p:txBody>
          <a:bodyPr wrap="square" lIns="91416" tIns="45708" rIns="91416" bIns="45708" rtlCol="0">
            <a:spAutoFit/>
          </a:bodyPr>
          <a:lstStyle/>
          <a:p>
            <a:pPr algn="ctr"/>
            <a:r>
              <a:rPr lang="en-US" b="1" dirty="0" smtClean="0"/>
              <a:t>Frame Rail 3: Demystified Human Consciousness</a:t>
            </a:r>
            <a:endParaRPr lang="en-US" dirty="0" smtClean="0"/>
          </a:p>
        </p:txBody>
      </p:sp>
      <p:sp>
        <p:nvSpPr>
          <p:cNvPr id="15" name="Rectangle 14"/>
          <p:cNvSpPr/>
          <p:nvPr/>
        </p:nvSpPr>
        <p:spPr>
          <a:xfrm>
            <a:off x="877166" y="4017904"/>
            <a:ext cx="7346266" cy="1231106"/>
          </a:xfrm>
          <a:prstGeom prst="rect">
            <a:avLst/>
          </a:prstGeom>
        </p:spPr>
        <p:txBody>
          <a:bodyPr wrap="square" lIns="91416" tIns="45708" rIns="91416" bIns="45708">
            <a:spAutoFit/>
          </a:bodyPr>
          <a:lstStyle/>
          <a:p>
            <a:pPr algn="ctr"/>
            <a:r>
              <a:rPr lang="en-US" sz="2000" b="1" dirty="0"/>
              <a:t>Frame Rail 4: Individual &amp; Group Minds (B Z F Selection)</a:t>
            </a:r>
            <a:endParaRPr lang="en-US" b="1" dirty="0" smtClean="0"/>
          </a:p>
          <a:p>
            <a:pPr algn="ctr"/>
            <a:r>
              <a:rPr lang="en-US" b="1" dirty="0" smtClean="0">
                <a:solidFill>
                  <a:srgbClr val="900BFF"/>
                </a:solidFill>
              </a:rPr>
              <a:t>A. Darwin / Wallace    B. Hitler / Gandhi    </a:t>
            </a:r>
            <a:r>
              <a:rPr lang="en-US" dirty="0" smtClean="0"/>
              <a:t>C. Fred Astaire </a:t>
            </a:r>
          </a:p>
          <a:p>
            <a:pPr algn="ctr"/>
            <a:r>
              <a:rPr lang="en-US" b="1" dirty="0" smtClean="0">
                <a:solidFill>
                  <a:srgbClr val="900BFF"/>
                </a:solidFill>
              </a:rPr>
              <a:t>D. Leonardo / Michelangelo / Bach / Mozart / Beethoven / </a:t>
            </a:r>
            <a:r>
              <a:rPr lang="en-US" b="1" dirty="0" err="1" smtClean="0">
                <a:solidFill>
                  <a:srgbClr val="900BFF"/>
                </a:solidFill>
              </a:rPr>
              <a:t>Majewski</a:t>
            </a:r>
            <a:endParaRPr lang="en-US" b="1" dirty="0" smtClean="0">
              <a:solidFill>
                <a:srgbClr val="900BFF"/>
              </a:solidFill>
            </a:endParaRPr>
          </a:p>
          <a:p>
            <a:pPr algn="ctr"/>
            <a:r>
              <a:rPr lang="en-US" b="1" i="1" dirty="0" smtClean="0">
                <a:solidFill>
                  <a:srgbClr val="008000"/>
                </a:solidFill>
              </a:rPr>
              <a:t>Who is Lech </a:t>
            </a:r>
            <a:r>
              <a:rPr lang="en-US" b="1" i="1" dirty="0" err="1" smtClean="0">
                <a:solidFill>
                  <a:srgbClr val="008000"/>
                </a:solidFill>
              </a:rPr>
              <a:t>Majewski</a:t>
            </a:r>
            <a:r>
              <a:rPr lang="en-US" b="1" i="1" dirty="0" smtClean="0">
                <a:solidFill>
                  <a:srgbClr val="008000"/>
                </a:solidFill>
              </a:rPr>
              <a:t> ?  </a:t>
            </a:r>
            <a:r>
              <a:rPr lang="en-US" i="1" dirty="0" smtClean="0">
                <a:solidFill>
                  <a:srgbClr val="008000"/>
                </a:solidFill>
              </a:rPr>
              <a:t>Why is </a:t>
            </a:r>
            <a:r>
              <a:rPr lang="en-US" b="1" i="1" dirty="0" smtClean="0">
                <a:solidFill>
                  <a:srgbClr val="008000"/>
                </a:solidFill>
              </a:rPr>
              <a:t>he</a:t>
            </a:r>
            <a:r>
              <a:rPr lang="en-US" i="1" dirty="0" smtClean="0">
                <a:solidFill>
                  <a:srgbClr val="008000"/>
                </a:solidFill>
              </a:rPr>
              <a:t> on this list?</a:t>
            </a:r>
            <a:endParaRPr lang="en-US" dirty="0"/>
          </a:p>
        </p:txBody>
      </p:sp>
      <p:sp>
        <p:nvSpPr>
          <p:cNvPr id="16" name="Rectangle 15"/>
          <p:cNvSpPr/>
          <p:nvPr/>
        </p:nvSpPr>
        <p:spPr>
          <a:xfrm>
            <a:off x="904577" y="6240102"/>
            <a:ext cx="7346266" cy="646331"/>
          </a:xfrm>
          <a:prstGeom prst="rect">
            <a:avLst/>
          </a:prstGeom>
        </p:spPr>
        <p:txBody>
          <a:bodyPr wrap="square" lIns="91416" tIns="45708" rIns="91416" bIns="45708">
            <a:spAutoFit/>
          </a:bodyPr>
          <a:lstStyle/>
          <a:p>
            <a:pPr algn="ctr"/>
            <a:r>
              <a:rPr lang="en-US" b="1" dirty="0" smtClean="0"/>
              <a:t>Frame Rail 4: Individual &amp; Group Minds (B Z F Selection)</a:t>
            </a:r>
          </a:p>
          <a:p>
            <a:pPr algn="ctr"/>
            <a:endParaRPr lang="en-US" b="1"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rame 4"/>
          <p:cNvSpPr/>
          <p:nvPr/>
        </p:nvSpPr>
        <p:spPr>
          <a:xfrm>
            <a:off x="1" y="0"/>
            <a:ext cx="9144000" cy="6858000"/>
          </a:xfrm>
          <a:prstGeom prst="frame">
            <a:avLst/>
          </a:prstGeom>
          <a:solidFill>
            <a:schemeClr val="tx1">
              <a:alpha val="18000"/>
            </a:schemeClr>
          </a:solidFill>
        </p:spPr>
        <p:style>
          <a:lnRef idx="0">
            <a:schemeClr val="accent5"/>
          </a:lnRef>
          <a:fillRef idx="3">
            <a:schemeClr val="accent5"/>
          </a:fillRef>
          <a:effectRef idx="3">
            <a:schemeClr val="accent5"/>
          </a:effectRef>
          <a:fontRef idx="minor">
            <a:schemeClr val="lt1"/>
          </a:fontRef>
        </p:style>
        <p:txBody>
          <a:bodyPr lIns="91408" tIns="45704" rIns="91408" bIns="45704" rtlCol="0" anchor="ctr"/>
          <a:lstStyle/>
          <a:p>
            <a:pPr algn="ctr"/>
            <a:endParaRPr lang="en-US" dirty="0">
              <a:solidFill>
                <a:schemeClr val="bg2"/>
              </a:solidFill>
            </a:endParaRPr>
          </a:p>
        </p:txBody>
      </p:sp>
      <p:sp>
        <p:nvSpPr>
          <p:cNvPr id="7" name="Date Placeholder 6"/>
          <p:cNvSpPr>
            <a:spLocks noGrp="1"/>
          </p:cNvSpPr>
          <p:nvPr>
            <p:ph type="dt" sz="half" idx="10"/>
          </p:nvPr>
        </p:nvSpPr>
        <p:spPr/>
        <p:txBody>
          <a:bodyPr/>
          <a:lstStyle/>
          <a:p>
            <a:r>
              <a:rPr lang="en-US" smtClean="0"/>
              <a:t>Tuesday, October 15, 2013</a:t>
            </a:r>
            <a:endParaRPr lang="en-US"/>
          </a:p>
        </p:txBody>
      </p:sp>
      <p:sp>
        <p:nvSpPr>
          <p:cNvPr id="8" name="Slide Number Placeholder 7"/>
          <p:cNvSpPr>
            <a:spLocks noGrp="1"/>
          </p:cNvSpPr>
          <p:nvPr>
            <p:ph type="sldNum" sz="quarter" idx="12"/>
          </p:nvPr>
        </p:nvSpPr>
        <p:spPr/>
        <p:txBody>
          <a:bodyPr/>
          <a:lstStyle/>
          <a:p>
            <a:fld id="{8846679A-A2C7-CA48-B6F0-065B8B39D3A7}" type="slidenum">
              <a:rPr lang="en-US" smtClean="0"/>
              <a:pPr/>
              <a:t>5</a:t>
            </a:fld>
            <a:endParaRPr lang="en-US"/>
          </a:p>
        </p:txBody>
      </p:sp>
      <p:sp>
        <p:nvSpPr>
          <p:cNvPr id="9" name="Footer Placeholder 8"/>
          <p:cNvSpPr>
            <a:spLocks noGrp="1"/>
          </p:cNvSpPr>
          <p:nvPr>
            <p:ph type="ftr" sz="quarter" idx="11"/>
          </p:nvPr>
        </p:nvSpPr>
        <p:spPr/>
        <p:txBody>
          <a:bodyPr/>
          <a:lstStyle/>
          <a:p>
            <a:r>
              <a:rPr lang="en-US" dirty="0" smtClean="0"/>
              <a:t>Chaos &amp; Complex Systems Seminar Department of Physics, University of Wisconsin-Madison</a:t>
            </a:r>
            <a:endParaRPr lang="en-US" dirty="0"/>
          </a:p>
        </p:txBody>
      </p:sp>
      <p:pic>
        <p:nvPicPr>
          <p:cNvPr id="11" name="Picture 10" descr="ChapPic.jpg"/>
          <p:cNvPicPr>
            <a:picLocks noChangeAspect="1"/>
          </p:cNvPicPr>
          <p:nvPr/>
        </p:nvPicPr>
        <p:blipFill>
          <a:blip r:embed="rId2"/>
          <a:stretch>
            <a:fillRect/>
          </a:stretch>
        </p:blipFill>
        <p:spPr>
          <a:xfrm>
            <a:off x="870140" y="1655382"/>
            <a:ext cx="3033114" cy="4303910"/>
          </a:xfrm>
          <a:prstGeom prst="rect">
            <a:avLst/>
          </a:prstGeom>
        </p:spPr>
      </p:pic>
      <p:sp>
        <p:nvSpPr>
          <p:cNvPr id="12" name="TextBox 11"/>
          <p:cNvSpPr txBox="1"/>
          <p:nvPr/>
        </p:nvSpPr>
        <p:spPr>
          <a:xfrm>
            <a:off x="1012237" y="774459"/>
            <a:ext cx="7149315" cy="954083"/>
          </a:xfrm>
          <a:prstGeom prst="rect">
            <a:avLst/>
          </a:prstGeom>
          <a:noFill/>
        </p:spPr>
        <p:txBody>
          <a:bodyPr wrap="square" lIns="91416" tIns="45708" rIns="91416" bIns="45708" rtlCol="0">
            <a:spAutoFit/>
          </a:bodyPr>
          <a:lstStyle/>
          <a:p>
            <a:pPr algn="ctr"/>
            <a:r>
              <a:rPr lang="en-US" sz="1100" dirty="0"/>
              <a:t>B Z Friedlander  </a:t>
            </a:r>
          </a:p>
          <a:p>
            <a:pPr algn="ctr"/>
            <a:r>
              <a:rPr lang="en-US" sz="1100" b="1" dirty="0"/>
              <a:t>From Here To There: From Lawful Neuroscience To The Unruly Realities of Every Day Human Life </a:t>
            </a:r>
          </a:p>
          <a:p>
            <a:pPr algn="ctr"/>
            <a:r>
              <a:rPr lang="en-US" sz="1100" b="1" dirty="0"/>
              <a:t> </a:t>
            </a:r>
            <a:r>
              <a:rPr lang="en-US" sz="900" dirty="0"/>
              <a:t>or</a:t>
            </a:r>
            <a:endParaRPr lang="en-US" sz="900" dirty="0" smtClean="0"/>
          </a:p>
          <a:p>
            <a:pPr algn="ctr"/>
            <a:r>
              <a:rPr lang="en-US" sz="1100" b="1" spc="106" dirty="0" smtClean="0">
                <a:solidFill>
                  <a:srgbClr val="008000"/>
                </a:solidFill>
                <a:effectLst>
                  <a:glow rad="101600">
                    <a:srgbClr val="FFFF00">
                      <a:alpha val="68000"/>
                    </a:srgbClr>
                  </a:glow>
                </a:effectLst>
              </a:rPr>
              <a:t>Are Mother</a:t>
            </a:r>
            <a:r>
              <a:rPr lang="en-US" sz="1100" b="1" spc="106" dirty="0">
                <a:solidFill>
                  <a:srgbClr val="008000"/>
                </a:solidFill>
                <a:effectLst>
                  <a:glow rad="101600">
                    <a:srgbClr val="FFFF00">
                      <a:alpha val="68000"/>
                    </a:srgbClr>
                  </a:glow>
                </a:effectLst>
              </a:rPr>
              <a:t>-Infant </a:t>
            </a:r>
            <a:r>
              <a:rPr lang="en-US" sz="1100" b="1" spc="106" dirty="0" smtClean="0">
                <a:solidFill>
                  <a:srgbClr val="008000"/>
                </a:solidFill>
                <a:effectLst>
                  <a:glow rad="101600">
                    <a:srgbClr val="FFFF00">
                      <a:alpha val="68000"/>
                    </a:srgbClr>
                  </a:glow>
                </a:effectLst>
              </a:rPr>
              <a:t>Smiles </a:t>
            </a:r>
            <a:r>
              <a:rPr lang="en-US" sz="1100" b="1" spc="106" dirty="0">
                <a:solidFill>
                  <a:srgbClr val="008000"/>
                </a:solidFill>
                <a:effectLst>
                  <a:glow rad="101600">
                    <a:srgbClr val="FFFF00">
                      <a:alpha val="68000"/>
                    </a:srgbClr>
                  </a:glow>
                </a:effectLst>
              </a:rPr>
              <a:t>The Beacon Lights of Evolution &amp; Civilization? </a:t>
            </a:r>
          </a:p>
          <a:p>
            <a:endParaRPr lang="en-US" sz="1100" b="1" dirty="0"/>
          </a:p>
        </p:txBody>
      </p:sp>
      <p:sp>
        <p:nvSpPr>
          <p:cNvPr id="13" name="TextBox 12"/>
          <p:cNvSpPr txBox="1"/>
          <p:nvPr/>
        </p:nvSpPr>
        <p:spPr>
          <a:xfrm>
            <a:off x="4195382" y="1436486"/>
            <a:ext cx="3966170" cy="4678180"/>
          </a:xfrm>
          <a:prstGeom prst="rect">
            <a:avLst/>
          </a:prstGeom>
          <a:noFill/>
        </p:spPr>
        <p:txBody>
          <a:bodyPr wrap="square" lIns="91416" tIns="45708" rIns="91416" bIns="45708" rtlCol="0">
            <a:spAutoFit/>
          </a:bodyPr>
          <a:lstStyle/>
          <a:p>
            <a:pPr algn="ctr"/>
            <a:r>
              <a:rPr lang="en-US" sz="1200" b="1" u="sng" dirty="0" smtClean="0"/>
              <a:t>Introduction</a:t>
            </a:r>
            <a:endParaRPr lang="en-US" sz="1200" b="1" u="sng" dirty="0"/>
          </a:p>
          <a:p>
            <a:pPr>
              <a:tabLst>
                <a:tab pos="226992" algn="l"/>
              </a:tabLst>
            </a:pPr>
            <a:r>
              <a:rPr lang="en-US" sz="1100" dirty="0"/>
              <a:t>   	</a:t>
            </a:r>
            <a:r>
              <a:rPr lang="en-US" sz="1000" dirty="0"/>
              <a:t> </a:t>
            </a:r>
            <a:r>
              <a:rPr lang="en-US" sz="1100" dirty="0"/>
              <a:t>A primary challenge in the world of knowledge is to figure out how things are and how they get that way.  </a:t>
            </a:r>
          </a:p>
          <a:p>
            <a:pPr>
              <a:tabLst>
                <a:tab pos="226992" algn="l"/>
              </a:tabLst>
            </a:pPr>
            <a:r>
              <a:rPr lang="en-US" sz="1100" dirty="0"/>
              <a:t>	In the human sciences that means </a:t>
            </a:r>
            <a:r>
              <a:rPr lang="en-US" sz="1100" i="1" dirty="0"/>
              <a:t>people:</a:t>
            </a:r>
            <a:r>
              <a:rPr lang="en-US" sz="1100" dirty="0"/>
              <a:t> how </a:t>
            </a:r>
            <a:r>
              <a:rPr lang="en-US" sz="1100" b="1" i="1" dirty="0"/>
              <a:t>we</a:t>
            </a:r>
            <a:r>
              <a:rPr lang="en-US" sz="1100" dirty="0"/>
              <a:t> are and how </a:t>
            </a:r>
            <a:r>
              <a:rPr lang="en-US" sz="1100" b="1" i="1" dirty="0"/>
              <a:t>we</a:t>
            </a:r>
            <a:r>
              <a:rPr lang="en-US" sz="1100" dirty="0"/>
              <a:t> get this way.  So, we study behavior in virtually all its forms, and development across the life span, to study how we change with the passage of the years.</a:t>
            </a:r>
          </a:p>
          <a:p>
            <a:pPr>
              <a:tabLst>
                <a:tab pos="226992" algn="l"/>
              </a:tabLst>
            </a:pPr>
            <a:r>
              <a:rPr lang="en-US" sz="1100" dirty="0"/>
              <a:t>	To fill out the picture, if we’ve got any sense, we study evolution.  We can’t understand the </a:t>
            </a:r>
            <a:r>
              <a:rPr lang="en-US" sz="1100" i="1" dirty="0"/>
              <a:t>real</a:t>
            </a:r>
            <a:r>
              <a:rPr lang="en-US" sz="1100" dirty="0"/>
              <a:t> story of how people get the way we are unless we think very seriously about how our species got to be the way it is.</a:t>
            </a:r>
          </a:p>
          <a:p>
            <a:pPr>
              <a:tabLst>
                <a:tab pos="226992" algn="l"/>
              </a:tabLst>
            </a:pPr>
            <a:r>
              <a:rPr lang="en-US" sz="1100" dirty="0"/>
              <a:t>	</a:t>
            </a:r>
            <a:r>
              <a:rPr lang="en-US" sz="1100" dirty="0">
                <a:solidFill>
                  <a:srgbClr val="008000"/>
                </a:solidFill>
              </a:rPr>
              <a:t>In all the years I’ve been studying how people get the way we are, and how our species got the way </a:t>
            </a:r>
            <a:r>
              <a:rPr lang="en-US" sz="1100" i="1" dirty="0">
                <a:solidFill>
                  <a:srgbClr val="008000"/>
                </a:solidFill>
              </a:rPr>
              <a:t>it </a:t>
            </a:r>
            <a:r>
              <a:rPr lang="en-US" sz="1100" dirty="0">
                <a:solidFill>
                  <a:srgbClr val="008000"/>
                </a:solidFill>
              </a:rPr>
              <a:t>is, I have never yet encountered a single narrative or analysis that so</a:t>
            </a:r>
            <a:r>
              <a:rPr lang="en-US" sz="1100" dirty="0" smtClean="0">
                <a:solidFill>
                  <a:srgbClr val="008000"/>
                </a:solidFill>
              </a:rPr>
              <a:t> well </a:t>
            </a:r>
            <a:r>
              <a:rPr lang="en-US" sz="1100" dirty="0">
                <a:solidFill>
                  <a:srgbClr val="008000"/>
                </a:solidFill>
              </a:rPr>
              <a:t>expresses as this </a:t>
            </a:r>
            <a:r>
              <a:rPr lang="en-US" sz="1100" dirty="0" smtClean="0">
                <a:solidFill>
                  <a:srgbClr val="008000"/>
                </a:solidFill>
              </a:rPr>
              <a:t>one does </a:t>
            </a:r>
            <a:r>
              <a:rPr lang="en-US" sz="1100" dirty="0">
                <a:solidFill>
                  <a:srgbClr val="008000"/>
                </a:solidFill>
              </a:rPr>
              <a:t>the</a:t>
            </a:r>
            <a:r>
              <a:rPr lang="en-US" sz="1100" dirty="0" smtClean="0">
                <a:solidFill>
                  <a:srgbClr val="008000"/>
                </a:solidFill>
              </a:rPr>
              <a:t> realities </a:t>
            </a:r>
            <a:r>
              <a:rPr lang="en-US" sz="1100" dirty="0">
                <a:solidFill>
                  <a:srgbClr val="008000"/>
                </a:solidFill>
              </a:rPr>
              <a:t>of our evolution as a </a:t>
            </a:r>
            <a:r>
              <a:rPr lang="en-US" sz="1100" dirty="0" smtClean="0">
                <a:solidFill>
                  <a:srgbClr val="008000"/>
                </a:solidFill>
              </a:rPr>
              <a:t>species, </a:t>
            </a:r>
            <a:r>
              <a:rPr lang="en-US" sz="1100" dirty="0">
                <a:solidFill>
                  <a:srgbClr val="008000"/>
                </a:solidFill>
              </a:rPr>
              <a:t>and our emergence as fully formed individual and social human beings. </a:t>
            </a:r>
          </a:p>
          <a:p>
            <a:r>
              <a:rPr lang="en-US" sz="1100" dirty="0"/>
              <a:t>        That’s why I’m starting this scientific session of our Seminar with a book ad and a book report.  For fifty five years I have been studying various aspects of human development and human evolution.  In all that time I have travelled through vast territories of reading, research, teaching, publications, symposia, conferences and professional consultations across the U S and </a:t>
            </a:r>
            <a:r>
              <a:rPr lang="en-US" sz="1100" dirty="0" smtClean="0"/>
              <a:t>in the U K, The Netherlands, Italy, </a:t>
            </a:r>
            <a:r>
              <a:rPr lang="en-US" sz="1100" dirty="0"/>
              <a:t>and Japan.  And I’ve worked with leading figures in a broad range of fields of study.</a:t>
            </a:r>
          </a:p>
          <a:p>
            <a:pPr>
              <a:tabLst>
                <a:tab pos="226992" algn="l"/>
              </a:tabLst>
            </a:pPr>
            <a:r>
              <a:rPr lang="en-US" sz="1100" dirty="0"/>
              <a:t>	Marina Chapman, and her helpers, tell a story that gets to the core of human uniqueness like no other single work I know.</a:t>
            </a:r>
          </a:p>
          <a:p>
            <a:pPr>
              <a:tabLst>
                <a:tab pos="226992" algn="l"/>
              </a:tabLst>
            </a:pPr>
            <a:r>
              <a:rPr lang="en-US" sz="1100" dirty="0"/>
              <a:t>						B Z F</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rame 4"/>
          <p:cNvSpPr/>
          <p:nvPr/>
        </p:nvSpPr>
        <p:spPr>
          <a:xfrm>
            <a:off x="1" y="0"/>
            <a:ext cx="9144000" cy="6858000"/>
          </a:xfrm>
          <a:prstGeom prst="frame">
            <a:avLst/>
          </a:prstGeom>
          <a:solidFill>
            <a:schemeClr val="tx1">
              <a:alpha val="18000"/>
            </a:schemeClr>
          </a:solidFill>
        </p:spPr>
        <p:style>
          <a:lnRef idx="0">
            <a:schemeClr val="accent5"/>
          </a:lnRef>
          <a:fillRef idx="3">
            <a:schemeClr val="accent5"/>
          </a:fillRef>
          <a:effectRef idx="3">
            <a:schemeClr val="accent5"/>
          </a:effectRef>
          <a:fontRef idx="minor">
            <a:schemeClr val="lt1"/>
          </a:fontRef>
        </p:style>
        <p:txBody>
          <a:bodyPr lIns="91416" tIns="45708" rIns="91416" bIns="45708" rtlCol="0" anchor="ctr"/>
          <a:lstStyle/>
          <a:p>
            <a:pPr algn="ctr"/>
            <a:endParaRPr lang="en-US" b="1" dirty="0" smtClean="0"/>
          </a:p>
        </p:txBody>
      </p:sp>
      <p:sp>
        <p:nvSpPr>
          <p:cNvPr id="7" name="TextBox 6"/>
          <p:cNvSpPr txBox="1"/>
          <p:nvPr/>
        </p:nvSpPr>
        <p:spPr>
          <a:xfrm>
            <a:off x="2557517" y="1585310"/>
            <a:ext cx="184666" cy="369332"/>
          </a:xfrm>
          <a:prstGeom prst="rect">
            <a:avLst/>
          </a:prstGeom>
          <a:noFill/>
        </p:spPr>
        <p:txBody>
          <a:bodyPr wrap="none" lIns="91416" tIns="45708" rIns="91416" bIns="45708" rtlCol="0">
            <a:spAutoFit/>
          </a:bodyPr>
          <a:lstStyle/>
          <a:p>
            <a:endParaRPr lang="en-US" dirty="0"/>
          </a:p>
        </p:txBody>
      </p:sp>
      <p:sp>
        <p:nvSpPr>
          <p:cNvPr id="4" name="Date Placeholder 3"/>
          <p:cNvSpPr>
            <a:spLocks noGrp="1"/>
          </p:cNvSpPr>
          <p:nvPr>
            <p:ph type="dt" sz="half" idx="10"/>
          </p:nvPr>
        </p:nvSpPr>
        <p:spPr/>
        <p:txBody>
          <a:bodyPr/>
          <a:lstStyle/>
          <a:p>
            <a:r>
              <a:rPr lang="en-US" smtClean="0"/>
              <a:t>Tuesday, October 15, 2013</a:t>
            </a:r>
            <a:endParaRPr lang="en-US"/>
          </a:p>
        </p:txBody>
      </p:sp>
      <p:sp>
        <p:nvSpPr>
          <p:cNvPr id="6" name="Slide Number Placeholder 5"/>
          <p:cNvSpPr>
            <a:spLocks noGrp="1"/>
          </p:cNvSpPr>
          <p:nvPr>
            <p:ph type="sldNum" sz="quarter" idx="12"/>
          </p:nvPr>
        </p:nvSpPr>
        <p:spPr/>
        <p:txBody>
          <a:bodyPr/>
          <a:lstStyle/>
          <a:p>
            <a:fld id="{8846679A-A2C7-CA48-B6F0-065B8B39D3A7}" type="slidenum">
              <a:rPr lang="en-US" smtClean="0"/>
              <a:pPr/>
              <a:t>50</a:t>
            </a:fld>
            <a:endParaRPr lang="en-US"/>
          </a:p>
        </p:txBody>
      </p:sp>
      <p:sp>
        <p:nvSpPr>
          <p:cNvPr id="8" name="Footer Placeholder 7"/>
          <p:cNvSpPr>
            <a:spLocks noGrp="1"/>
          </p:cNvSpPr>
          <p:nvPr>
            <p:ph type="ftr" sz="quarter" idx="11"/>
          </p:nvPr>
        </p:nvSpPr>
        <p:spPr/>
        <p:txBody>
          <a:bodyPr/>
          <a:lstStyle/>
          <a:p>
            <a:r>
              <a:rPr lang="en-US" smtClean="0"/>
              <a:t>Chaos &amp; Complex Systems Seminar, Department of Physics, University of Wisconsin-Madison</a:t>
            </a:r>
            <a:endParaRPr lang="en-US"/>
          </a:p>
        </p:txBody>
      </p:sp>
      <p:sp>
        <p:nvSpPr>
          <p:cNvPr id="9" name="TextBox 8"/>
          <p:cNvSpPr txBox="1"/>
          <p:nvPr/>
        </p:nvSpPr>
        <p:spPr>
          <a:xfrm>
            <a:off x="877166" y="292463"/>
            <a:ext cx="7346266" cy="369332"/>
          </a:xfrm>
          <a:prstGeom prst="rect">
            <a:avLst/>
          </a:prstGeom>
          <a:noFill/>
        </p:spPr>
        <p:txBody>
          <a:bodyPr wrap="square" lIns="91416" tIns="45708" rIns="91416" bIns="45708" rtlCol="0">
            <a:spAutoFit/>
          </a:bodyPr>
          <a:lstStyle/>
          <a:p>
            <a:pPr algn="ctr"/>
            <a:r>
              <a:rPr lang="en-US" b="1" dirty="0" smtClean="0"/>
              <a:t>Frame Rail 1: Critical, Major, Exemplary Knowledge Models</a:t>
            </a:r>
            <a:endParaRPr lang="en-US" b="1" dirty="0"/>
          </a:p>
        </p:txBody>
      </p:sp>
      <p:sp>
        <p:nvSpPr>
          <p:cNvPr id="10" name="TextBox 9"/>
          <p:cNvSpPr txBox="1"/>
          <p:nvPr/>
        </p:nvSpPr>
        <p:spPr>
          <a:xfrm>
            <a:off x="877166" y="1159812"/>
            <a:ext cx="7346266" cy="1046416"/>
          </a:xfrm>
          <a:prstGeom prst="rect">
            <a:avLst/>
          </a:prstGeom>
          <a:noFill/>
        </p:spPr>
        <p:txBody>
          <a:bodyPr wrap="square" lIns="91416" tIns="45708" rIns="91416" bIns="45708" rtlCol="0">
            <a:spAutoFit/>
          </a:bodyPr>
          <a:lstStyle/>
          <a:p>
            <a:pPr algn="ctr"/>
            <a:r>
              <a:rPr lang="en-US" sz="1400" b="1" dirty="0"/>
              <a:t>Frame Rail 1: Critical, Major, Exemplary, Knowledge Models</a:t>
            </a:r>
            <a:endParaRPr lang="en-US" sz="1400" b="1" dirty="0" smtClean="0"/>
          </a:p>
          <a:p>
            <a:pPr marL="685740" lvl="1" indent="-228540" algn="ctr">
              <a:buAutoNum type="alphaUcPeriod"/>
            </a:pPr>
            <a:r>
              <a:rPr lang="en-US" sz="1400" b="1" dirty="0" smtClean="0">
                <a:solidFill>
                  <a:srgbClr val="900BFF"/>
                </a:solidFill>
              </a:rPr>
              <a:t>Constants/Variables/Gradients    </a:t>
            </a:r>
            <a:r>
              <a:rPr lang="en-US" sz="1400" b="1" dirty="0">
                <a:solidFill>
                  <a:srgbClr val="900BFF"/>
                </a:solidFill>
              </a:rPr>
              <a:t>B. Causal Networks    C. Metabolism: Anabolism/Catabolism    D. Modes of Verification   E. Homologies &amp; Analogies   </a:t>
            </a:r>
          </a:p>
          <a:p>
            <a:pPr marL="228540" indent="-228540" algn="ctr"/>
            <a:r>
              <a:rPr lang="en-US" sz="1400" b="1" dirty="0">
                <a:solidFill>
                  <a:srgbClr val="900BFF"/>
                </a:solidFill>
              </a:rPr>
              <a:t>F. Denotation &amp; Connotation   G. “Downstream Manifestations</a:t>
            </a:r>
            <a:r>
              <a:rPr lang="en-US" b="1" dirty="0" smtClean="0">
                <a:solidFill>
                  <a:srgbClr val="900BFF"/>
                </a:solidFill>
              </a:rPr>
              <a:t>”</a:t>
            </a:r>
          </a:p>
        </p:txBody>
      </p:sp>
      <p:sp>
        <p:nvSpPr>
          <p:cNvPr id="11" name="TextBox 10"/>
          <p:cNvSpPr txBox="1"/>
          <p:nvPr/>
        </p:nvSpPr>
        <p:spPr>
          <a:xfrm>
            <a:off x="1366347" y="2613584"/>
            <a:ext cx="6420067" cy="738640"/>
          </a:xfrm>
          <a:prstGeom prst="rect">
            <a:avLst/>
          </a:prstGeom>
          <a:noFill/>
        </p:spPr>
        <p:txBody>
          <a:bodyPr wrap="square" lIns="91416" tIns="45708" rIns="91416" bIns="45708" rtlCol="0">
            <a:spAutoFit/>
          </a:bodyPr>
          <a:lstStyle/>
          <a:p>
            <a:pPr algn="ctr"/>
            <a:r>
              <a:rPr lang="en-US" sz="1400" b="1" dirty="0"/>
              <a:t>Frame Rail 2: Comprehending “Codes of Representation”</a:t>
            </a:r>
          </a:p>
          <a:p>
            <a:pPr marL="228540" indent="-228540" algn="ctr"/>
            <a:r>
              <a:rPr lang="en-US" sz="1400" b="1" dirty="0">
                <a:solidFill>
                  <a:srgbClr val="900BFF"/>
                </a:solidFill>
              </a:rPr>
              <a:t>A. The Many Stages of Evolution    B. Socio-Cultural Context</a:t>
            </a:r>
          </a:p>
          <a:p>
            <a:pPr marL="228540" indent="-228540" algn="ctr"/>
            <a:r>
              <a:rPr lang="en-US" sz="1400" b="1" dirty="0">
                <a:solidFill>
                  <a:srgbClr val="900BFF"/>
                </a:solidFill>
              </a:rPr>
              <a:t>C. Shifting, Conflicting Hierarchies of Status Primacy in Scholarship</a:t>
            </a:r>
          </a:p>
        </p:txBody>
      </p:sp>
      <p:sp>
        <p:nvSpPr>
          <p:cNvPr id="12" name="TextBox 11"/>
          <p:cNvSpPr txBox="1"/>
          <p:nvPr/>
        </p:nvSpPr>
        <p:spPr>
          <a:xfrm rot="16200000">
            <a:off x="-2764335" y="3244082"/>
            <a:ext cx="6402549" cy="369332"/>
          </a:xfrm>
          <a:prstGeom prst="rect">
            <a:avLst/>
          </a:prstGeom>
          <a:noFill/>
        </p:spPr>
        <p:txBody>
          <a:bodyPr wrap="square" lIns="91416" tIns="45708" rIns="91416" bIns="45708" rtlCol="0">
            <a:spAutoFit/>
          </a:bodyPr>
          <a:lstStyle/>
          <a:p>
            <a:pPr algn="ctr"/>
            <a:r>
              <a:rPr lang="en-US" b="1" dirty="0" smtClean="0"/>
              <a:t>Frame Rail 2: Comprehending “Codes of Representation”</a:t>
            </a:r>
          </a:p>
        </p:txBody>
      </p:sp>
      <p:sp>
        <p:nvSpPr>
          <p:cNvPr id="13" name="TextBox 12"/>
          <p:cNvSpPr txBox="1"/>
          <p:nvPr/>
        </p:nvSpPr>
        <p:spPr>
          <a:xfrm>
            <a:off x="1383864" y="3781006"/>
            <a:ext cx="6402551" cy="538585"/>
          </a:xfrm>
          <a:prstGeom prst="rect">
            <a:avLst/>
          </a:prstGeom>
          <a:noFill/>
        </p:spPr>
        <p:txBody>
          <a:bodyPr wrap="square" lIns="91416" tIns="45708" rIns="91416" bIns="45708" rtlCol="0">
            <a:spAutoFit/>
          </a:bodyPr>
          <a:lstStyle/>
          <a:p>
            <a:pPr algn="ctr"/>
            <a:r>
              <a:rPr lang="en-US" sz="1400" b="1" dirty="0"/>
              <a:t>Frame Rail 3: Demystified Human Consciousness</a:t>
            </a:r>
            <a:endParaRPr lang="en-US" sz="1400" dirty="0"/>
          </a:p>
          <a:p>
            <a:pPr algn="ctr"/>
            <a:r>
              <a:rPr lang="en-US" sz="1400" b="1" dirty="0">
                <a:solidFill>
                  <a:srgbClr val="900BFF"/>
                </a:solidFill>
              </a:rPr>
              <a:t>A.  Process    B. Content   C. Attention   D. Development   E. Function</a:t>
            </a:r>
          </a:p>
        </p:txBody>
      </p:sp>
      <p:sp>
        <p:nvSpPr>
          <p:cNvPr id="14" name="TextBox 13"/>
          <p:cNvSpPr txBox="1"/>
          <p:nvPr/>
        </p:nvSpPr>
        <p:spPr>
          <a:xfrm rot="5400000">
            <a:off x="5189836" y="3280042"/>
            <a:ext cx="7044740" cy="369332"/>
          </a:xfrm>
          <a:prstGeom prst="rect">
            <a:avLst/>
          </a:prstGeom>
          <a:noFill/>
        </p:spPr>
        <p:txBody>
          <a:bodyPr wrap="square" lIns="91416" tIns="45708" rIns="91416" bIns="45708" rtlCol="0">
            <a:spAutoFit/>
          </a:bodyPr>
          <a:lstStyle/>
          <a:p>
            <a:pPr algn="ctr"/>
            <a:r>
              <a:rPr lang="en-US" b="1" dirty="0" smtClean="0"/>
              <a:t>Frame Rail 3: Demystified Human Consciousness</a:t>
            </a:r>
            <a:endParaRPr lang="en-US" dirty="0" smtClean="0"/>
          </a:p>
        </p:txBody>
      </p:sp>
      <p:sp>
        <p:nvSpPr>
          <p:cNvPr id="15" name="Rectangle 14"/>
          <p:cNvSpPr/>
          <p:nvPr/>
        </p:nvSpPr>
        <p:spPr>
          <a:xfrm>
            <a:off x="904577" y="4778332"/>
            <a:ext cx="7346266" cy="954083"/>
          </a:xfrm>
          <a:prstGeom prst="rect">
            <a:avLst/>
          </a:prstGeom>
        </p:spPr>
        <p:txBody>
          <a:bodyPr wrap="square" lIns="91416" tIns="45708" rIns="91416" bIns="45708">
            <a:spAutoFit/>
          </a:bodyPr>
          <a:lstStyle/>
          <a:p>
            <a:pPr algn="ctr"/>
            <a:r>
              <a:rPr lang="en-US" sz="1400" b="1" dirty="0"/>
              <a:t>Frame Rail 4: Individual &amp; Group Minds (B Z F Selection)</a:t>
            </a:r>
          </a:p>
          <a:p>
            <a:pPr algn="ctr"/>
            <a:r>
              <a:rPr lang="en-US" sz="1400" b="1" dirty="0">
                <a:solidFill>
                  <a:srgbClr val="900BFF"/>
                </a:solidFill>
              </a:rPr>
              <a:t>A. Darwin / Wallace    B. Hitler / Gandhi    </a:t>
            </a:r>
            <a:r>
              <a:rPr lang="en-US" sz="1400" dirty="0"/>
              <a:t>C. Fred Astaire </a:t>
            </a:r>
          </a:p>
          <a:p>
            <a:pPr algn="ctr"/>
            <a:r>
              <a:rPr lang="en-US" sz="1400" b="1" dirty="0">
                <a:solidFill>
                  <a:srgbClr val="900BFF"/>
                </a:solidFill>
              </a:rPr>
              <a:t>D. Leonardo / Michelangelo / Bach / Mozart / Beethoven / </a:t>
            </a:r>
            <a:r>
              <a:rPr lang="en-US" sz="1400" b="1" dirty="0" err="1">
                <a:solidFill>
                  <a:srgbClr val="900BFF"/>
                </a:solidFill>
              </a:rPr>
              <a:t>Majewski</a:t>
            </a:r>
            <a:endParaRPr lang="en-US" sz="1400" b="1" dirty="0" smtClean="0">
              <a:solidFill>
                <a:srgbClr val="900BFF"/>
              </a:solidFill>
            </a:endParaRPr>
          </a:p>
          <a:p>
            <a:pPr algn="ctr"/>
            <a:r>
              <a:rPr lang="en-US" sz="1400" b="1" i="1" dirty="0" smtClean="0">
                <a:solidFill>
                  <a:srgbClr val="008000"/>
                </a:solidFill>
              </a:rPr>
              <a:t>(Who </a:t>
            </a:r>
            <a:r>
              <a:rPr lang="en-US" sz="1400" b="1" i="1" dirty="0">
                <a:solidFill>
                  <a:srgbClr val="008000"/>
                </a:solidFill>
              </a:rPr>
              <a:t>is Lech </a:t>
            </a:r>
            <a:r>
              <a:rPr lang="en-US" sz="1400" b="1" i="1" dirty="0" err="1">
                <a:solidFill>
                  <a:srgbClr val="008000"/>
                </a:solidFill>
              </a:rPr>
              <a:t>Majewski</a:t>
            </a:r>
            <a:r>
              <a:rPr lang="en-US" sz="1400" b="1" i="1" dirty="0">
                <a:solidFill>
                  <a:srgbClr val="008000"/>
                </a:solidFill>
              </a:rPr>
              <a:t> ?  </a:t>
            </a:r>
            <a:r>
              <a:rPr lang="en-US" sz="1400" i="1" dirty="0">
                <a:solidFill>
                  <a:srgbClr val="008000"/>
                </a:solidFill>
              </a:rPr>
              <a:t>Why is </a:t>
            </a:r>
            <a:r>
              <a:rPr lang="en-US" sz="1400" b="1" i="1" dirty="0">
                <a:solidFill>
                  <a:srgbClr val="008000"/>
                </a:solidFill>
              </a:rPr>
              <a:t>he</a:t>
            </a:r>
            <a:r>
              <a:rPr lang="en-US" sz="1400" i="1" dirty="0">
                <a:solidFill>
                  <a:srgbClr val="008000"/>
                </a:solidFill>
              </a:rPr>
              <a:t> on this list</a:t>
            </a:r>
            <a:r>
              <a:rPr lang="en-US" sz="1400" i="1" dirty="0" smtClean="0">
                <a:solidFill>
                  <a:srgbClr val="008000"/>
                </a:solidFill>
              </a:rPr>
              <a:t>?)</a:t>
            </a:r>
            <a:endParaRPr lang="en-US" sz="1400" dirty="0"/>
          </a:p>
        </p:txBody>
      </p:sp>
      <p:sp>
        <p:nvSpPr>
          <p:cNvPr id="16" name="Rectangle 15"/>
          <p:cNvSpPr/>
          <p:nvPr/>
        </p:nvSpPr>
        <p:spPr>
          <a:xfrm>
            <a:off x="904577" y="6240102"/>
            <a:ext cx="7346266" cy="646331"/>
          </a:xfrm>
          <a:prstGeom prst="rect">
            <a:avLst/>
          </a:prstGeom>
        </p:spPr>
        <p:txBody>
          <a:bodyPr wrap="square" lIns="91416" tIns="45708" rIns="91416" bIns="45708">
            <a:spAutoFit/>
          </a:bodyPr>
          <a:lstStyle/>
          <a:p>
            <a:pPr algn="ctr"/>
            <a:r>
              <a:rPr lang="en-US" b="1" dirty="0" smtClean="0"/>
              <a:t>Frame Rail 4: Individual &amp; Group Minds (B Z F Selection)</a:t>
            </a:r>
          </a:p>
          <a:p>
            <a:pPr algn="ctr"/>
            <a:endParaRPr lang="en-US" b="1"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rame 4"/>
          <p:cNvSpPr/>
          <p:nvPr/>
        </p:nvSpPr>
        <p:spPr>
          <a:xfrm>
            <a:off x="1" y="0"/>
            <a:ext cx="9144000" cy="6858000"/>
          </a:xfrm>
          <a:prstGeom prst="frame">
            <a:avLst/>
          </a:prstGeom>
          <a:solidFill>
            <a:schemeClr val="tx1">
              <a:alpha val="18000"/>
            </a:schemeClr>
          </a:solidFill>
        </p:spPr>
        <p:style>
          <a:lnRef idx="0">
            <a:schemeClr val="accent5"/>
          </a:lnRef>
          <a:fillRef idx="3">
            <a:schemeClr val="accent5"/>
          </a:fillRef>
          <a:effectRef idx="3">
            <a:schemeClr val="accent5"/>
          </a:effectRef>
          <a:fontRef idx="minor">
            <a:schemeClr val="lt1"/>
          </a:fontRef>
        </p:style>
        <p:txBody>
          <a:bodyPr lIns="91416" tIns="45708" rIns="91416" bIns="45708" rtlCol="0" anchor="ctr"/>
          <a:lstStyle/>
          <a:p>
            <a:pPr algn="ctr"/>
            <a:endParaRPr lang="en-US" b="1" dirty="0" smtClean="0"/>
          </a:p>
        </p:txBody>
      </p:sp>
      <p:sp>
        <p:nvSpPr>
          <p:cNvPr id="7" name="TextBox 6"/>
          <p:cNvSpPr txBox="1"/>
          <p:nvPr/>
        </p:nvSpPr>
        <p:spPr>
          <a:xfrm>
            <a:off x="2557517" y="1585310"/>
            <a:ext cx="184666" cy="369332"/>
          </a:xfrm>
          <a:prstGeom prst="rect">
            <a:avLst/>
          </a:prstGeom>
          <a:noFill/>
        </p:spPr>
        <p:txBody>
          <a:bodyPr wrap="none" lIns="91416" tIns="45708" rIns="91416" bIns="45708" rtlCol="0">
            <a:spAutoFit/>
          </a:bodyPr>
          <a:lstStyle/>
          <a:p>
            <a:endParaRPr lang="en-US" dirty="0"/>
          </a:p>
        </p:txBody>
      </p:sp>
      <p:sp>
        <p:nvSpPr>
          <p:cNvPr id="4" name="Date Placeholder 3"/>
          <p:cNvSpPr>
            <a:spLocks noGrp="1"/>
          </p:cNvSpPr>
          <p:nvPr>
            <p:ph type="dt" sz="half" idx="10"/>
          </p:nvPr>
        </p:nvSpPr>
        <p:spPr/>
        <p:txBody>
          <a:bodyPr/>
          <a:lstStyle/>
          <a:p>
            <a:r>
              <a:rPr lang="en-US" smtClean="0"/>
              <a:t>Tuesday, October 15, 2013</a:t>
            </a:r>
            <a:endParaRPr lang="en-US"/>
          </a:p>
        </p:txBody>
      </p:sp>
      <p:sp>
        <p:nvSpPr>
          <p:cNvPr id="6" name="Slide Number Placeholder 5"/>
          <p:cNvSpPr>
            <a:spLocks noGrp="1"/>
          </p:cNvSpPr>
          <p:nvPr>
            <p:ph type="sldNum" sz="quarter" idx="12"/>
          </p:nvPr>
        </p:nvSpPr>
        <p:spPr/>
        <p:txBody>
          <a:bodyPr/>
          <a:lstStyle/>
          <a:p>
            <a:fld id="{8846679A-A2C7-CA48-B6F0-065B8B39D3A7}" type="slidenum">
              <a:rPr lang="en-US" smtClean="0"/>
              <a:pPr/>
              <a:t>51</a:t>
            </a:fld>
            <a:endParaRPr lang="en-US"/>
          </a:p>
        </p:txBody>
      </p:sp>
      <p:sp>
        <p:nvSpPr>
          <p:cNvPr id="8" name="Footer Placeholder 7"/>
          <p:cNvSpPr>
            <a:spLocks noGrp="1"/>
          </p:cNvSpPr>
          <p:nvPr>
            <p:ph type="ftr" sz="quarter" idx="11"/>
          </p:nvPr>
        </p:nvSpPr>
        <p:spPr/>
        <p:txBody>
          <a:bodyPr/>
          <a:lstStyle/>
          <a:p>
            <a:r>
              <a:rPr lang="en-US" smtClean="0"/>
              <a:t>Chaos &amp; Complex Systems Seminar, Department of Physics, University of Wisconsin-Madison</a:t>
            </a:r>
            <a:endParaRPr lang="en-US"/>
          </a:p>
        </p:txBody>
      </p:sp>
      <p:sp>
        <p:nvSpPr>
          <p:cNvPr id="9" name="TextBox 8"/>
          <p:cNvSpPr txBox="1"/>
          <p:nvPr/>
        </p:nvSpPr>
        <p:spPr>
          <a:xfrm>
            <a:off x="877166" y="292463"/>
            <a:ext cx="7346266" cy="369332"/>
          </a:xfrm>
          <a:prstGeom prst="rect">
            <a:avLst/>
          </a:prstGeom>
          <a:noFill/>
        </p:spPr>
        <p:txBody>
          <a:bodyPr wrap="square" lIns="91416" tIns="45708" rIns="91416" bIns="45708" rtlCol="0">
            <a:spAutoFit/>
          </a:bodyPr>
          <a:lstStyle/>
          <a:p>
            <a:pPr algn="ctr"/>
            <a:r>
              <a:rPr lang="en-US" b="1" dirty="0" smtClean="0"/>
              <a:t>Frame Rail 1: Critical, Major, Exemplary Knowledge Models</a:t>
            </a:r>
            <a:endParaRPr lang="en-US" b="1" dirty="0"/>
          </a:p>
        </p:txBody>
      </p:sp>
      <p:sp>
        <p:nvSpPr>
          <p:cNvPr id="12" name="TextBox 11"/>
          <p:cNvSpPr txBox="1"/>
          <p:nvPr/>
        </p:nvSpPr>
        <p:spPr>
          <a:xfrm rot="16200000">
            <a:off x="-2764335" y="3244082"/>
            <a:ext cx="6402549" cy="369332"/>
          </a:xfrm>
          <a:prstGeom prst="rect">
            <a:avLst/>
          </a:prstGeom>
          <a:noFill/>
        </p:spPr>
        <p:txBody>
          <a:bodyPr wrap="square" lIns="91416" tIns="45708" rIns="91416" bIns="45708" rtlCol="0">
            <a:spAutoFit/>
          </a:bodyPr>
          <a:lstStyle/>
          <a:p>
            <a:pPr algn="ctr"/>
            <a:r>
              <a:rPr lang="en-US" b="1" dirty="0" smtClean="0"/>
              <a:t>Frame Rail 2: Comprehending “Codes of Representation”</a:t>
            </a:r>
          </a:p>
        </p:txBody>
      </p:sp>
      <p:sp>
        <p:nvSpPr>
          <p:cNvPr id="14" name="TextBox 13"/>
          <p:cNvSpPr txBox="1"/>
          <p:nvPr/>
        </p:nvSpPr>
        <p:spPr>
          <a:xfrm rot="5400000">
            <a:off x="5189836" y="3280042"/>
            <a:ext cx="7044740" cy="369332"/>
          </a:xfrm>
          <a:prstGeom prst="rect">
            <a:avLst/>
          </a:prstGeom>
          <a:noFill/>
        </p:spPr>
        <p:txBody>
          <a:bodyPr wrap="square" lIns="91416" tIns="45708" rIns="91416" bIns="45708" rtlCol="0">
            <a:spAutoFit/>
          </a:bodyPr>
          <a:lstStyle/>
          <a:p>
            <a:pPr algn="ctr"/>
            <a:r>
              <a:rPr lang="en-US" b="1" dirty="0" smtClean="0"/>
              <a:t>Frame Rail 3: Demystified Human Consciousness</a:t>
            </a:r>
            <a:endParaRPr lang="en-US" dirty="0" smtClean="0"/>
          </a:p>
        </p:txBody>
      </p:sp>
      <p:sp>
        <p:nvSpPr>
          <p:cNvPr id="16" name="Rectangle 15"/>
          <p:cNvSpPr/>
          <p:nvPr/>
        </p:nvSpPr>
        <p:spPr>
          <a:xfrm>
            <a:off x="904577" y="6240102"/>
            <a:ext cx="7346266" cy="646331"/>
          </a:xfrm>
          <a:prstGeom prst="rect">
            <a:avLst/>
          </a:prstGeom>
        </p:spPr>
        <p:txBody>
          <a:bodyPr wrap="square" lIns="91416" tIns="45708" rIns="91416" bIns="45708">
            <a:spAutoFit/>
          </a:bodyPr>
          <a:lstStyle/>
          <a:p>
            <a:pPr algn="ctr"/>
            <a:r>
              <a:rPr lang="en-US" b="1" dirty="0" smtClean="0"/>
              <a:t>Frame Rail 4: Individual &amp; Group Minds (B Z F Selection)</a:t>
            </a:r>
          </a:p>
          <a:p>
            <a:pPr algn="ctr"/>
            <a:endParaRPr lang="en-US" b="1" dirty="0" smtClean="0"/>
          </a:p>
        </p:txBody>
      </p:sp>
      <p:sp>
        <p:nvSpPr>
          <p:cNvPr id="17" name="Rectangle 16"/>
          <p:cNvSpPr/>
          <p:nvPr/>
        </p:nvSpPr>
        <p:spPr>
          <a:xfrm>
            <a:off x="1821417" y="1305345"/>
            <a:ext cx="5513474" cy="4585846"/>
          </a:xfrm>
          <a:prstGeom prst="rect">
            <a:avLst/>
          </a:prstGeom>
        </p:spPr>
        <p:txBody>
          <a:bodyPr wrap="square" lIns="91416" tIns="45708" rIns="91416" bIns="45708">
            <a:spAutoFit/>
          </a:bodyPr>
          <a:lstStyle/>
          <a:p>
            <a:pPr algn="ctr"/>
            <a:r>
              <a:rPr lang="en-US" b="1" i="1" dirty="0" smtClean="0"/>
              <a:t>So, I contend that</a:t>
            </a:r>
          </a:p>
          <a:p>
            <a:pPr algn="ctr"/>
            <a:endParaRPr lang="en-US" b="1" i="1" dirty="0" smtClean="0"/>
          </a:p>
          <a:p>
            <a:pPr algn="ctr"/>
            <a:r>
              <a:rPr lang="en-US" b="1" i="1" dirty="0" smtClean="0"/>
              <a:t>The concepts stated here contain</a:t>
            </a:r>
          </a:p>
          <a:p>
            <a:pPr algn="ctr"/>
            <a:endParaRPr lang="en-US" dirty="0" smtClean="0"/>
          </a:p>
          <a:p>
            <a:pPr algn="ctr"/>
            <a:r>
              <a:rPr lang="en-US" i="1" dirty="0" smtClean="0">
                <a:solidFill>
                  <a:srgbClr val="008000"/>
                </a:solidFill>
              </a:rPr>
              <a:t> </a:t>
            </a:r>
            <a:r>
              <a:rPr lang="en-US" sz="2200" i="1" dirty="0" smtClean="0">
                <a:solidFill>
                  <a:schemeClr val="accent2">
                    <a:lumMod val="75000"/>
                  </a:schemeClr>
                </a:solidFill>
              </a:rPr>
              <a:t>Quirky, “difficult”, often neglected, and</a:t>
            </a:r>
          </a:p>
          <a:p>
            <a:pPr algn="ctr"/>
            <a:endParaRPr lang="en-US" sz="2200" i="1" dirty="0" smtClean="0">
              <a:solidFill>
                <a:schemeClr val="accent2">
                  <a:lumMod val="75000"/>
                </a:schemeClr>
              </a:solidFill>
            </a:endParaRPr>
          </a:p>
          <a:p>
            <a:pPr algn="ctr"/>
            <a:r>
              <a:rPr lang="en-US" sz="2200" i="1" dirty="0" smtClean="0">
                <a:solidFill>
                  <a:schemeClr val="accent2">
                    <a:lumMod val="75000"/>
                  </a:schemeClr>
                </a:solidFill>
              </a:rPr>
              <a:t>Seemingly unrelated components of reality</a:t>
            </a:r>
          </a:p>
          <a:p>
            <a:pPr algn="ctr"/>
            <a:endParaRPr lang="en-US" sz="2200" i="1" dirty="0" smtClean="0">
              <a:solidFill>
                <a:schemeClr val="accent2">
                  <a:lumMod val="75000"/>
                </a:schemeClr>
              </a:solidFill>
            </a:endParaRPr>
          </a:p>
          <a:p>
            <a:pPr algn="ctr"/>
            <a:r>
              <a:rPr lang="en-US" sz="2200" i="1" dirty="0" smtClean="0">
                <a:solidFill>
                  <a:schemeClr val="accent2">
                    <a:lumMod val="75000"/>
                  </a:schemeClr>
                </a:solidFill>
              </a:rPr>
              <a:t>That must be taken adequately into account</a:t>
            </a:r>
          </a:p>
          <a:p>
            <a:pPr algn="ctr"/>
            <a:endParaRPr lang="en-US" sz="2200" i="1" dirty="0" smtClean="0">
              <a:solidFill>
                <a:schemeClr val="accent2">
                  <a:lumMod val="75000"/>
                </a:schemeClr>
              </a:solidFill>
            </a:endParaRPr>
          </a:p>
          <a:p>
            <a:pPr algn="ctr"/>
            <a:r>
              <a:rPr lang="en-US" sz="2200" i="1" dirty="0" smtClean="0">
                <a:solidFill>
                  <a:schemeClr val="accent2">
                    <a:lumMod val="75000"/>
                  </a:schemeClr>
                </a:solidFill>
              </a:rPr>
              <a:t>If we are ever to decipher what may be some of</a:t>
            </a:r>
          </a:p>
          <a:p>
            <a:pPr algn="ctr"/>
            <a:endParaRPr lang="en-US" sz="2200" i="1" dirty="0" smtClean="0">
              <a:solidFill>
                <a:schemeClr val="accent2">
                  <a:lumMod val="75000"/>
                </a:schemeClr>
              </a:solidFill>
            </a:endParaRPr>
          </a:p>
          <a:p>
            <a:pPr algn="ctr"/>
            <a:r>
              <a:rPr lang="en-US" sz="2200" b="1" i="1" dirty="0" smtClean="0">
                <a:solidFill>
                  <a:schemeClr val="accent2">
                    <a:lumMod val="75000"/>
                  </a:schemeClr>
                </a:solidFill>
              </a:rPr>
              <a:t>Nature’s Best Kept Secrets.</a:t>
            </a:r>
            <a:endParaRPr lang="en-US" sz="22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rame 4"/>
          <p:cNvSpPr/>
          <p:nvPr/>
        </p:nvSpPr>
        <p:spPr>
          <a:xfrm>
            <a:off x="1" y="0"/>
            <a:ext cx="9144000" cy="6858000"/>
          </a:xfrm>
          <a:prstGeom prst="frame">
            <a:avLst/>
          </a:prstGeom>
          <a:solidFill>
            <a:schemeClr val="tx1">
              <a:alpha val="18000"/>
            </a:schemeClr>
          </a:solidFill>
        </p:spPr>
        <p:style>
          <a:lnRef idx="0">
            <a:schemeClr val="accent5"/>
          </a:lnRef>
          <a:fillRef idx="3">
            <a:schemeClr val="accent5"/>
          </a:fillRef>
          <a:effectRef idx="3">
            <a:schemeClr val="accent5"/>
          </a:effectRef>
          <a:fontRef idx="minor">
            <a:schemeClr val="lt1"/>
          </a:fontRef>
        </p:style>
        <p:txBody>
          <a:bodyPr lIns="91416" tIns="45708" rIns="91416" bIns="45708" rtlCol="0" anchor="ctr"/>
          <a:lstStyle/>
          <a:p>
            <a:pPr algn="ctr"/>
            <a:endParaRPr lang="en-US" b="1" dirty="0" smtClean="0"/>
          </a:p>
        </p:txBody>
      </p:sp>
      <p:sp>
        <p:nvSpPr>
          <p:cNvPr id="7" name="TextBox 6"/>
          <p:cNvSpPr txBox="1"/>
          <p:nvPr/>
        </p:nvSpPr>
        <p:spPr>
          <a:xfrm>
            <a:off x="2557517" y="1585310"/>
            <a:ext cx="184666" cy="369332"/>
          </a:xfrm>
          <a:prstGeom prst="rect">
            <a:avLst/>
          </a:prstGeom>
          <a:noFill/>
        </p:spPr>
        <p:txBody>
          <a:bodyPr wrap="none" lIns="91416" tIns="45708" rIns="91416" bIns="45708" rtlCol="0">
            <a:spAutoFit/>
          </a:bodyPr>
          <a:lstStyle/>
          <a:p>
            <a:endParaRPr lang="en-US" dirty="0"/>
          </a:p>
        </p:txBody>
      </p:sp>
      <p:sp>
        <p:nvSpPr>
          <p:cNvPr id="4" name="Date Placeholder 3"/>
          <p:cNvSpPr>
            <a:spLocks noGrp="1"/>
          </p:cNvSpPr>
          <p:nvPr>
            <p:ph type="dt" sz="half" idx="10"/>
          </p:nvPr>
        </p:nvSpPr>
        <p:spPr/>
        <p:txBody>
          <a:bodyPr/>
          <a:lstStyle/>
          <a:p>
            <a:r>
              <a:rPr lang="en-US" smtClean="0"/>
              <a:t>Tuesday, October 15, 2013</a:t>
            </a:r>
            <a:endParaRPr lang="en-US"/>
          </a:p>
        </p:txBody>
      </p:sp>
      <p:sp>
        <p:nvSpPr>
          <p:cNvPr id="6" name="Slide Number Placeholder 5"/>
          <p:cNvSpPr>
            <a:spLocks noGrp="1"/>
          </p:cNvSpPr>
          <p:nvPr>
            <p:ph type="sldNum" sz="quarter" idx="12"/>
          </p:nvPr>
        </p:nvSpPr>
        <p:spPr/>
        <p:txBody>
          <a:bodyPr/>
          <a:lstStyle/>
          <a:p>
            <a:fld id="{8846679A-A2C7-CA48-B6F0-065B8B39D3A7}" type="slidenum">
              <a:rPr lang="en-US" smtClean="0"/>
              <a:pPr/>
              <a:t>52</a:t>
            </a:fld>
            <a:endParaRPr lang="en-US"/>
          </a:p>
        </p:txBody>
      </p:sp>
      <p:sp>
        <p:nvSpPr>
          <p:cNvPr id="8" name="Footer Placeholder 7"/>
          <p:cNvSpPr>
            <a:spLocks noGrp="1"/>
          </p:cNvSpPr>
          <p:nvPr>
            <p:ph type="ftr" sz="quarter" idx="11"/>
          </p:nvPr>
        </p:nvSpPr>
        <p:spPr/>
        <p:txBody>
          <a:bodyPr/>
          <a:lstStyle/>
          <a:p>
            <a:r>
              <a:rPr lang="en-US" smtClean="0"/>
              <a:t>Chaos &amp; Complex Systems Seminar, Department of Physics, University of Wisconsin-Madison</a:t>
            </a:r>
            <a:endParaRPr lang="en-US"/>
          </a:p>
        </p:txBody>
      </p:sp>
      <p:sp>
        <p:nvSpPr>
          <p:cNvPr id="9" name="TextBox 8"/>
          <p:cNvSpPr txBox="1"/>
          <p:nvPr/>
        </p:nvSpPr>
        <p:spPr>
          <a:xfrm>
            <a:off x="877166" y="292463"/>
            <a:ext cx="7346266" cy="369332"/>
          </a:xfrm>
          <a:prstGeom prst="rect">
            <a:avLst/>
          </a:prstGeom>
          <a:noFill/>
        </p:spPr>
        <p:txBody>
          <a:bodyPr wrap="square" lIns="91416" tIns="45708" rIns="91416" bIns="45708" rtlCol="0">
            <a:spAutoFit/>
          </a:bodyPr>
          <a:lstStyle/>
          <a:p>
            <a:pPr algn="ctr"/>
            <a:r>
              <a:rPr lang="en-US" b="1" dirty="0" smtClean="0"/>
              <a:t>Frame Rail 1: Critical, Major, Exemplary Knowledge Models</a:t>
            </a:r>
            <a:endParaRPr lang="en-US" b="1" dirty="0"/>
          </a:p>
        </p:txBody>
      </p:sp>
      <p:sp>
        <p:nvSpPr>
          <p:cNvPr id="12" name="TextBox 11"/>
          <p:cNvSpPr txBox="1"/>
          <p:nvPr/>
        </p:nvSpPr>
        <p:spPr>
          <a:xfrm rot="16200000">
            <a:off x="-2764335" y="3244082"/>
            <a:ext cx="6402549" cy="369332"/>
          </a:xfrm>
          <a:prstGeom prst="rect">
            <a:avLst/>
          </a:prstGeom>
          <a:noFill/>
        </p:spPr>
        <p:txBody>
          <a:bodyPr wrap="square" lIns="91416" tIns="45708" rIns="91416" bIns="45708" rtlCol="0">
            <a:spAutoFit/>
          </a:bodyPr>
          <a:lstStyle/>
          <a:p>
            <a:pPr algn="ctr"/>
            <a:r>
              <a:rPr lang="en-US" b="1" dirty="0" smtClean="0"/>
              <a:t>Frame Rail 2: Comprehending “Codes of Representation”</a:t>
            </a:r>
          </a:p>
        </p:txBody>
      </p:sp>
      <p:sp>
        <p:nvSpPr>
          <p:cNvPr id="14" name="TextBox 13"/>
          <p:cNvSpPr txBox="1"/>
          <p:nvPr/>
        </p:nvSpPr>
        <p:spPr>
          <a:xfrm rot="5400000">
            <a:off x="5189836" y="3280042"/>
            <a:ext cx="7044740" cy="369332"/>
          </a:xfrm>
          <a:prstGeom prst="rect">
            <a:avLst/>
          </a:prstGeom>
          <a:noFill/>
        </p:spPr>
        <p:txBody>
          <a:bodyPr wrap="square" lIns="91416" tIns="45708" rIns="91416" bIns="45708" rtlCol="0">
            <a:spAutoFit/>
          </a:bodyPr>
          <a:lstStyle/>
          <a:p>
            <a:pPr algn="ctr"/>
            <a:r>
              <a:rPr lang="en-US" b="1" dirty="0" smtClean="0"/>
              <a:t>Frame Rail 3: Demystified Human Consciousness</a:t>
            </a:r>
            <a:endParaRPr lang="en-US" dirty="0" smtClean="0"/>
          </a:p>
        </p:txBody>
      </p:sp>
      <p:sp>
        <p:nvSpPr>
          <p:cNvPr id="16" name="Rectangle 15"/>
          <p:cNvSpPr/>
          <p:nvPr/>
        </p:nvSpPr>
        <p:spPr>
          <a:xfrm>
            <a:off x="904577" y="6240102"/>
            <a:ext cx="7346266" cy="646331"/>
          </a:xfrm>
          <a:prstGeom prst="rect">
            <a:avLst/>
          </a:prstGeom>
        </p:spPr>
        <p:txBody>
          <a:bodyPr wrap="square" lIns="91416" tIns="45708" rIns="91416" bIns="45708">
            <a:spAutoFit/>
          </a:bodyPr>
          <a:lstStyle/>
          <a:p>
            <a:pPr algn="ctr"/>
            <a:r>
              <a:rPr lang="en-US" b="1" dirty="0" smtClean="0"/>
              <a:t>Frame Rail 4: Individual &amp; Group Minds (B Z F Selection)</a:t>
            </a:r>
          </a:p>
          <a:p>
            <a:pPr algn="ctr"/>
            <a:endParaRPr lang="en-US" b="1" dirty="0" smtClean="0"/>
          </a:p>
        </p:txBody>
      </p:sp>
      <p:sp>
        <p:nvSpPr>
          <p:cNvPr id="17" name="Rectangle 16"/>
          <p:cNvSpPr/>
          <p:nvPr/>
        </p:nvSpPr>
        <p:spPr>
          <a:xfrm>
            <a:off x="877167" y="877093"/>
            <a:ext cx="7373676" cy="5155234"/>
          </a:xfrm>
          <a:prstGeom prst="rect">
            <a:avLst/>
          </a:prstGeom>
        </p:spPr>
        <p:txBody>
          <a:bodyPr wrap="square" lIns="91416" tIns="45708" rIns="91416" bIns="45708">
            <a:spAutoFit/>
          </a:bodyPr>
          <a:lstStyle/>
          <a:p>
            <a:pPr algn="ctr"/>
            <a:r>
              <a:rPr lang="en-US" b="1" dirty="0" smtClean="0"/>
              <a:t>INFERENCES</a:t>
            </a:r>
          </a:p>
          <a:p>
            <a:pPr>
              <a:tabLst>
                <a:tab pos="230127" algn="l"/>
              </a:tabLst>
            </a:pPr>
            <a:r>
              <a:rPr lang="en-US" sz="1600" dirty="0"/>
              <a:t>	</a:t>
            </a:r>
            <a:r>
              <a:rPr lang="en-US" sz="2000" dirty="0"/>
              <a:t>This work is guided by the hypothesis that important new insights on relationships among fundamental neural processes and complex human behaviors dependent upon those processes can be gained by thoughtful analysis within the framework presented above.	</a:t>
            </a:r>
          </a:p>
          <a:p>
            <a:pPr>
              <a:tabLst>
                <a:tab pos="230127" algn="l"/>
              </a:tabLst>
            </a:pPr>
            <a:r>
              <a:rPr lang="en-US" sz="2000" dirty="0"/>
              <a:t>	Analysis and explanation of these categories and sub-categories is a major undertaking, now in progress.  I have no doubt that this Framework and these categories and sub-categories require extensive elaboration, explication, and perhaps revision. In my view, all the sub-categories listed here are important, but those printed in </a:t>
            </a:r>
            <a:r>
              <a:rPr lang="en-US" sz="2000" dirty="0">
                <a:solidFill>
                  <a:srgbClr val="900BFF"/>
                </a:solidFill>
              </a:rPr>
              <a:t>magenta</a:t>
            </a:r>
            <a:r>
              <a:rPr lang="en-US" sz="2000" dirty="0"/>
              <a:t> are most important.</a:t>
            </a:r>
          </a:p>
          <a:p>
            <a:pPr>
              <a:tabLst>
                <a:tab pos="230127" algn="l"/>
              </a:tabLst>
            </a:pPr>
            <a:r>
              <a:rPr lang="en-US" sz="2000" dirty="0"/>
              <a:t>	The remainder of the discussion at the October 15, 2013,  presentation  for the </a:t>
            </a:r>
            <a:r>
              <a:rPr lang="en-US" sz="2000" b="1" dirty="0"/>
              <a:t>Chaos and Complex Systems Seminar </a:t>
            </a:r>
            <a:r>
              <a:rPr lang="en-US" sz="2000" dirty="0"/>
              <a:t>at the University of Wisconsin is devoted to oral discussion of the sub-categories I regard as most important—those printed in </a:t>
            </a:r>
            <a:r>
              <a:rPr lang="en-US" sz="2000" dirty="0">
                <a:solidFill>
                  <a:srgbClr val="900BFF"/>
                </a:solidFill>
              </a:rPr>
              <a:t>magenta</a:t>
            </a:r>
            <a:r>
              <a:rPr lang="en-US" sz="2000" dirty="0"/>
              <a:t>.</a:t>
            </a:r>
          </a:p>
          <a:p>
            <a:pPr>
              <a:tabLst>
                <a:tab pos="230127" algn="l"/>
              </a:tabLst>
            </a:pPr>
            <a:r>
              <a:rPr lang="en-US" sz="2000" dirty="0"/>
              <a:t>                                                                                     B Z F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rame 4"/>
          <p:cNvSpPr/>
          <p:nvPr/>
        </p:nvSpPr>
        <p:spPr>
          <a:xfrm>
            <a:off x="1" y="0"/>
            <a:ext cx="9144000" cy="6858000"/>
          </a:xfrm>
          <a:prstGeom prst="frame">
            <a:avLst/>
          </a:prstGeom>
          <a:solidFill>
            <a:schemeClr val="tx1">
              <a:alpha val="18000"/>
            </a:schemeClr>
          </a:solidFill>
        </p:spPr>
        <p:style>
          <a:lnRef idx="0">
            <a:schemeClr val="accent5"/>
          </a:lnRef>
          <a:fillRef idx="3">
            <a:schemeClr val="accent5"/>
          </a:fillRef>
          <a:effectRef idx="3">
            <a:schemeClr val="accent5"/>
          </a:effectRef>
          <a:fontRef idx="minor">
            <a:schemeClr val="lt1"/>
          </a:fontRef>
        </p:style>
        <p:txBody>
          <a:bodyPr lIns="91416" tIns="45708" rIns="91416" bIns="45708" rtlCol="0" anchor="ctr"/>
          <a:lstStyle/>
          <a:p>
            <a:pPr algn="ctr"/>
            <a:endParaRPr lang="en-US" dirty="0">
              <a:solidFill>
                <a:schemeClr val="bg2"/>
              </a:solidFill>
            </a:endParaRPr>
          </a:p>
        </p:txBody>
      </p:sp>
      <p:sp>
        <p:nvSpPr>
          <p:cNvPr id="7" name="Date Placeholder 6"/>
          <p:cNvSpPr>
            <a:spLocks noGrp="1"/>
          </p:cNvSpPr>
          <p:nvPr>
            <p:ph type="dt" sz="half" idx="10"/>
          </p:nvPr>
        </p:nvSpPr>
        <p:spPr/>
        <p:txBody>
          <a:bodyPr/>
          <a:lstStyle/>
          <a:p>
            <a:r>
              <a:rPr lang="en-US" smtClean="0"/>
              <a:t>Tuesday, October 15, 2013</a:t>
            </a:r>
            <a:endParaRPr lang="en-US"/>
          </a:p>
        </p:txBody>
      </p:sp>
      <p:sp>
        <p:nvSpPr>
          <p:cNvPr id="8" name="Slide Number Placeholder 7"/>
          <p:cNvSpPr>
            <a:spLocks noGrp="1"/>
          </p:cNvSpPr>
          <p:nvPr>
            <p:ph type="sldNum" sz="quarter" idx="12"/>
          </p:nvPr>
        </p:nvSpPr>
        <p:spPr/>
        <p:txBody>
          <a:bodyPr/>
          <a:lstStyle/>
          <a:p>
            <a:fld id="{8846679A-A2C7-CA48-B6F0-065B8B39D3A7}" type="slidenum">
              <a:rPr lang="en-US" smtClean="0"/>
              <a:pPr/>
              <a:t>53</a:t>
            </a:fld>
            <a:endParaRPr lang="en-US"/>
          </a:p>
        </p:txBody>
      </p:sp>
      <p:sp>
        <p:nvSpPr>
          <p:cNvPr id="9" name="Footer Placeholder 8"/>
          <p:cNvSpPr>
            <a:spLocks noGrp="1"/>
          </p:cNvSpPr>
          <p:nvPr>
            <p:ph type="ftr" sz="quarter" idx="11"/>
          </p:nvPr>
        </p:nvSpPr>
        <p:spPr/>
        <p:txBody>
          <a:bodyPr/>
          <a:lstStyle/>
          <a:p>
            <a:r>
              <a:rPr lang="en-US" dirty="0" smtClean="0"/>
              <a:t>Chaos &amp; Complex Systems Seminar Department of Physics, University of Wisconsin-Madison</a:t>
            </a:r>
            <a:endParaRPr lang="en-US" dirty="0"/>
          </a:p>
        </p:txBody>
      </p:sp>
      <p:sp>
        <p:nvSpPr>
          <p:cNvPr id="11" name="TextBox 10"/>
          <p:cNvSpPr txBox="1"/>
          <p:nvPr/>
        </p:nvSpPr>
        <p:spPr>
          <a:xfrm>
            <a:off x="924962" y="901708"/>
            <a:ext cx="7310752" cy="2134037"/>
          </a:xfrm>
          <a:prstGeom prst="rect">
            <a:avLst/>
          </a:prstGeom>
          <a:noFill/>
        </p:spPr>
        <p:txBody>
          <a:bodyPr wrap="square" lIns="86478" tIns="43239" rIns="86478" bIns="43239" rtlCol="0">
            <a:spAutoFit/>
          </a:bodyPr>
          <a:lstStyle/>
          <a:p>
            <a:pPr algn="ctr"/>
            <a:endParaRPr lang="en-US" sz="1900" dirty="0"/>
          </a:p>
          <a:p>
            <a:pPr algn="ctr"/>
            <a:endParaRPr lang="en-US" sz="1900" dirty="0"/>
          </a:p>
          <a:p>
            <a:pPr algn="ctr"/>
            <a:endParaRPr lang="en-US" sz="1900" dirty="0"/>
          </a:p>
          <a:p>
            <a:pPr algn="ctr"/>
            <a:endParaRPr lang="en-US" sz="1900" dirty="0"/>
          </a:p>
          <a:p>
            <a:pPr algn="ctr"/>
            <a:endParaRPr lang="en-US" sz="1900" dirty="0"/>
          </a:p>
          <a:p>
            <a:pPr algn="ctr"/>
            <a:endParaRPr lang="en-US" sz="1900" dirty="0"/>
          </a:p>
          <a:p>
            <a:pPr algn="ctr"/>
            <a:endParaRPr lang="en-US" sz="1900" dirty="0"/>
          </a:p>
        </p:txBody>
      </p:sp>
      <p:sp>
        <p:nvSpPr>
          <p:cNvPr id="10" name="Rectangle 9"/>
          <p:cNvSpPr/>
          <p:nvPr/>
        </p:nvSpPr>
        <p:spPr>
          <a:xfrm>
            <a:off x="797485" y="901707"/>
            <a:ext cx="7581028" cy="5133037"/>
          </a:xfrm>
          <a:prstGeom prst="rect">
            <a:avLst/>
          </a:prstGeom>
        </p:spPr>
        <p:txBody>
          <a:bodyPr wrap="square">
            <a:spAutoFit/>
          </a:bodyPr>
          <a:lstStyle/>
          <a:p>
            <a:endParaRPr lang="en-US" dirty="0"/>
          </a:p>
        </p:txBody>
      </p:sp>
      <p:sp>
        <p:nvSpPr>
          <p:cNvPr id="14" name="TextBox 13"/>
          <p:cNvSpPr txBox="1"/>
          <p:nvPr/>
        </p:nvSpPr>
        <p:spPr>
          <a:xfrm>
            <a:off x="877166" y="1159812"/>
            <a:ext cx="7346266" cy="1046416"/>
          </a:xfrm>
          <a:prstGeom prst="rect">
            <a:avLst/>
          </a:prstGeom>
          <a:noFill/>
        </p:spPr>
        <p:txBody>
          <a:bodyPr wrap="square" lIns="91416" tIns="45708" rIns="91416" bIns="45708" rtlCol="0">
            <a:spAutoFit/>
          </a:bodyPr>
          <a:lstStyle/>
          <a:p>
            <a:pPr algn="ctr"/>
            <a:r>
              <a:rPr lang="en-US" sz="1400" b="1" dirty="0"/>
              <a:t>Frame Rail 1: Critical, Major, Exemplary, Knowledge </a:t>
            </a:r>
            <a:r>
              <a:rPr lang="en-US" sz="1400" b="1" dirty="0" smtClean="0"/>
              <a:t>Models</a:t>
            </a:r>
          </a:p>
          <a:p>
            <a:pPr marL="685740" lvl="1" indent="-228540" algn="ctr"/>
            <a:r>
              <a:rPr lang="en-US" sz="1400" b="1" dirty="0" smtClean="0">
                <a:solidFill>
                  <a:srgbClr val="900BFF"/>
                </a:solidFill>
              </a:rPr>
              <a:t>Variables, Constants, Gradients   B. Causal Networks   C. Metabolism: </a:t>
            </a:r>
            <a:r>
              <a:rPr lang="en-US" sz="1400" i="1" dirty="0" smtClean="0">
                <a:solidFill>
                  <a:srgbClr val="900BFF"/>
                </a:solidFill>
              </a:rPr>
              <a:t>Anabolism/Catabolism </a:t>
            </a:r>
            <a:r>
              <a:rPr lang="en-US" sz="1400" b="1" dirty="0" smtClean="0">
                <a:solidFill>
                  <a:srgbClr val="900BFF"/>
                </a:solidFill>
              </a:rPr>
              <a:t>   D. Modes of Verification   E. Homologies &amp; Analogies   </a:t>
            </a:r>
          </a:p>
          <a:p>
            <a:pPr marL="228540" indent="-228540" algn="ctr"/>
            <a:r>
              <a:rPr lang="en-US" sz="1400" b="1" dirty="0" smtClean="0">
                <a:solidFill>
                  <a:srgbClr val="900BFF"/>
                </a:solidFill>
              </a:rPr>
              <a:t>F</a:t>
            </a:r>
            <a:r>
              <a:rPr lang="en-US" sz="1400" b="1" dirty="0">
                <a:solidFill>
                  <a:srgbClr val="900BFF"/>
                </a:solidFill>
              </a:rPr>
              <a:t>. Denotation &amp; Connotation   G. “Downstream Manifestations</a:t>
            </a:r>
            <a:r>
              <a:rPr lang="en-US" b="1" dirty="0" smtClean="0">
                <a:solidFill>
                  <a:srgbClr val="900BFF"/>
                </a:solidFill>
              </a:rPr>
              <a:t>”</a:t>
            </a:r>
          </a:p>
        </p:txBody>
      </p:sp>
      <p:sp>
        <p:nvSpPr>
          <p:cNvPr id="15" name="TextBox 14"/>
          <p:cNvSpPr txBox="1"/>
          <p:nvPr/>
        </p:nvSpPr>
        <p:spPr>
          <a:xfrm>
            <a:off x="1366347" y="2613584"/>
            <a:ext cx="6420067" cy="738640"/>
          </a:xfrm>
          <a:prstGeom prst="rect">
            <a:avLst/>
          </a:prstGeom>
          <a:noFill/>
        </p:spPr>
        <p:txBody>
          <a:bodyPr wrap="square" lIns="91416" tIns="45708" rIns="91416" bIns="45708" rtlCol="0">
            <a:spAutoFit/>
          </a:bodyPr>
          <a:lstStyle/>
          <a:p>
            <a:pPr algn="ctr"/>
            <a:r>
              <a:rPr lang="en-US" sz="1400" b="1" dirty="0"/>
              <a:t>Frame Rail 2: Comprehending “Codes of Representation”</a:t>
            </a:r>
          </a:p>
          <a:p>
            <a:pPr marL="228540" indent="-228540" algn="ctr"/>
            <a:r>
              <a:rPr lang="en-US" sz="1400" b="1" dirty="0">
                <a:solidFill>
                  <a:srgbClr val="900BFF"/>
                </a:solidFill>
              </a:rPr>
              <a:t>A. The Many Stages of Evolution    B. Socio-Cultural Context</a:t>
            </a:r>
          </a:p>
          <a:p>
            <a:pPr marL="228540" indent="-228540" algn="ctr"/>
            <a:r>
              <a:rPr lang="en-US" sz="1400" b="1" dirty="0">
                <a:solidFill>
                  <a:srgbClr val="900BFF"/>
                </a:solidFill>
              </a:rPr>
              <a:t>C. Shifting, Conflicting Hierarchies of Status Primacy in Scholarship</a:t>
            </a:r>
          </a:p>
        </p:txBody>
      </p:sp>
      <p:sp>
        <p:nvSpPr>
          <p:cNvPr id="16" name="TextBox 15"/>
          <p:cNvSpPr txBox="1"/>
          <p:nvPr/>
        </p:nvSpPr>
        <p:spPr>
          <a:xfrm>
            <a:off x="1383864" y="3781006"/>
            <a:ext cx="6402551" cy="538585"/>
          </a:xfrm>
          <a:prstGeom prst="rect">
            <a:avLst/>
          </a:prstGeom>
          <a:noFill/>
        </p:spPr>
        <p:txBody>
          <a:bodyPr wrap="square" lIns="91416" tIns="45708" rIns="91416" bIns="45708" rtlCol="0">
            <a:spAutoFit/>
          </a:bodyPr>
          <a:lstStyle/>
          <a:p>
            <a:pPr algn="ctr"/>
            <a:r>
              <a:rPr lang="en-US" sz="1400" b="1" dirty="0"/>
              <a:t>Frame Rail 3: Demystified Human Consciousness</a:t>
            </a:r>
            <a:endParaRPr lang="en-US" sz="1400" dirty="0"/>
          </a:p>
          <a:p>
            <a:pPr algn="ctr"/>
            <a:r>
              <a:rPr lang="en-US" sz="1400" b="1" dirty="0">
                <a:solidFill>
                  <a:srgbClr val="900BFF"/>
                </a:solidFill>
              </a:rPr>
              <a:t>A.  Process    B. Content   C. Attention   D. Development   E. Function</a:t>
            </a:r>
          </a:p>
        </p:txBody>
      </p:sp>
      <p:sp>
        <p:nvSpPr>
          <p:cNvPr id="17" name="Rectangle 16"/>
          <p:cNvSpPr/>
          <p:nvPr/>
        </p:nvSpPr>
        <p:spPr>
          <a:xfrm>
            <a:off x="904577" y="4778332"/>
            <a:ext cx="7346266" cy="954083"/>
          </a:xfrm>
          <a:prstGeom prst="rect">
            <a:avLst/>
          </a:prstGeom>
        </p:spPr>
        <p:txBody>
          <a:bodyPr wrap="square" lIns="91416" tIns="45708" rIns="91416" bIns="45708">
            <a:spAutoFit/>
          </a:bodyPr>
          <a:lstStyle/>
          <a:p>
            <a:pPr algn="ctr"/>
            <a:r>
              <a:rPr lang="en-US" sz="1400" b="1" dirty="0"/>
              <a:t>Frame Rail 4: Individual &amp; Group Minds (B Z F Selection)</a:t>
            </a:r>
          </a:p>
          <a:p>
            <a:pPr algn="ctr"/>
            <a:r>
              <a:rPr lang="en-US" sz="1400" b="1" dirty="0">
                <a:solidFill>
                  <a:srgbClr val="900BFF"/>
                </a:solidFill>
              </a:rPr>
              <a:t>A. Darwin / Wallace    B. Hitler / Gandhi    </a:t>
            </a:r>
            <a:r>
              <a:rPr lang="en-US" sz="1400" dirty="0"/>
              <a:t>C. Fred Astaire </a:t>
            </a:r>
          </a:p>
          <a:p>
            <a:pPr algn="ctr"/>
            <a:r>
              <a:rPr lang="en-US" sz="1400" b="1" dirty="0">
                <a:solidFill>
                  <a:srgbClr val="900BFF"/>
                </a:solidFill>
              </a:rPr>
              <a:t>D. Leonardo / Michelangelo / Bach / Mozart / Beethoven / </a:t>
            </a:r>
            <a:r>
              <a:rPr lang="en-US" sz="1400" b="1" dirty="0" err="1">
                <a:solidFill>
                  <a:srgbClr val="900BFF"/>
                </a:solidFill>
              </a:rPr>
              <a:t>Majewski</a:t>
            </a:r>
            <a:endParaRPr lang="en-US" sz="1400" b="1" dirty="0">
              <a:solidFill>
                <a:srgbClr val="900BFF"/>
              </a:solidFill>
            </a:endParaRPr>
          </a:p>
          <a:p>
            <a:pPr algn="ctr"/>
            <a:r>
              <a:rPr lang="en-US" sz="1400" b="1" i="1" dirty="0">
                <a:solidFill>
                  <a:srgbClr val="008000"/>
                </a:solidFill>
              </a:rPr>
              <a:t>Who is Lech </a:t>
            </a:r>
            <a:r>
              <a:rPr lang="en-US" sz="1400" b="1" i="1" dirty="0" err="1">
                <a:solidFill>
                  <a:srgbClr val="008000"/>
                </a:solidFill>
              </a:rPr>
              <a:t>Majewski</a:t>
            </a:r>
            <a:r>
              <a:rPr lang="en-US" sz="1400" b="1" i="1" dirty="0">
                <a:solidFill>
                  <a:srgbClr val="008000"/>
                </a:solidFill>
              </a:rPr>
              <a:t> ?  </a:t>
            </a:r>
            <a:r>
              <a:rPr lang="en-US" sz="1400" i="1" dirty="0">
                <a:solidFill>
                  <a:srgbClr val="008000"/>
                </a:solidFill>
              </a:rPr>
              <a:t>Why is </a:t>
            </a:r>
            <a:r>
              <a:rPr lang="en-US" sz="1400" b="1" i="1" dirty="0">
                <a:solidFill>
                  <a:srgbClr val="008000"/>
                </a:solidFill>
              </a:rPr>
              <a:t>he</a:t>
            </a:r>
            <a:r>
              <a:rPr lang="en-US" sz="1400" i="1" dirty="0">
                <a:solidFill>
                  <a:srgbClr val="008000"/>
                </a:solidFill>
              </a:rPr>
              <a:t> on this list?</a:t>
            </a:r>
            <a:endParaRPr lang="en-US" sz="1400" dirty="0"/>
          </a:p>
        </p:txBody>
      </p:sp>
      <p:sp>
        <p:nvSpPr>
          <p:cNvPr id="18" name="TextBox 17"/>
          <p:cNvSpPr txBox="1"/>
          <p:nvPr/>
        </p:nvSpPr>
        <p:spPr>
          <a:xfrm>
            <a:off x="1509755" y="2602513"/>
            <a:ext cx="340658" cy="461665"/>
          </a:xfrm>
          <a:prstGeom prst="rect">
            <a:avLst/>
          </a:prstGeom>
          <a:noFill/>
        </p:spPr>
        <p:txBody>
          <a:bodyPr wrap="none" lIns="91416" tIns="45708" rIns="91416" bIns="45708" rtlCol="0">
            <a:spAutoFit/>
          </a:bodyPr>
          <a:lstStyle/>
          <a:p>
            <a:pPr lvl="0"/>
            <a:r>
              <a:rPr lang="en-US" sz="2400" dirty="0">
                <a:solidFill>
                  <a:srgbClr val="FF0000"/>
                </a:solidFill>
              </a:rPr>
              <a:t>1</a:t>
            </a:r>
          </a:p>
        </p:txBody>
      </p:sp>
      <p:sp>
        <p:nvSpPr>
          <p:cNvPr id="19" name="TextBox 18"/>
          <p:cNvSpPr txBox="1"/>
          <p:nvPr/>
        </p:nvSpPr>
        <p:spPr>
          <a:xfrm>
            <a:off x="1491994" y="4735072"/>
            <a:ext cx="340658" cy="738664"/>
          </a:xfrm>
          <a:prstGeom prst="rect">
            <a:avLst/>
          </a:prstGeom>
          <a:noFill/>
        </p:spPr>
        <p:txBody>
          <a:bodyPr wrap="none" lIns="91416" tIns="45708" rIns="91416" bIns="45708" rtlCol="0">
            <a:spAutoFit/>
          </a:bodyPr>
          <a:lstStyle/>
          <a:p>
            <a:pPr lvl="0"/>
            <a:r>
              <a:rPr lang="en-US" sz="2400" dirty="0">
                <a:solidFill>
                  <a:srgbClr val="FF0000"/>
                </a:solidFill>
              </a:rPr>
              <a:t>2</a:t>
            </a:r>
          </a:p>
          <a:p>
            <a:endParaRPr lang="en-US" dirty="0"/>
          </a:p>
        </p:txBody>
      </p:sp>
      <p:sp>
        <p:nvSpPr>
          <p:cNvPr id="20" name="TextBox 19"/>
          <p:cNvSpPr txBox="1"/>
          <p:nvPr/>
        </p:nvSpPr>
        <p:spPr>
          <a:xfrm>
            <a:off x="1491990" y="3653930"/>
            <a:ext cx="340610" cy="461641"/>
          </a:xfrm>
          <a:prstGeom prst="rect">
            <a:avLst/>
          </a:prstGeom>
          <a:noFill/>
        </p:spPr>
        <p:txBody>
          <a:bodyPr wrap="none" lIns="91416" tIns="45708" rIns="91416" bIns="45708" rtlCol="0">
            <a:spAutoFit/>
          </a:bodyPr>
          <a:lstStyle/>
          <a:p>
            <a:r>
              <a:rPr lang="en-US" sz="2400" dirty="0">
                <a:solidFill>
                  <a:srgbClr val="FF0000"/>
                </a:solidFill>
              </a:rPr>
              <a:t>4</a:t>
            </a:r>
          </a:p>
        </p:txBody>
      </p:sp>
      <p:sp>
        <p:nvSpPr>
          <p:cNvPr id="21" name="TextBox 20"/>
          <p:cNvSpPr txBox="1"/>
          <p:nvPr/>
        </p:nvSpPr>
        <p:spPr>
          <a:xfrm>
            <a:off x="1509755" y="1068025"/>
            <a:ext cx="340658" cy="461665"/>
          </a:xfrm>
          <a:prstGeom prst="rect">
            <a:avLst/>
          </a:prstGeom>
          <a:noFill/>
        </p:spPr>
        <p:txBody>
          <a:bodyPr wrap="none" lIns="91416" tIns="45708" rIns="91416" bIns="45708" rtlCol="0">
            <a:spAutoFit/>
          </a:bodyPr>
          <a:lstStyle/>
          <a:p>
            <a:r>
              <a:rPr lang="en-US" sz="2400" dirty="0">
                <a:solidFill>
                  <a:srgbClr val="FF0000"/>
                </a:solidFill>
              </a:rPr>
              <a:t>3</a:t>
            </a:r>
          </a:p>
        </p:txBody>
      </p:sp>
      <p:sp>
        <p:nvSpPr>
          <p:cNvPr id="22" name="TextBox 21"/>
          <p:cNvSpPr txBox="1"/>
          <p:nvPr/>
        </p:nvSpPr>
        <p:spPr>
          <a:xfrm>
            <a:off x="2756737" y="817095"/>
            <a:ext cx="3642831" cy="369332"/>
          </a:xfrm>
          <a:prstGeom prst="rect">
            <a:avLst/>
          </a:prstGeom>
          <a:noFill/>
        </p:spPr>
        <p:txBody>
          <a:bodyPr wrap="square" rtlCol="0">
            <a:spAutoFit/>
          </a:bodyPr>
          <a:lstStyle/>
          <a:p>
            <a:pPr algn="ctr"/>
            <a:r>
              <a:rPr lang="en-US" b="1" u="sng" dirty="0" smtClean="0"/>
              <a:t>Discussion Order</a:t>
            </a:r>
            <a:endParaRPr lang="en-US" b="1" u="sng"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rame 4"/>
          <p:cNvSpPr/>
          <p:nvPr/>
        </p:nvSpPr>
        <p:spPr>
          <a:xfrm>
            <a:off x="1" y="0"/>
            <a:ext cx="9144000" cy="6858000"/>
          </a:xfrm>
          <a:prstGeom prst="frame">
            <a:avLst/>
          </a:prstGeom>
          <a:solidFill>
            <a:schemeClr val="tx1">
              <a:alpha val="18000"/>
            </a:schemeClr>
          </a:solidFill>
        </p:spPr>
        <p:style>
          <a:lnRef idx="0">
            <a:schemeClr val="accent5"/>
          </a:lnRef>
          <a:fillRef idx="3">
            <a:schemeClr val="accent5"/>
          </a:fillRef>
          <a:effectRef idx="3">
            <a:schemeClr val="accent5"/>
          </a:effectRef>
          <a:fontRef idx="minor">
            <a:schemeClr val="lt1"/>
          </a:fontRef>
        </p:style>
        <p:txBody>
          <a:bodyPr lIns="91416" tIns="45708" rIns="91416" bIns="45708" rtlCol="0" anchor="ctr"/>
          <a:lstStyle/>
          <a:p>
            <a:pPr algn="ctr"/>
            <a:endParaRPr lang="en-US" dirty="0">
              <a:solidFill>
                <a:schemeClr val="bg2"/>
              </a:solidFill>
            </a:endParaRPr>
          </a:p>
        </p:txBody>
      </p:sp>
      <p:sp>
        <p:nvSpPr>
          <p:cNvPr id="7" name="TextBox 6"/>
          <p:cNvSpPr txBox="1"/>
          <p:nvPr/>
        </p:nvSpPr>
        <p:spPr>
          <a:xfrm>
            <a:off x="2557517" y="1585310"/>
            <a:ext cx="184666" cy="369332"/>
          </a:xfrm>
          <a:prstGeom prst="rect">
            <a:avLst/>
          </a:prstGeom>
          <a:noFill/>
        </p:spPr>
        <p:txBody>
          <a:bodyPr wrap="none" lIns="91416" tIns="45708" rIns="91416" bIns="45708" rtlCol="0">
            <a:spAutoFit/>
          </a:bodyPr>
          <a:lstStyle/>
          <a:p>
            <a:endParaRPr lang="en-US" dirty="0"/>
          </a:p>
        </p:txBody>
      </p:sp>
      <p:sp>
        <p:nvSpPr>
          <p:cNvPr id="4" name="Date Placeholder 3"/>
          <p:cNvSpPr>
            <a:spLocks noGrp="1"/>
          </p:cNvSpPr>
          <p:nvPr>
            <p:ph type="dt" sz="half" idx="10"/>
          </p:nvPr>
        </p:nvSpPr>
        <p:spPr/>
        <p:txBody>
          <a:bodyPr/>
          <a:lstStyle/>
          <a:p>
            <a:r>
              <a:rPr lang="en-US" smtClean="0"/>
              <a:t>Tuesday, October 15, 2013</a:t>
            </a:r>
            <a:endParaRPr lang="en-US"/>
          </a:p>
        </p:txBody>
      </p:sp>
      <p:sp>
        <p:nvSpPr>
          <p:cNvPr id="6" name="Slide Number Placeholder 5"/>
          <p:cNvSpPr>
            <a:spLocks noGrp="1"/>
          </p:cNvSpPr>
          <p:nvPr>
            <p:ph type="sldNum" sz="quarter" idx="12"/>
          </p:nvPr>
        </p:nvSpPr>
        <p:spPr/>
        <p:txBody>
          <a:bodyPr/>
          <a:lstStyle/>
          <a:p>
            <a:fld id="{8846679A-A2C7-CA48-B6F0-065B8B39D3A7}" type="slidenum">
              <a:rPr lang="en-US" smtClean="0"/>
              <a:pPr/>
              <a:t>54</a:t>
            </a:fld>
            <a:endParaRPr lang="en-US"/>
          </a:p>
        </p:txBody>
      </p:sp>
      <p:sp>
        <p:nvSpPr>
          <p:cNvPr id="8" name="Footer Placeholder 7"/>
          <p:cNvSpPr>
            <a:spLocks noGrp="1"/>
          </p:cNvSpPr>
          <p:nvPr>
            <p:ph type="ftr" sz="quarter" idx="11"/>
          </p:nvPr>
        </p:nvSpPr>
        <p:spPr/>
        <p:txBody>
          <a:bodyPr/>
          <a:lstStyle/>
          <a:p>
            <a:r>
              <a:rPr lang="en-US" dirty="0" smtClean="0"/>
              <a:t>Chaos &amp; Complex Systems Seminar Department of Physics, University of Wisconsin-Madison</a:t>
            </a:r>
            <a:endParaRPr lang="en-US" dirty="0"/>
          </a:p>
        </p:txBody>
      </p:sp>
      <p:sp>
        <p:nvSpPr>
          <p:cNvPr id="9" name="TextBox 8"/>
          <p:cNvSpPr txBox="1"/>
          <p:nvPr/>
        </p:nvSpPr>
        <p:spPr>
          <a:xfrm>
            <a:off x="1109300" y="884200"/>
            <a:ext cx="7381904" cy="241211"/>
          </a:xfrm>
          <a:prstGeom prst="rect">
            <a:avLst/>
          </a:prstGeom>
          <a:noFill/>
        </p:spPr>
        <p:txBody>
          <a:bodyPr wrap="square" lIns="86478" tIns="43239" rIns="86478" bIns="43239" rtlCol="0">
            <a:spAutoFit/>
          </a:bodyPr>
          <a:lstStyle/>
          <a:p>
            <a:pPr algn="ctr"/>
            <a:r>
              <a:rPr lang="en-US" sz="1000" b="1" u="sng" dirty="0"/>
              <a:t>Partial bibliography </a:t>
            </a:r>
            <a:r>
              <a:rPr lang="en-US" sz="1000" u="sng" dirty="0"/>
              <a:t>(September, 2013)</a:t>
            </a:r>
          </a:p>
        </p:txBody>
      </p:sp>
      <p:pic>
        <p:nvPicPr>
          <p:cNvPr id="14" name="Picture 13" descr="Screen Shot 2013-09-25 at 10.51.17 AM.png"/>
          <p:cNvPicPr>
            <a:picLocks noChangeAspect="1"/>
          </p:cNvPicPr>
          <p:nvPr/>
        </p:nvPicPr>
        <p:blipFill>
          <a:blip r:embed="rId2"/>
          <a:stretch>
            <a:fillRect/>
          </a:stretch>
        </p:blipFill>
        <p:spPr>
          <a:xfrm>
            <a:off x="1059596" y="1308628"/>
            <a:ext cx="7077742" cy="4660918"/>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rame 4"/>
          <p:cNvSpPr/>
          <p:nvPr/>
        </p:nvSpPr>
        <p:spPr>
          <a:xfrm>
            <a:off x="1" y="0"/>
            <a:ext cx="9144000" cy="6858000"/>
          </a:xfrm>
          <a:prstGeom prst="frame">
            <a:avLst/>
          </a:prstGeom>
          <a:solidFill>
            <a:schemeClr val="tx1">
              <a:alpha val="18000"/>
            </a:schemeClr>
          </a:solidFill>
        </p:spPr>
        <p:style>
          <a:lnRef idx="0">
            <a:schemeClr val="accent5"/>
          </a:lnRef>
          <a:fillRef idx="3">
            <a:schemeClr val="accent5"/>
          </a:fillRef>
          <a:effectRef idx="3">
            <a:schemeClr val="accent5"/>
          </a:effectRef>
          <a:fontRef idx="minor">
            <a:schemeClr val="lt1"/>
          </a:fontRef>
        </p:style>
        <p:txBody>
          <a:bodyPr lIns="91416" tIns="45708" rIns="91416" bIns="45708" rtlCol="0" anchor="ctr"/>
          <a:lstStyle/>
          <a:p>
            <a:pPr algn="ctr"/>
            <a:endParaRPr lang="en-US" dirty="0">
              <a:solidFill>
                <a:schemeClr val="bg2"/>
              </a:solidFill>
            </a:endParaRPr>
          </a:p>
        </p:txBody>
      </p:sp>
      <p:sp>
        <p:nvSpPr>
          <p:cNvPr id="7" name="Date Placeholder 6"/>
          <p:cNvSpPr>
            <a:spLocks noGrp="1"/>
          </p:cNvSpPr>
          <p:nvPr>
            <p:ph type="dt" sz="half" idx="10"/>
          </p:nvPr>
        </p:nvSpPr>
        <p:spPr/>
        <p:txBody>
          <a:bodyPr/>
          <a:lstStyle/>
          <a:p>
            <a:r>
              <a:rPr lang="en-US" smtClean="0"/>
              <a:t>Tuesday, October 15, 2013</a:t>
            </a:r>
            <a:endParaRPr lang="en-US"/>
          </a:p>
        </p:txBody>
      </p:sp>
      <p:sp>
        <p:nvSpPr>
          <p:cNvPr id="8" name="Slide Number Placeholder 7"/>
          <p:cNvSpPr>
            <a:spLocks noGrp="1"/>
          </p:cNvSpPr>
          <p:nvPr>
            <p:ph type="sldNum" sz="quarter" idx="12"/>
          </p:nvPr>
        </p:nvSpPr>
        <p:spPr/>
        <p:txBody>
          <a:bodyPr/>
          <a:lstStyle/>
          <a:p>
            <a:fld id="{8846679A-A2C7-CA48-B6F0-065B8B39D3A7}" type="slidenum">
              <a:rPr lang="en-US" smtClean="0"/>
              <a:pPr/>
              <a:t>55</a:t>
            </a:fld>
            <a:endParaRPr lang="en-US"/>
          </a:p>
        </p:txBody>
      </p:sp>
      <p:sp>
        <p:nvSpPr>
          <p:cNvPr id="9" name="Footer Placeholder 8"/>
          <p:cNvSpPr>
            <a:spLocks noGrp="1"/>
          </p:cNvSpPr>
          <p:nvPr>
            <p:ph type="ftr" sz="quarter" idx="11"/>
          </p:nvPr>
        </p:nvSpPr>
        <p:spPr/>
        <p:txBody>
          <a:bodyPr/>
          <a:lstStyle/>
          <a:p>
            <a:r>
              <a:rPr lang="en-US" dirty="0" smtClean="0"/>
              <a:t>Chaos &amp; Complex Systems Seminar Department of Physics, University of Wisconsin-Madison</a:t>
            </a:r>
            <a:endParaRPr lang="en-US" dirty="0"/>
          </a:p>
        </p:txBody>
      </p:sp>
      <p:sp>
        <p:nvSpPr>
          <p:cNvPr id="11" name="TextBox 10"/>
          <p:cNvSpPr txBox="1"/>
          <p:nvPr/>
        </p:nvSpPr>
        <p:spPr>
          <a:xfrm>
            <a:off x="924962" y="901708"/>
            <a:ext cx="7310752" cy="2134037"/>
          </a:xfrm>
          <a:prstGeom prst="rect">
            <a:avLst/>
          </a:prstGeom>
          <a:noFill/>
        </p:spPr>
        <p:txBody>
          <a:bodyPr wrap="square" lIns="86478" tIns="43239" rIns="86478" bIns="43239" rtlCol="0">
            <a:spAutoFit/>
          </a:bodyPr>
          <a:lstStyle/>
          <a:p>
            <a:pPr algn="ctr"/>
            <a:endParaRPr lang="en-US" sz="1900" dirty="0"/>
          </a:p>
          <a:p>
            <a:pPr algn="ctr"/>
            <a:endParaRPr lang="en-US" sz="1900" dirty="0"/>
          </a:p>
          <a:p>
            <a:pPr algn="ctr"/>
            <a:endParaRPr lang="en-US" sz="1900" dirty="0"/>
          </a:p>
          <a:p>
            <a:pPr algn="ctr"/>
            <a:endParaRPr lang="en-US" sz="1900" dirty="0"/>
          </a:p>
          <a:p>
            <a:pPr algn="ctr"/>
            <a:endParaRPr lang="en-US" sz="1900" dirty="0"/>
          </a:p>
          <a:p>
            <a:pPr algn="ctr"/>
            <a:endParaRPr lang="en-US" sz="1900" dirty="0"/>
          </a:p>
          <a:p>
            <a:pPr algn="ctr"/>
            <a:endParaRPr lang="en-US" sz="1900" dirty="0"/>
          </a:p>
        </p:txBody>
      </p:sp>
      <p:sp>
        <p:nvSpPr>
          <p:cNvPr id="10" name="Rectangle 9"/>
          <p:cNvSpPr/>
          <p:nvPr/>
        </p:nvSpPr>
        <p:spPr>
          <a:xfrm>
            <a:off x="797485" y="901707"/>
            <a:ext cx="7581028" cy="5370701"/>
          </a:xfrm>
          <a:prstGeom prst="rect">
            <a:avLst/>
          </a:prstGeom>
        </p:spPr>
        <p:txBody>
          <a:bodyPr wrap="square">
            <a:spAutoFit/>
          </a:bodyPr>
          <a:lstStyle/>
          <a:p>
            <a:pPr algn="ctr"/>
            <a:r>
              <a:rPr lang="en-US" sz="1100" b="1" u="sng" dirty="0" smtClean="0"/>
              <a:t>B Z F Professional  Identity</a:t>
            </a:r>
            <a:endParaRPr lang="en-US" sz="1100" dirty="0" smtClean="0"/>
          </a:p>
          <a:p>
            <a:pPr algn="ctr"/>
            <a:r>
              <a:rPr lang="en-US" sz="1100" dirty="0" smtClean="0"/>
              <a:t>January, </a:t>
            </a:r>
            <a:r>
              <a:rPr lang="en-US" sz="1100" dirty="0" smtClean="0"/>
              <a:t>2013</a:t>
            </a:r>
            <a:endParaRPr lang="en-US" sz="800" dirty="0" smtClean="0"/>
          </a:p>
          <a:p>
            <a:pPr algn="ctr"/>
            <a:r>
              <a:rPr lang="en-US" sz="1100" dirty="0" smtClean="0"/>
              <a:t> </a:t>
            </a:r>
            <a:endParaRPr lang="en-US" sz="1100" dirty="0" smtClean="0"/>
          </a:p>
          <a:p>
            <a:pPr algn="ctr"/>
            <a:r>
              <a:rPr lang="en-US" sz="1000" b="1" u="sng" dirty="0" smtClean="0"/>
              <a:t>Student Roles</a:t>
            </a:r>
            <a:endParaRPr lang="en-US" sz="1000" dirty="0" smtClean="0"/>
          </a:p>
          <a:p>
            <a:r>
              <a:rPr lang="en-US" sz="1000" dirty="0" smtClean="0"/>
              <a:t>	</a:t>
            </a:r>
            <a:r>
              <a:rPr lang="en-US" sz="1000" u="sng" dirty="0" smtClean="0"/>
              <a:t>Student</a:t>
            </a:r>
            <a:r>
              <a:rPr lang="en-US" sz="1000" dirty="0" smtClean="0"/>
              <a:t>: Scarsdale Public Schools, K-12 (1944); US Army-Armored Infantry (1945-47);  Middlebury College (1950); City College of NY &amp; Fordham U (1957-58); Case Western Reserve U (1958-62); Seattle Pacific U (2001-02).</a:t>
            </a:r>
            <a:endParaRPr lang="en-US" sz="800" dirty="0" smtClean="0"/>
          </a:p>
          <a:p>
            <a:r>
              <a:rPr lang="en-US" sz="800" dirty="0" smtClean="0"/>
              <a:t>	</a:t>
            </a:r>
          </a:p>
          <a:p>
            <a:pPr algn="ctr"/>
            <a:r>
              <a:rPr lang="en-US" sz="1000" b="1" u="sng" dirty="0" smtClean="0"/>
              <a:t>Professional, Research &amp; Faculty Roles</a:t>
            </a:r>
            <a:r>
              <a:rPr lang="en-US" sz="1000" b="1" dirty="0" smtClean="0"/>
              <a:t>:</a:t>
            </a:r>
            <a:endParaRPr lang="en-US" sz="1000" dirty="0" smtClean="0"/>
          </a:p>
          <a:p>
            <a:r>
              <a:rPr lang="en-US" sz="1000" dirty="0" smtClean="0"/>
              <a:t>	</a:t>
            </a:r>
            <a:r>
              <a:rPr lang="en-US" sz="1000" i="1" dirty="0" smtClean="0"/>
              <a:t>The Daily Times</a:t>
            </a:r>
            <a:r>
              <a:rPr lang="en-US" sz="1000" dirty="0" smtClean="0"/>
              <a:t>, Mamaroneck, N Y, General News Reporter (1951-52); Cambridge </a:t>
            </a:r>
            <a:r>
              <a:rPr lang="en-US" sz="1000" dirty="0" smtClean="0"/>
              <a:t>University  Press, N </a:t>
            </a:r>
            <a:r>
              <a:rPr lang="en-US" sz="1000" dirty="0" smtClean="0"/>
              <a:t>Y</a:t>
            </a:r>
            <a:r>
              <a:rPr lang="en-US" sz="1000" dirty="0" smtClean="0"/>
              <a:t>,  </a:t>
            </a:r>
            <a:r>
              <a:rPr lang="en-US" sz="1000" dirty="0" smtClean="0"/>
              <a:t>Assistant </a:t>
            </a:r>
            <a:r>
              <a:rPr lang="en-US" sz="1000" dirty="0" smtClean="0"/>
              <a:t>to American Director,</a:t>
            </a:r>
            <a:r>
              <a:rPr lang="en-US" sz="1000" dirty="0" smtClean="0"/>
              <a:t> (1953</a:t>
            </a:r>
            <a:r>
              <a:rPr lang="en-US" sz="1000" dirty="0" smtClean="0"/>
              <a:t>-55); Case Western Reserve </a:t>
            </a:r>
            <a:r>
              <a:rPr lang="en-US" sz="1000" dirty="0" smtClean="0"/>
              <a:t>U, Post-Doc &amp; Principal investigator (1962-67</a:t>
            </a:r>
            <a:r>
              <a:rPr lang="en-US" sz="1000" dirty="0" smtClean="0"/>
              <a:t>); Cleveland State </a:t>
            </a:r>
            <a:r>
              <a:rPr lang="en-US" sz="1000" dirty="0" smtClean="0"/>
              <a:t>U, </a:t>
            </a:r>
            <a:r>
              <a:rPr lang="en-US" sz="1000" dirty="0" smtClean="0"/>
              <a:t>Instructor to </a:t>
            </a:r>
            <a:r>
              <a:rPr lang="en-US" sz="1000" dirty="0" err="1" smtClean="0"/>
              <a:t>Asssoc</a:t>
            </a:r>
            <a:r>
              <a:rPr lang="en-US" sz="1000" dirty="0" smtClean="0"/>
              <a:t>. Professor,</a:t>
            </a:r>
            <a:r>
              <a:rPr lang="en-US" sz="1000" dirty="0" smtClean="0"/>
              <a:t> (</a:t>
            </a:r>
            <a:r>
              <a:rPr lang="en-US" sz="1000" dirty="0" smtClean="0"/>
              <a:t>1961-1967); Consultant to Headmaster &amp; Faculty, </a:t>
            </a:r>
            <a:r>
              <a:rPr lang="en-US" sz="1000" dirty="0" err="1" smtClean="0"/>
              <a:t>Hawken</a:t>
            </a:r>
            <a:r>
              <a:rPr lang="en-US" sz="1000" dirty="0" smtClean="0"/>
              <a:t> School, Cleveland </a:t>
            </a:r>
            <a:r>
              <a:rPr lang="en-US" sz="1000" dirty="0" err="1" smtClean="0"/>
              <a:t>Hts</a:t>
            </a:r>
            <a:r>
              <a:rPr lang="en-US" sz="1000" dirty="0" smtClean="0"/>
              <a:t>, OH, 1964-67;</a:t>
            </a:r>
            <a:r>
              <a:rPr lang="en-US" sz="1000" dirty="0" smtClean="0"/>
              <a:t> </a:t>
            </a:r>
            <a:r>
              <a:rPr lang="en-US" sz="1000" dirty="0" smtClean="0"/>
              <a:t>U </a:t>
            </a:r>
            <a:r>
              <a:rPr lang="en-US" sz="1000" dirty="0" smtClean="0"/>
              <a:t>of Illinois--Champagne-</a:t>
            </a:r>
            <a:r>
              <a:rPr lang="en-US" sz="1000" dirty="0" smtClean="0"/>
              <a:t>Urbana, </a:t>
            </a:r>
            <a:r>
              <a:rPr lang="en-US" sz="1000" dirty="0" smtClean="0"/>
              <a:t>Lecturer,</a:t>
            </a:r>
            <a:r>
              <a:rPr lang="en-US" sz="1000" dirty="0" smtClean="0"/>
              <a:t>(</a:t>
            </a:r>
            <a:r>
              <a:rPr lang="en-US" sz="1000" dirty="0" smtClean="0"/>
              <a:t>1967)</a:t>
            </a:r>
            <a:r>
              <a:rPr lang="en-US" sz="1000" dirty="0" smtClean="0"/>
              <a:t>; U Wisconsin-Madison  </a:t>
            </a:r>
            <a:r>
              <a:rPr lang="en-US" sz="1000" dirty="0" smtClean="0"/>
              <a:t>Lecturer, School of Education,</a:t>
            </a:r>
            <a:r>
              <a:rPr lang="en-US" sz="1000" dirty="0" smtClean="0"/>
              <a:t> ( </a:t>
            </a:r>
            <a:r>
              <a:rPr lang="en-US" sz="1000" dirty="0" smtClean="0"/>
              <a:t>1967-70; Research Professor of Human Development-Psychology, U of Hartford (1970-95); Consultant to Hartford Regional Mental Retardation Center, 1970-80; Consultant to State of Connecticut Commissioner of Education, 1972-74; Consultant to U.S. President’s Commission on Mental Retardation, 1973-74;: Lilly Foundation Fellow, Yale University 1976-78};</a:t>
            </a:r>
            <a:r>
              <a:rPr lang="en-US" sz="1000" dirty="0" smtClean="0"/>
              <a:t> U of Washington-Seattle</a:t>
            </a:r>
            <a:r>
              <a:rPr lang="en-US" sz="1000" dirty="0" smtClean="0"/>
              <a:t> ,Visiting </a:t>
            </a:r>
            <a:r>
              <a:rPr lang="en-US" sz="1000" dirty="0" smtClean="0"/>
              <a:t>Scholar,</a:t>
            </a:r>
            <a:r>
              <a:rPr lang="en-US" sz="1000" dirty="0" smtClean="0"/>
              <a:t> (</a:t>
            </a:r>
            <a:r>
              <a:rPr lang="en-US" sz="1000" dirty="0" smtClean="0"/>
              <a:t>1999-2001); U Wisconsin-Madison: </a:t>
            </a:r>
            <a:r>
              <a:rPr lang="en-US" sz="1000" b="1" dirty="0" smtClean="0"/>
              <a:t>Chaos &amp; Complex Systems Seminar</a:t>
            </a:r>
            <a:r>
              <a:rPr lang="en-US" sz="1000" dirty="0" smtClean="0"/>
              <a:t>, Regularly Contributing Member, 2009—</a:t>
            </a:r>
            <a:endParaRPr lang="en-US" sz="800" dirty="0" smtClean="0"/>
          </a:p>
          <a:p>
            <a:r>
              <a:rPr lang="en-US" sz="800" dirty="0" smtClean="0"/>
              <a:t> </a:t>
            </a:r>
          </a:p>
          <a:p>
            <a:pPr algn="ctr"/>
            <a:r>
              <a:rPr lang="en-US" sz="1000" b="1" u="sng" dirty="0" smtClean="0"/>
              <a:t>Research &amp; Project Leadership Roles</a:t>
            </a:r>
            <a:endParaRPr lang="en-US" sz="1000" dirty="0" smtClean="0"/>
          </a:p>
          <a:p>
            <a:r>
              <a:rPr lang="en-US" sz="1000" dirty="0" smtClean="0"/>
              <a:t>	Pre-doctoral Fellowships, Behavior Genetics Laboratory, Mental Development Center, Psychology Dept, Case Western Reserve U; Post-doctoral fellowship, Mental Development Center; Founding Director, Infant/Child Language Research Laboratory, Developmental Abilities &amp; Disabilities Research Laboratory, CWRU; UW-Mad, U Hartford; Founding Director, New England Television Research Center, U Hartford; Founding Director, Hartford Studies in Adulthood &amp; Aging, U Hartford.</a:t>
            </a:r>
            <a:endParaRPr lang="en-US" sz="800" dirty="0" smtClean="0"/>
          </a:p>
          <a:p>
            <a:r>
              <a:rPr lang="en-US" sz="800" dirty="0" smtClean="0"/>
              <a:t> </a:t>
            </a:r>
          </a:p>
          <a:p>
            <a:pPr algn="ctr"/>
            <a:r>
              <a:rPr lang="en-US" sz="1000" b="1" u="sng" dirty="0" smtClean="0"/>
              <a:t>University Governance Roles</a:t>
            </a:r>
            <a:endParaRPr lang="en-US" sz="1000" dirty="0" smtClean="0"/>
          </a:p>
          <a:p>
            <a:r>
              <a:rPr lang="en-US" sz="1000" dirty="0" smtClean="0"/>
              <a:t>	Councils To Advise Trustees on Presidential Selection—Cleveland State University </a:t>
            </a:r>
            <a:r>
              <a:rPr lang="en-US" sz="1000" dirty="0" err="1" smtClean="0"/>
              <a:t>Prex</a:t>
            </a:r>
            <a:r>
              <a:rPr lang="en-US" sz="1000" dirty="0" smtClean="0"/>
              <a:t>: Harold E. </a:t>
            </a:r>
            <a:r>
              <a:rPr lang="en-US" sz="1000" dirty="0" err="1" smtClean="0"/>
              <a:t>Enerson</a:t>
            </a:r>
            <a:r>
              <a:rPr lang="en-US" sz="1000" dirty="0" smtClean="0"/>
              <a:t> (1966) &amp; University of Hartford </a:t>
            </a:r>
            <a:r>
              <a:rPr lang="en-US" sz="1000" dirty="0" err="1" smtClean="0"/>
              <a:t>Prex</a:t>
            </a:r>
            <a:r>
              <a:rPr lang="en-US" sz="1000" dirty="0" smtClean="0"/>
              <a:t> Stephen Joel Trachtenberg (1975); Sabbatical Committee, Promotion &amp; Tenure Council, Intellectual Property Committee—University of Hartford.</a:t>
            </a:r>
            <a:endParaRPr lang="en-US" sz="800" dirty="0" smtClean="0"/>
          </a:p>
          <a:p>
            <a:r>
              <a:rPr lang="en-US" sz="800" dirty="0" smtClean="0"/>
              <a:t> </a:t>
            </a:r>
          </a:p>
          <a:p>
            <a:pPr algn="ctr"/>
            <a:r>
              <a:rPr lang="en-US" sz="1000" b="1" u="sng" dirty="0" smtClean="0"/>
              <a:t>Publications</a:t>
            </a:r>
            <a:endParaRPr lang="en-US" sz="1000" dirty="0" smtClean="0"/>
          </a:p>
          <a:p>
            <a:r>
              <a:rPr lang="en-US" sz="1000" dirty="0" smtClean="0"/>
              <a:t>	Approximate List: see GOOGLE SCHOLAR.  Detailed List: Inquire.  Current studies in progress toward publication.</a:t>
            </a:r>
          </a:p>
          <a:p>
            <a:r>
              <a:rPr lang="en-US" sz="1000" dirty="0" smtClean="0"/>
              <a:t> </a:t>
            </a:r>
          </a:p>
          <a:p>
            <a:pPr algn="ctr"/>
            <a:r>
              <a:rPr lang="en-US" sz="1000" b="1" u="sng" dirty="0" smtClean="0"/>
              <a:t>Presentations, Colloquia, Grand Rounds, Conference Participation</a:t>
            </a:r>
            <a:endParaRPr lang="en-US" sz="1000" dirty="0" smtClean="0"/>
          </a:p>
          <a:p>
            <a:r>
              <a:rPr lang="en-US" sz="1000" dirty="0" smtClean="0"/>
              <a:t>	Too numerous to list, (1961-current): US, UK, The Netherlands, Italy, Israel, Japan</a:t>
            </a:r>
          </a:p>
          <a:p>
            <a:endParaRPr lang="en-US" sz="1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rame 4"/>
          <p:cNvSpPr/>
          <p:nvPr/>
        </p:nvSpPr>
        <p:spPr>
          <a:xfrm>
            <a:off x="1" y="0"/>
            <a:ext cx="9144000" cy="6858000"/>
          </a:xfrm>
          <a:prstGeom prst="frame">
            <a:avLst/>
          </a:prstGeom>
          <a:solidFill>
            <a:schemeClr val="tx1">
              <a:alpha val="18000"/>
            </a:schemeClr>
          </a:solidFill>
        </p:spPr>
        <p:style>
          <a:lnRef idx="0">
            <a:schemeClr val="accent5"/>
          </a:lnRef>
          <a:fillRef idx="3">
            <a:schemeClr val="accent5"/>
          </a:fillRef>
          <a:effectRef idx="3">
            <a:schemeClr val="accent5"/>
          </a:effectRef>
          <a:fontRef idx="minor">
            <a:schemeClr val="lt1"/>
          </a:fontRef>
        </p:style>
        <p:txBody>
          <a:bodyPr lIns="91408" tIns="45704" rIns="91408" bIns="45704" rtlCol="0" anchor="ctr"/>
          <a:lstStyle/>
          <a:p>
            <a:pPr algn="ctr"/>
            <a:endParaRPr lang="en-US" dirty="0">
              <a:solidFill>
                <a:schemeClr val="bg2"/>
              </a:solidFill>
            </a:endParaRPr>
          </a:p>
        </p:txBody>
      </p:sp>
      <p:sp>
        <p:nvSpPr>
          <p:cNvPr id="7" name="Date Placeholder 6"/>
          <p:cNvSpPr>
            <a:spLocks noGrp="1"/>
          </p:cNvSpPr>
          <p:nvPr>
            <p:ph type="dt" sz="half" idx="10"/>
          </p:nvPr>
        </p:nvSpPr>
        <p:spPr/>
        <p:txBody>
          <a:bodyPr/>
          <a:lstStyle/>
          <a:p>
            <a:r>
              <a:rPr lang="en-US" smtClean="0"/>
              <a:t>Tuesday, October 15, 2013</a:t>
            </a:r>
            <a:endParaRPr lang="en-US"/>
          </a:p>
        </p:txBody>
      </p:sp>
      <p:sp>
        <p:nvSpPr>
          <p:cNvPr id="8" name="Slide Number Placeholder 7"/>
          <p:cNvSpPr>
            <a:spLocks noGrp="1"/>
          </p:cNvSpPr>
          <p:nvPr>
            <p:ph type="sldNum" sz="quarter" idx="12"/>
          </p:nvPr>
        </p:nvSpPr>
        <p:spPr/>
        <p:txBody>
          <a:bodyPr/>
          <a:lstStyle/>
          <a:p>
            <a:fld id="{8846679A-A2C7-CA48-B6F0-065B8B39D3A7}" type="slidenum">
              <a:rPr lang="en-US" smtClean="0"/>
              <a:pPr/>
              <a:t>6</a:t>
            </a:fld>
            <a:endParaRPr lang="en-US"/>
          </a:p>
        </p:txBody>
      </p:sp>
      <p:sp>
        <p:nvSpPr>
          <p:cNvPr id="9" name="Footer Placeholder 8"/>
          <p:cNvSpPr>
            <a:spLocks noGrp="1"/>
          </p:cNvSpPr>
          <p:nvPr>
            <p:ph type="ftr" sz="quarter" idx="11"/>
          </p:nvPr>
        </p:nvSpPr>
        <p:spPr/>
        <p:txBody>
          <a:bodyPr/>
          <a:lstStyle/>
          <a:p>
            <a:r>
              <a:rPr lang="en-US" dirty="0" smtClean="0"/>
              <a:t>Chaos &amp; Complex Systems Seminar Department of Physics, University of Wisconsin-Madison</a:t>
            </a:r>
            <a:endParaRPr lang="en-US" dirty="0"/>
          </a:p>
        </p:txBody>
      </p:sp>
      <p:sp>
        <p:nvSpPr>
          <p:cNvPr id="10" name="TextBox 9"/>
          <p:cNvSpPr txBox="1"/>
          <p:nvPr/>
        </p:nvSpPr>
        <p:spPr>
          <a:xfrm>
            <a:off x="1839310" y="2329793"/>
            <a:ext cx="5482897" cy="3031599"/>
          </a:xfrm>
          <a:prstGeom prst="rect">
            <a:avLst/>
          </a:prstGeom>
          <a:noFill/>
        </p:spPr>
        <p:txBody>
          <a:bodyPr wrap="square" rtlCol="0">
            <a:spAutoFit/>
          </a:bodyPr>
          <a:lstStyle/>
          <a:p>
            <a:pPr algn="ctr"/>
            <a:r>
              <a:rPr lang="en-US" sz="2400" b="1" dirty="0" smtClean="0"/>
              <a:t>Act</a:t>
            </a:r>
          </a:p>
          <a:p>
            <a:pPr algn="ctr"/>
            <a:r>
              <a:rPr lang="en-US" sz="2400" b="1" dirty="0" smtClean="0"/>
              <a:t>One</a:t>
            </a:r>
            <a:endParaRPr lang="en-US" sz="1100" b="1" dirty="0" smtClean="0"/>
          </a:p>
          <a:p>
            <a:pPr algn="ctr"/>
            <a:r>
              <a:rPr lang="en-US" sz="1100" dirty="0" smtClean="0"/>
              <a:t>Slides 6-14</a:t>
            </a:r>
            <a:endParaRPr lang="en-US" sz="2400" dirty="0" smtClean="0"/>
          </a:p>
          <a:p>
            <a:pPr algn="ctr"/>
            <a:endParaRPr lang="en-US" sz="1200" b="1" dirty="0" smtClean="0"/>
          </a:p>
          <a:p>
            <a:pPr algn="ctr"/>
            <a:r>
              <a:rPr lang="en-US" sz="2400" b="1" i="1" dirty="0" smtClean="0">
                <a:solidFill>
                  <a:srgbClr val="900BFF"/>
                </a:solidFill>
              </a:rPr>
              <a:t>A Challenging Issue </a:t>
            </a:r>
          </a:p>
          <a:p>
            <a:pPr algn="ctr"/>
            <a:r>
              <a:rPr lang="en-US" sz="2400" b="1" i="1" dirty="0" smtClean="0">
                <a:solidFill>
                  <a:srgbClr val="900BFF"/>
                </a:solidFill>
              </a:rPr>
              <a:t>In </a:t>
            </a:r>
          </a:p>
          <a:p>
            <a:pPr algn="ctr"/>
            <a:r>
              <a:rPr lang="en-US" sz="2400" b="1" i="1" dirty="0" smtClean="0">
                <a:solidFill>
                  <a:srgbClr val="900BFF"/>
                </a:solidFill>
              </a:rPr>
              <a:t>Getting</a:t>
            </a:r>
          </a:p>
          <a:p>
            <a:pPr algn="ctr"/>
            <a:r>
              <a:rPr lang="en-US" sz="2400" b="1" i="1" dirty="0" smtClean="0">
                <a:solidFill>
                  <a:srgbClr val="900BFF"/>
                </a:solidFill>
              </a:rPr>
              <a:t>From Here To There–</a:t>
            </a:r>
          </a:p>
          <a:p>
            <a:pPr algn="ctr"/>
            <a:r>
              <a:rPr lang="en-US" sz="2400" b="1" i="1" dirty="0" smtClean="0">
                <a:solidFill>
                  <a:srgbClr val="900BFF"/>
                </a:solidFill>
              </a:rPr>
              <a:t>–Just One of Thousands</a:t>
            </a:r>
            <a:endParaRPr lang="en-US" sz="2400" b="1" i="1" dirty="0">
              <a:solidFill>
                <a:srgbClr val="900B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rame 4"/>
          <p:cNvSpPr/>
          <p:nvPr/>
        </p:nvSpPr>
        <p:spPr>
          <a:xfrm>
            <a:off x="0" y="0"/>
            <a:ext cx="9144000" cy="6858000"/>
          </a:xfrm>
          <a:prstGeom prst="frame">
            <a:avLst/>
          </a:prstGeom>
          <a:solidFill>
            <a:schemeClr val="tx1">
              <a:alpha val="18000"/>
            </a:schemeClr>
          </a:solidFill>
        </p:spPr>
        <p:style>
          <a:lnRef idx="0">
            <a:schemeClr val="accent5"/>
          </a:lnRef>
          <a:fillRef idx="3">
            <a:schemeClr val="accent5"/>
          </a:fillRef>
          <a:effectRef idx="3">
            <a:schemeClr val="accent5"/>
          </a:effectRef>
          <a:fontRef idx="minor">
            <a:schemeClr val="lt1"/>
          </a:fontRef>
        </p:style>
        <p:txBody>
          <a:bodyPr lIns="91416" tIns="45708" rIns="91416" bIns="45708" rtlCol="0" anchor="ctr"/>
          <a:lstStyle/>
          <a:p>
            <a:pPr algn="ctr"/>
            <a:endParaRPr lang="en-US" dirty="0">
              <a:solidFill>
                <a:schemeClr val="bg2"/>
              </a:solidFill>
            </a:endParaRPr>
          </a:p>
        </p:txBody>
      </p:sp>
      <p:sp>
        <p:nvSpPr>
          <p:cNvPr id="4" name="TextBox 3"/>
          <p:cNvSpPr txBox="1"/>
          <p:nvPr/>
        </p:nvSpPr>
        <p:spPr>
          <a:xfrm>
            <a:off x="941126" y="909792"/>
            <a:ext cx="7264032" cy="1292662"/>
          </a:xfrm>
          <a:prstGeom prst="rect">
            <a:avLst/>
          </a:prstGeom>
          <a:noFill/>
        </p:spPr>
        <p:txBody>
          <a:bodyPr wrap="square" lIns="91416" tIns="45708" rIns="91416" bIns="45708" rtlCol="0">
            <a:spAutoFit/>
          </a:bodyPr>
          <a:lstStyle/>
          <a:p>
            <a:pPr algn="ctr"/>
            <a:r>
              <a:rPr lang="en-US" sz="2400" b="1" u="sng" dirty="0"/>
              <a:t>From Here To There:</a:t>
            </a:r>
            <a:endParaRPr lang="en-US" sz="2400" dirty="0"/>
          </a:p>
          <a:p>
            <a:pPr algn="ctr"/>
            <a:r>
              <a:rPr lang="en-US" i="1" dirty="0"/>
              <a:t>From Lawful </a:t>
            </a:r>
            <a:r>
              <a:rPr lang="en-US" i="1" dirty="0" smtClean="0"/>
              <a:t>Neuroscience </a:t>
            </a:r>
          </a:p>
          <a:p>
            <a:pPr algn="ctr"/>
            <a:r>
              <a:rPr lang="en-US" i="1" dirty="0" smtClean="0"/>
              <a:t>To </a:t>
            </a:r>
            <a:r>
              <a:rPr lang="en-US" i="1" dirty="0"/>
              <a:t>The</a:t>
            </a:r>
            <a:r>
              <a:rPr lang="en-US" i="1" dirty="0" smtClean="0"/>
              <a:t> Unruly </a:t>
            </a:r>
            <a:r>
              <a:rPr lang="en-US" i="1" dirty="0"/>
              <a:t>Realities </a:t>
            </a:r>
            <a:r>
              <a:rPr lang="en-US" i="1" dirty="0" smtClean="0"/>
              <a:t>of  </a:t>
            </a:r>
            <a:r>
              <a:rPr lang="en-US" i="1" dirty="0"/>
              <a:t>Every Day Human </a:t>
            </a:r>
            <a:r>
              <a:rPr lang="en-US" i="1" dirty="0" smtClean="0"/>
              <a:t>Adaptation</a:t>
            </a:r>
            <a:endParaRPr lang="en-US" sz="1000" i="1" dirty="0"/>
          </a:p>
          <a:p>
            <a:pPr algn="ctr"/>
            <a:r>
              <a:rPr lang="en-US" i="1" dirty="0" smtClean="0"/>
              <a:t>OR</a:t>
            </a:r>
            <a:endParaRPr lang="en-US" sz="1000" i="1" dirty="0"/>
          </a:p>
        </p:txBody>
      </p:sp>
      <p:sp>
        <p:nvSpPr>
          <p:cNvPr id="7" name="Date Placeholder 6"/>
          <p:cNvSpPr>
            <a:spLocks noGrp="1"/>
          </p:cNvSpPr>
          <p:nvPr>
            <p:ph type="dt" sz="half" idx="10"/>
          </p:nvPr>
        </p:nvSpPr>
        <p:spPr/>
        <p:txBody>
          <a:bodyPr/>
          <a:lstStyle/>
          <a:p>
            <a:r>
              <a:rPr lang="en-US" smtClean="0"/>
              <a:t>Tuesday, October 15, 2013</a:t>
            </a:r>
            <a:endParaRPr lang="en-US"/>
          </a:p>
        </p:txBody>
      </p:sp>
      <p:sp>
        <p:nvSpPr>
          <p:cNvPr id="8" name="Slide Number Placeholder 7"/>
          <p:cNvSpPr>
            <a:spLocks noGrp="1"/>
          </p:cNvSpPr>
          <p:nvPr>
            <p:ph type="sldNum" sz="quarter" idx="12"/>
          </p:nvPr>
        </p:nvSpPr>
        <p:spPr/>
        <p:txBody>
          <a:bodyPr/>
          <a:lstStyle/>
          <a:p>
            <a:fld id="{8846679A-A2C7-CA48-B6F0-065B8B39D3A7}" type="slidenum">
              <a:rPr lang="en-US" smtClean="0"/>
              <a:pPr/>
              <a:t>7</a:t>
            </a:fld>
            <a:endParaRPr lang="en-US"/>
          </a:p>
        </p:txBody>
      </p:sp>
      <p:sp>
        <p:nvSpPr>
          <p:cNvPr id="9" name="Footer Placeholder 8"/>
          <p:cNvSpPr>
            <a:spLocks noGrp="1"/>
          </p:cNvSpPr>
          <p:nvPr>
            <p:ph type="ftr" sz="quarter" idx="11"/>
          </p:nvPr>
        </p:nvSpPr>
        <p:spPr/>
        <p:txBody>
          <a:bodyPr/>
          <a:lstStyle/>
          <a:p>
            <a:r>
              <a:rPr lang="en-US" dirty="0" smtClean="0"/>
              <a:t>Chaos &amp; Complex Systems Seminar Department of Physics, University of Wisconsin-Madison</a:t>
            </a:r>
            <a:endParaRPr lang="en-US" dirty="0"/>
          </a:p>
        </p:txBody>
      </p:sp>
      <p:sp>
        <p:nvSpPr>
          <p:cNvPr id="13" name="TextBox 12"/>
          <p:cNvSpPr txBox="1"/>
          <p:nvPr/>
        </p:nvSpPr>
        <p:spPr>
          <a:xfrm>
            <a:off x="1251789" y="2093311"/>
            <a:ext cx="6670118" cy="646307"/>
          </a:xfrm>
          <a:prstGeom prst="rect">
            <a:avLst/>
          </a:prstGeom>
          <a:noFill/>
        </p:spPr>
        <p:txBody>
          <a:bodyPr wrap="square" lIns="91416" tIns="45708" rIns="91416" bIns="45708" rtlCol="0">
            <a:spAutoFit/>
          </a:bodyPr>
          <a:lstStyle/>
          <a:p>
            <a:pPr algn="ctr"/>
            <a:r>
              <a:rPr lang="en-US" b="1" spc="100" dirty="0">
                <a:solidFill>
                  <a:srgbClr val="008000"/>
                </a:solidFill>
                <a:effectLst>
                  <a:glow rad="101600">
                    <a:srgbClr val="FFFF00">
                      <a:alpha val="68000"/>
                    </a:srgbClr>
                  </a:glow>
                </a:effectLst>
              </a:rPr>
              <a:t>Are Mother-</a:t>
            </a:r>
            <a:r>
              <a:rPr lang="en-US" b="1" spc="100" dirty="0" smtClean="0">
                <a:solidFill>
                  <a:srgbClr val="008000"/>
                </a:solidFill>
                <a:effectLst>
                  <a:glow rad="101600">
                    <a:srgbClr val="FFFF00">
                      <a:alpha val="68000"/>
                    </a:srgbClr>
                  </a:glow>
                </a:effectLst>
              </a:rPr>
              <a:t>Infant Smiles</a:t>
            </a:r>
          </a:p>
          <a:p>
            <a:pPr algn="ctr"/>
            <a:r>
              <a:rPr lang="en-US" b="1" spc="100" dirty="0" smtClean="0">
                <a:solidFill>
                  <a:srgbClr val="008000"/>
                </a:solidFill>
                <a:effectLst>
                  <a:glow rad="101600">
                    <a:srgbClr val="FFFF00">
                      <a:alpha val="68000"/>
                    </a:srgbClr>
                  </a:glow>
                </a:effectLst>
              </a:rPr>
              <a:t>Beacon </a:t>
            </a:r>
            <a:r>
              <a:rPr lang="en-US" b="1" spc="100" dirty="0">
                <a:solidFill>
                  <a:srgbClr val="008000"/>
                </a:solidFill>
                <a:effectLst>
                  <a:glow rad="101600">
                    <a:srgbClr val="FFFF00">
                      <a:alpha val="68000"/>
                    </a:srgbClr>
                  </a:glow>
                </a:effectLst>
              </a:rPr>
              <a:t>Lights of Evolution and Civilization? </a:t>
            </a:r>
          </a:p>
        </p:txBody>
      </p:sp>
      <p:sp>
        <p:nvSpPr>
          <p:cNvPr id="14" name="Rectangle 13"/>
          <p:cNvSpPr/>
          <p:nvPr/>
        </p:nvSpPr>
        <p:spPr>
          <a:xfrm>
            <a:off x="2286000" y="2855306"/>
            <a:ext cx="4572000" cy="369308"/>
          </a:xfrm>
          <a:prstGeom prst="rect">
            <a:avLst/>
          </a:prstGeom>
        </p:spPr>
        <p:txBody>
          <a:bodyPr wrap="square" lIns="91416" tIns="45708" rIns="91416" bIns="45708">
            <a:spAutoFit/>
          </a:bodyPr>
          <a:lstStyle/>
          <a:p>
            <a:pPr algn="ctr"/>
            <a:r>
              <a:rPr lang="en-US" b="1" u="sng" spc="100" dirty="0"/>
              <a:t>Our Primary </a:t>
            </a:r>
            <a:r>
              <a:rPr lang="en-US" b="1" u="sng" spc="100" dirty="0" smtClean="0"/>
              <a:t>Question–</a:t>
            </a:r>
            <a:r>
              <a:rPr lang="en-US" b="1" i="1" u="sng" spc="100" dirty="0" smtClean="0"/>
              <a:t>The Tough One</a:t>
            </a:r>
            <a:endParaRPr lang="en-US" b="1" i="1" u="sng" spc="100" dirty="0"/>
          </a:p>
        </p:txBody>
      </p:sp>
      <p:sp>
        <p:nvSpPr>
          <p:cNvPr id="15" name="Rectangle 14"/>
          <p:cNvSpPr/>
          <p:nvPr/>
        </p:nvSpPr>
        <p:spPr>
          <a:xfrm>
            <a:off x="2286000" y="3207087"/>
            <a:ext cx="4572000" cy="1477303"/>
          </a:xfrm>
          <a:prstGeom prst="rect">
            <a:avLst/>
          </a:prstGeom>
        </p:spPr>
        <p:txBody>
          <a:bodyPr wrap="square" lIns="91416" tIns="45708" rIns="91416" bIns="45708">
            <a:spAutoFit/>
          </a:bodyPr>
          <a:lstStyle/>
          <a:p>
            <a:pPr algn="ctr"/>
            <a:r>
              <a:rPr lang="en-US" i="1" dirty="0" smtClean="0">
                <a:solidFill>
                  <a:srgbClr val="3366FF"/>
                </a:solidFill>
              </a:rPr>
              <a:t>Can we adapt burgeoning progress in disciplined neuroscience to the disorderly theaters of real life in which human individuality and social narratives have always unfolded?</a:t>
            </a:r>
          </a:p>
        </p:txBody>
      </p:sp>
      <p:sp>
        <p:nvSpPr>
          <p:cNvPr id="12" name="TextBox 11"/>
          <p:cNvSpPr txBox="1"/>
          <p:nvPr/>
        </p:nvSpPr>
        <p:spPr>
          <a:xfrm>
            <a:off x="1848070" y="4755923"/>
            <a:ext cx="5491654" cy="369332"/>
          </a:xfrm>
          <a:prstGeom prst="rect">
            <a:avLst/>
          </a:prstGeom>
          <a:noFill/>
        </p:spPr>
        <p:txBody>
          <a:bodyPr wrap="square" rtlCol="0">
            <a:spAutoFit/>
          </a:bodyPr>
          <a:lstStyle/>
          <a:p>
            <a:pPr algn="ctr"/>
            <a:r>
              <a:rPr lang="en-US" b="1" u="sng" spc="100" dirty="0" smtClean="0">
                <a:solidFill>
                  <a:srgbClr val="008000"/>
                </a:solidFill>
                <a:effectLst>
                  <a:glow rad="101600">
                    <a:srgbClr val="FFFF00">
                      <a:alpha val="68000"/>
                    </a:srgbClr>
                  </a:glow>
                </a:effectLst>
              </a:rPr>
              <a:t>Our Second Question–</a:t>
            </a:r>
            <a:r>
              <a:rPr lang="en-US" b="1" i="1" u="sng" spc="100" dirty="0" smtClean="0">
                <a:solidFill>
                  <a:srgbClr val="008000"/>
                </a:solidFill>
                <a:effectLst>
                  <a:glow rad="101600">
                    <a:srgbClr val="FFFF00">
                      <a:alpha val="68000"/>
                    </a:srgbClr>
                  </a:glow>
                </a:effectLst>
              </a:rPr>
              <a:t>Much Easier !</a:t>
            </a:r>
            <a:endParaRPr lang="en-US" i="1" u="sng" dirty="0"/>
          </a:p>
        </p:txBody>
      </p:sp>
      <p:sp>
        <p:nvSpPr>
          <p:cNvPr id="16" name="TextBox 15"/>
          <p:cNvSpPr txBox="1"/>
          <p:nvPr/>
        </p:nvSpPr>
        <p:spPr>
          <a:xfrm>
            <a:off x="1251790" y="5158083"/>
            <a:ext cx="6670118" cy="646331"/>
          </a:xfrm>
          <a:prstGeom prst="rect">
            <a:avLst/>
          </a:prstGeom>
          <a:noFill/>
        </p:spPr>
        <p:txBody>
          <a:bodyPr wrap="square" rtlCol="0">
            <a:spAutoFit/>
          </a:bodyPr>
          <a:lstStyle/>
          <a:p>
            <a:pPr algn="ctr"/>
            <a:r>
              <a:rPr lang="en-US" sz="2400" b="1" i="1" u="sng" dirty="0" smtClean="0">
                <a:solidFill>
                  <a:srgbClr val="008000"/>
                </a:solidFill>
              </a:rPr>
              <a:t>OF COURSE !  CERTAINLY !  WITHOUT A DOUBT !</a:t>
            </a:r>
            <a:endParaRPr lang="en-US" sz="1200" b="1" i="1" u="sng" dirty="0" smtClean="0">
              <a:solidFill>
                <a:srgbClr val="008000"/>
              </a:solidFill>
            </a:endParaRPr>
          </a:p>
          <a:p>
            <a:pPr algn="ctr"/>
            <a:r>
              <a:rPr lang="en-US" sz="1200" i="1" dirty="0" smtClean="0"/>
              <a:t>(Details considered below, and elsewhere.)</a:t>
            </a:r>
            <a:endParaRPr lang="en-US" sz="2400" i="1" u="sng" dirty="0">
              <a:solidFill>
                <a:srgbClr val="008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rame 4"/>
          <p:cNvSpPr/>
          <p:nvPr/>
        </p:nvSpPr>
        <p:spPr>
          <a:xfrm>
            <a:off x="0" y="0"/>
            <a:ext cx="9144000" cy="6858000"/>
          </a:xfrm>
          <a:prstGeom prst="frame">
            <a:avLst/>
          </a:prstGeom>
          <a:solidFill>
            <a:schemeClr val="tx1">
              <a:alpha val="18000"/>
            </a:schemeClr>
          </a:solidFill>
        </p:spPr>
        <p:style>
          <a:lnRef idx="0">
            <a:schemeClr val="accent5"/>
          </a:lnRef>
          <a:fillRef idx="3">
            <a:schemeClr val="accent5"/>
          </a:fillRef>
          <a:effectRef idx="3">
            <a:schemeClr val="accent5"/>
          </a:effectRef>
          <a:fontRef idx="minor">
            <a:schemeClr val="lt1"/>
          </a:fontRef>
        </p:style>
        <p:txBody>
          <a:bodyPr lIns="91416" tIns="45708" rIns="91416" bIns="45708" rtlCol="0" anchor="ctr"/>
          <a:lstStyle/>
          <a:p>
            <a:pPr algn="ctr"/>
            <a:endParaRPr lang="en-US" dirty="0">
              <a:solidFill>
                <a:schemeClr val="bg2"/>
              </a:solidFill>
            </a:endParaRPr>
          </a:p>
        </p:txBody>
      </p:sp>
      <p:sp>
        <p:nvSpPr>
          <p:cNvPr id="7" name="TextBox 6"/>
          <p:cNvSpPr txBox="1"/>
          <p:nvPr/>
        </p:nvSpPr>
        <p:spPr>
          <a:xfrm>
            <a:off x="2557517" y="1585310"/>
            <a:ext cx="184666" cy="369332"/>
          </a:xfrm>
          <a:prstGeom prst="rect">
            <a:avLst/>
          </a:prstGeom>
          <a:noFill/>
        </p:spPr>
        <p:txBody>
          <a:bodyPr wrap="none" lIns="91416" tIns="45708" rIns="91416" bIns="45708" rtlCol="0">
            <a:spAutoFit/>
          </a:bodyPr>
          <a:lstStyle/>
          <a:p>
            <a:endParaRPr lang="en-US" dirty="0"/>
          </a:p>
        </p:txBody>
      </p:sp>
      <p:sp>
        <p:nvSpPr>
          <p:cNvPr id="8" name="Date Placeholder 7"/>
          <p:cNvSpPr>
            <a:spLocks noGrp="1"/>
          </p:cNvSpPr>
          <p:nvPr>
            <p:ph type="dt" sz="half" idx="10"/>
          </p:nvPr>
        </p:nvSpPr>
        <p:spPr/>
        <p:txBody>
          <a:bodyPr/>
          <a:lstStyle/>
          <a:p>
            <a:r>
              <a:rPr lang="en-US" smtClean="0"/>
              <a:t>Tuesday, October 15, 2013</a:t>
            </a:r>
            <a:endParaRPr lang="en-US"/>
          </a:p>
        </p:txBody>
      </p:sp>
      <p:sp>
        <p:nvSpPr>
          <p:cNvPr id="9" name="Slide Number Placeholder 8"/>
          <p:cNvSpPr>
            <a:spLocks noGrp="1"/>
          </p:cNvSpPr>
          <p:nvPr>
            <p:ph type="sldNum" sz="quarter" idx="12"/>
          </p:nvPr>
        </p:nvSpPr>
        <p:spPr/>
        <p:txBody>
          <a:bodyPr/>
          <a:lstStyle/>
          <a:p>
            <a:fld id="{8846679A-A2C7-CA48-B6F0-065B8B39D3A7}" type="slidenum">
              <a:rPr lang="en-US" smtClean="0"/>
              <a:pPr/>
              <a:t>8</a:t>
            </a:fld>
            <a:endParaRPr lang="en-US"/>
          </a:p>
        </p:txBody>
      </p:sp>
      <p:sp>
        <p:nvSpPr>
          <p:cNvPr id="10" name="Footer Placeholder 9"/>
          <p:cNvSpPr>
            <a:spLocks noGrp="1"/>
          </p:cNvSpPr>
          <p:nvPr>
            <p:ph type="ftr" sz="quarter" idx="11"/>
          </p:nvPr>
        </p:nvSpPr>
        <p:spPr/>
        <p:txBody>
          <a:bodyPr/>
          <a:lstStyle/>
          <a:p>
            <a:r>
              <a:rPr lang="en-US" dirty="0" smtClean="0"/>
              <a:t>Chaos &amp; Complex Systems Seminar Department of Physics, University of Wisconsin-Madison</a:t>
            </a:r>
            <a:endParaRPr lang="en-US" dirty="0"/>
          </a:p>
        </p:txBody>
      </p:sp>
      <p:sp>
        <p:nvSpPr>
          <p:cNvPr id="17" name="TextBox 16"/>
          <p:cNvSpPr txBox="1"/>
          <p:nvPr/>
        </p:nvSpPr>
        <p:spPr>
          <a:xfrm>
            <a:off x="949677" y="919245"/>
            <a:ext cx="7203210" cy="456671"/>
          </a:xfrm>
          <a:prstGeom prst="rect">
            <a:avLst/>
          </a:prstGeom>
          <a:noFill/>
        </p:spPr>
        <p:txBody>
          <a:bodyPr wrap="square" lIns="86493" tIns="43247" rIns="86493" bIns="43247" rtlCol="0">
            <a:spAutoFit/>
          </a:bodyPr>
          <a:lstStyle/>
          <a:p>
            <a:pPr algn="ctr"/>
            <a:r>
              <a:rPr lang="en-US" sz="2400" b="1" spc="95" dirty="0" smtClean="0"/>
              <a:t>Restate The First Question</a:t>
            </a:r>
            <a:endParaRPr lang="en-US" sz="2400" b="1" spc="95" dirty="0"/>
          </a:p>
        </p:txBody>
      </p:sp>
      <p:sp>
        <p:nvSpPr>
          <p:cNvPr id="18" name="TextBox 17"/>
          <p:cNvSpPr txBox="1"/>
          <p:nvPr/>
        </p:nvSpPr>
        <p:spPr>
          <a:xfrm>
            <a:off x="1022013" y="1681106"/>
            <a:ext cx="3440339" cy="2226386"/>
          </a:xfrm>
          <a:prstGeom prst="rect">
            <a:avLst/>
          </a:prstGeom>
          <a:noFill/>
        </p:spPr>
        <p:txBody>
          <a:bodyPr wrap="square" lIns="86493" tIns="43247" rIns="86493" bIns="43247" rtlCol="0">
            <a:spAutoFit/>
          </a:bodyPr>
          <a:lstStyle/>
          <a:p>
            <a:pPr algn="ctr"/>
            <a:r>
              <a:rPr lang="en-US" sz="1700" b="1" dirty="0">
                <a:solidFill>
                  <a:srgbClr val="3366FF"/>
                </a:solidFill>
              </a:rPr>
              <a:t>HERE:</a:t>
            </a:r>
          </a:p>
          <a:p>
            <a:pPr algn="ctr"/>
            <a:r>
              <a:rPr lang="en-US" sz="1500" b="1" i="1" u="sng" dirty="0">
                <a:solidFill>
                  <a:srgbClr val="3366FF"/>
                </a:solidFill>
              </a:rPr>
              <a:t>Foundations of</a:t>
            </a:r>
            <a:r>
              <a:rPr lang="en-US" sz="1500" b="1" i="1" dirty="0">
                <a:solidFill>
                  <a:srgbClr val="3366FF"/>
                </a:solidFill>
              </a:rPr>
              <a:t> </a:t>
            </a:r>
            <a:r>
              <a:rPr lang="en-US" sz="1500" b="1" i="1" u="sng" dirty="0">
                <a:solidFill>
                  <a:srgbClr val="3366FF"/>
                </a:solidFill>
              </a:rPr>
              <a:t>Natural Sciences</a:t>
            </a:r>
          </a:p>
          <a:p>
            <a:pPr algn="ctr"/>
            <a:r>
              <a:rPr lang="en-US" sz="1500" b="1" i="1" dirty="0">
                <a:solidFill>
                  <a:srgbClr val="3366FF"/>
                </a:solidFill>
              </a:rPr>
              <a:t>Attuned To</a:t>
            </a:r>
          </a:p>
          <a:p>
            <a:pPr algn="ctr"/>
            <a:r>
              <a:rPr lang="en-US" sz="1500" b="1" i="1" dirty="0">
                <a:solidFill>
                  <a:srgbClr val="3366FF"/>
                </a:solidFill>
              </a:rPr>
              <a:t>FUNGIBLE agents</a:t>
            </a:r>
          </a:p>
          <a:p>
            <a:pPr algn="ctr"/>
            <a:r>
              <a:rPr lang="en-US" sz="1500" b="1" i="1" dirty="0">
                <a:solidFill>
                  <a:srgbClr val="3366FF"/>
                </a:solidFill>
              </a:rPr>
              <a:t>CONSTANT properties</a:t>
            </a:r>
          </a:p>
          <a:p>
            <a:pPr algn="ctr"/>
            <a:r>
              <a:rPr lang="en-US" sz="1500" b="1" i="1" dirty="0">
                <a:solidFill>
                  <a:srgbClr val="3366FF"/>
                </a:solidFill>
              </a:rPr>
              <a:t>REGULATED environments</a:t>
            </a:r>
          </a:p>
          <a:p>
            <a:pPr algn="ctr"/>
            <a:r>
              <a:rPr lang="en-US" sz="1500" b="1" i="1" dirty="0">
                <a:solidFill>
                  <a:srgbClr val="3366FF"/>
                </a:solidFill>
              </a:rPr>
              <a:t>STABLE  relationships</a:t>
            </a:r>
          </a:p>
          <a:p>
            <a:pPr algn="ctr"/>
            <a:r>
              <a:rPr lang="en-US" sz="1500" b="1" i="1" dirty="0">
                <a:solidFill>
                  <a:srgbClr val="3366FF"/>
                </a:solidFill>
              </a:rPr>
              <a:t>MORE</a:t>
            </a:r>
            <a:r>
              <a:rPr lang="en-US" sz="1500" b="1" i="1" dirty="0" smtClean="0">
                <a:solidFill>
                  <a:srgbClr val="3366FF"/>
                </a:solidFill>
              </a:rPr>
              <a:t> REPLICABLE </a:t>
            </a:r>
            <a:r>
              <a:rPr lang="en-US" sz="1500" b="1" i="1" dirty="0">
                <a:solidFill>
                  <a:srgbClr val="3366FF"/>
                </a:solidFill>
              </a:rPr>
              <a:t>outcomes</a:t>
            </a:r>
          </a:p>
          <a:p>
            <a:r>
              <a:rPr lang="en-US" sz="1500" dirty="0"/>
              <a:t> </a:t>
            </a:r>
            <a:endParaRPr lang="en-US" sz="1500" u="sng" dirty="0"/>
          </a:p>
        </p:txBody>
      </p:sp>
      <p:sp>
        <p:nvSpPr>
          <p:cNvPr id="19" name="TextBox 18"/>
          <p:cNvSpPr txBox="1"/>
          <p:nvPr/>
        </p:nvSpPr>
        <p:spPr>
          <a:xfrm>
            <a:off x="4462353" y="1710944"/>
            <a:ext cx="3359043" cy="1949387"/>
          </a:xfrm>
          <a:prstGeom prst="rect">
            <a:avLst/>
          </a:prstGeom>
          <a:noFill/>
        </p:spPr>
        <p:txBody>
          <a:bodyPr wrap="square" lIns="86493" tIns="43247" rIns="86493" bIns="43247" rtlCol="0">
            <a:spAutoFit/>
          </a:bodyPr>
          <a:lstStyle/>
          <a:p>
            <a:pPr algn="ctr"/>
            <a:r>
              <a:rPr lang="en-US" sz="1500" b="1" dirty="0">
                <a:solidFill>
                  <a:srgbClr val="008000"/>
                </a:solidFill>
              </a:rPr>
              <a:t>THERE:</a:t>
            </a:r>
          </a:p>
          <a:p>
            <a:pPr algn="ctr"/>
            <a:r>
              <a:rPr lang="en-US" sz="1500" b="1" i="1" u="sng" dirty="0">
                <a:solidFill>
                  <a:srgbClr val="008000"/>
                </a:solidFill>
              </a:rPr>
              <a:t>Foundations of Life/Behavior Sciences</a:t>
            </a:r>
          </a:p>
          <a:p>
            <a:pPr algn="ctr"/>
            <a:r>
              <a:rPr lang="en-US" sz="1500" b="1" i="1" dirty="0">
                <a:solidFill>
                  <a:srgbClr val="008000"/>
                </a:solidFill>
              </a:rPr>
              <a:t>Attuned To</a:t>
            </a:r>
          </a:p>
          <a:p>
            <a:pPr algn="ctr"/>
            <a:r>
              <a:rPr lang="en-US" sz="1500" b="1" i="1" dirty="0">
                <a:solidFill>
                  <a:srgbClr val="008000"/>
                </a:solidFill>
              </a:rPr>
              <a:t>UNIQUE agents</a:t>
            </a:r>
          </a:p>
          <a:p>
            <a:pPr algn="ctr"/>
            <a:r>
              <a:rPr lang="en-US" sz="1500" b="1" i="1" dirty="0">
                <a:solidFill>
                  <a:srgbClr val="008000"/>
                </a:solidFill>
              </a:rPr>
              <a:t>VARIABLE properties</a:t>
            </a:r>
          </a:p>
          <a:p>
            <a:pPr algn="ctr"/>
            <a:r>
              <a:rPr lang="en-US" sz="1500" b="1" i="1" dirty="0">
                <a:solidFill>
                  <a:srgbClr val="008000"/>
                </a:solidFill>
              </a:rPr>
              <a:t>DYNAMIC Environments</a:t>
            </a:r>
          </a:p>
          <a:p>
            <a:pPr algn="ctr"/>
            <a:r>
              <a:rPr lang="en-US" sz="1500" b="1" i="1" dirty="0">
                <a:solidFill>
                  <a:srgbClr val="008000"/>
                </a:solidFill>
              </a:rPr>
              <a:t>VARIABLE Relationships</a:t>
            </a:r>
          </a:p>
          <a:p>
            <a:pPr algn="ctr"/>
            <a:r>
              <a:rPr lang="en-US" sz="1500" b="1" i="1" dirty="0">
                <a:solidFill>
                  <a:srgbClr val="008000"/>
                </a:solidFill>
              </a:rPr>
              <a:t>LESS</a:t>
            </a:r>
            <a:r>
              <a:rPr lang="en-US" sz="1500" b="1" i="1" dirty="0" smtClean="0">
                <a:solidFill>
                  <a:srgbClr val="008000"/>
                </a:solidFill>
              </a:rPr>
              <a:t> REPLICABLE </a:t>
            </a:r>
            <a:r>
              <a:rPr lang="en-US" sz="1500" b="1" i="1" dirty="0">
                <a:solidFill>
                  <a:srgbClr val="008000"/>
                </a:solidFill>
              </a:rPr>
              <a:t>Outcomes</a:t>
            </a:r>
            <a:endParaRPr lang="en-US" sz="1500" i="1" dirty="0"/>
          </a:p>
        </p:txBody>
      </p:sp>
      <p:sp>
        <p:nvSpPr>
          <p:cNvPr id="20" name="TextBox 19"/>
          <p:cNvSpPr txBox="1"/>
          <p:nvPr/>
        </p:nvSpPr>
        <p:spPr>
          <a:xfrm>
            <a:off x="824255" y="3677599"/>
            <a:ext cx="7463020" cy="1241501"/>
          </a:xfrm>
          <a:prstGeom prst="rect">
            <a:avLst/>
          </a:prstGeom>
          <a:noFill/>
        </p:spPr>
        <p:txBody>
          <a:bodyPr wrap="square" lIns="86493" tIns="43247" rIns="86493" bIns="43247" rtlCol="0">
            <a:spAutoFit/>
          </a:bodyPr>
          <a:lstStyle/>
          <a:p>
            <a:pPr algn="ctr"/>
            <a:r>
              <a:rPr lang="en-US" b="1" i="1" u="sng" dirty="0" err="1" smtClean="0">
                <a:solidFill>
                  <a:schemeClr val="accent2">
                    <a:lumMod val="75000"/>
                  </a:schemeClr>
                </a:solidFill>
              </a:rPr>
              <a:t>Neuro</a:t>
            </a:r>
            <a:r>
              <a:rPr lang="en-US" b="1" i="1" u="sng" dirty="0" smtClean="0">
                <a:solidFill>
                  <a:schemeClr val="accent2">
                    <a:lumMod val="75000"/>
                  </a:schemeClr>
                </a:solidFill>
              </a:rPr>
              <a:t>-Behavioral Sciences</a:t>
            </a:r>
          </a:p>
          <a:p>
            <a:pPr algn="ctr"/>
            <a:r>
              <a:rPr lang="en-US" sz="1500" b="1" i="1" dirty="0">
                <a:solidFill>
                  <a:schemeClr val="accent2">
                    <a:lumMod val="75000"/>
                  </a:schemeClr>
                </a:solidFill>
              </a:rPr>
              <a:t>Caught In The Middle?</a:t>
            </a:r>
          </a:p>
          <a:p>
            <a:pPr algn="ctr"/>
            <a:endParaRPr lang="en-US" sz="900" b="1" i="1" dirty="0">
              <a:solidFill>
                <a:schemeClr val="accent2">
                  <a:lumMod val="75000"/>
                </a:schemeClr>
              </a:solidFill>
            </a:endParaRPr>
          </a:p>
          <a:p>
            <a:r>
              <a:rPr lang="en-US" sz="1500" b="1" i="1" dirty="0">
                <a:solidFill>
                  <a:srgbClr val="3366FF"/>
                </a:solidFill>
              </a:rPr>
              <a:t>                       </a:t>
            </a:r>
            <a:r>
              <a:rPr lang="en-US" sz="1500" b="1" i="1" u="sng" dirty="0">
                <a:solidFill>
                  <a:srgbClr val="3366FF"/>
                </a:solidFill>
              </a:rPr>
              <a:t>Scientific Heritage</a:t>
            </a:r>
            <a:r>
              <a:rPr lang="en-US" sz="1500" b="1" i="1" dirty="0">
                <a:solidFill>
                  <a:srgbClr val="3366FF"/>
                </a:solidFill>
              </a:rPr>
              <a:t>			                  </a:t>
            </a:r>
            <a:r>
              <a:rPr lang="en-US" sz="1500" b="1" i="1" u="sng" dirty="0">
                <a:solidFill>
                  <a:srgbClr val="008000"/>
                </a:solidFill>
              </a:rPr>
              <a:t>Operating Territory</a:t>
            </a:r>
          </a:p>
          <a:p>
            <a:r>
              <a:rPr lang="en-US" sz="1500" b="1" i="1" dirty="0">
                <a:solidFill>
                  <a:srgbClr val="008000"/>
                </a:solidFill>
              </a:rPr>
              <a:t>                    </a:t>
            </a:r>
            <a:r>
              <a:rPr lang="en-US" sz="1500" b="1" i="1" dirty="0">
                <a:solidFill>
                  <a:srgbClr val="3366FF"/>
                </a:solidFill>
              </a:rPr>
              <a:t>The Natural Sciences                             </a:t>
            </a:r>
            <a:r>
              <a:rPr lang="en-US" sz="1500" b="1" i="1" dirty="0" smtClean="0">
                <a:solidFill>
                  <a:srgbClr val="008000"/>
                </a:solidFill>
              </a:rPr>
              <a:t>      Living </a:t>
            </a:r>
            <a:r>
              <a:rPr lang="en-US" sz="1500" b="1" i="1" dirty="0">
                <a:solidFill>
                  <a:srgbClr val="008000"/>
                </a:solidFill>
              </a:rPr>
              <a:t>Bodies, Brains &amp; Minds</a:t>
            </a:r>
            <a:endParaRPr lang="en-US" b="1" i="1" u="sng" dirty="0">
              <a:solidFill>
                <a:schemeClr val="accent2">
                  <a:lumMod val="75000"/>
                </a:schemeClr>
              </a:solidFill>
            </a:endParaRPr>
          </a:p>
        </p:txBody>
      </p:sp>
      <p:sp>
        <p:nvSpPr>
          <p:cNvPr id="21" name="TextBox 20"/>
          <p:cNvSpPr txBox="1"/>
          <p:nvPr/>
        </p:nvSpPr>
        <p:spPr>
          <a:xfrm>
            <a:off x="1022013" y="5194486"/>
            <a:ext cx="7157463" cy="641336"/>
          </a:xfrm>
          <a:prstGeom prst="rect">
            <a:avLst/>
          </a:prstGeom>
          <a:noFill/>
        </p:spPr>
        <p:txBody>
          <a:bodyPr wrap="square" lIns="86493" tIns="43247" rIns="86493" bIns="43247" rtlCol="0">
            <a:spAutoFit/>
          </a:bodyPr>
          <a:lstStyle/>
          <a:p>
            <a:pPr algn="ctr"/>
            <a:r>
              <a:rPr lang="en-US" b="1" i="1" dirty="0" smtClean="0">
                <a:solidFill>
                  <a:srgbClr val="A015FF"/>
                </a:solidFill>
              </a:rPr>
              <a:t>Is the difference between these domains of science</a:t>
            </a:r>
          </a:p>
          <a:p>
            <a:pPr algn="ctr"/>
            <a:r>
              <a:rPr lang="en-US" b="1" i="1" dirty="0" smtClean="0">
                <a:solidFill>
                  <a:srgbClr val="A015FF"/>
                </a:solidFill>
              </a:rPr>
              <a:t>A Prescription for Culture Conflicts, Misunderstandings, Error?</a:t>
            </a:r>
            <a:endParaRPr lang="en-US" b="1" i="1" dirty="0">
              <a:solidFill>
                <a:srgbClr val="A015FF"/>
              </a:solidFill>
            </a:endParaRPr>
          </a:p>
        </p:txBody>
      </p:sp>
      <p:cxnSp>
        <p:nvCxnSpPr>
          <p:cNvPr id="23" name="Straight Connector 22"/>
          <p:cNvCxnSpPr/>
          <p:nvPr/>
        </p:nvCxnSpPr>
        <p:spPr>
          <a:xfrm>
            <a:off x="3916942" y="1860632"/>
            <a:ext cx="1090819" cy="1588"/>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4101469" y="1412878"/>
            <a:ext cx="751678" cy="461665"/>
          </a:xfrm>
          <a:prstGeom prst="rect">
            <a:avLst/>
          </a:prstGeom>
          <a:noFill/>
        </p:spPr>
        <p:txBody>
          <a:bodyPr wrap="none" rtlCol="0">
            <a:spAutoFit/>
          </a:bodyPr>
          <a:lstStyle/>
          <a:p>
            <a:pPr algn="ctr"/>
            <a:r>
              <a:rPr lang="en-US" sz="2400" b="1" dirty="0" smtClean="0"/>
              <a:t>? ? ?</a:t>
            </a:r>
            <a:endParaRPr lang="en-US" sz="24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rame 4"/>
          <p:cNvSpPr/>
          <p:nvPr/>
        </p:nvSpPr>
        <p:spPr>
          <a:xfrm>
            <a:off x="1" y="0"/>
            <a:ext cx="9144000" cy="6858000"/>
          </a:xfrm>
          <a:prstGeom prst="frame">
            <a:avLst/>
          </a:prstGeom>
          <a:solidFill>
            <a:schemeClr val="tx1">
              <a:alpha val="18000"/>
            </a:schemeClr>
          </a:solidFill>
        </p:spPr>
        <p:style>
          <a:lnRef idx="0">
            <a:schemeClr val="accent5"/>
          </a:lnRef>
          <a:fillRef idx="3">
            <a:schemeClr val="accent5"/>
          </a:fillRef>
          <a:effectRef idx="3">
            <a:schemeClr val="accent5"/>
          </a:effectRef>
          <a:fontRef idx="minor">
            <a:schemeClr val="lt1"/>
          </a:fontRef>
        </p:style>
        <p:txBody>
          <a:bodyPr lIns="91416" tIns="45708" rIns="91416" bIns="45708" rtlCol="0" anchor="ctr"/>
          <a:lstStyle/>
          <a:p>
            <a:pPr algn="ctr"/>
            <a:endParaRPr lang="en-US" dirty="0">
              <a:solidFill>
                <a:schemeClr val="bg2"/>
              </a:solidFill>
            </a:endParaRPr>
          </a:p>
        </p:txBody>
      </p:sp>
      <p:sp>
        <p:nvSpPr>
          <p:cNvPr id="7" name="TextBox 6"/>
          <p:cNvSpPr txBox="1"/>
          <p:nvPr/>
        </p:nvSpPr>
        <p:spPr>
          <a:xfrm>
            <a:off x="2557517" y="1585310"/>
            <a:ext cx="184666" cy="369332"/>
          </a:xfrm>
          <a:prstGeom prst="rect">
            <a:avLst/>
          </a:prstGeom>
          <a:noFill/>
        </p:spPr>
        <p:txBody>
          <a:bodyPr wrap="none" lIns="91416" tIns="45708" rIns="91416" bIns="45708" rtlCol="0">
            <a:spAutoFit/>
          </a:bodyPr>
          <a:lstStyle/>
          <a:p>
            <a:endParaRPr lang="en-US" dirty="0"/>
          </a:p>
        </p:txBody>
      </p:sp>
      <p:sp>
        <p:nvSpPr>
          <p:cNvPr id="6" name="TextBox 5"/>
          <p:cNvSpPr txBox="1"/>
          <p:nvPr/>
        </p:nvSpPr>
        <p:spPr>
          <a:xfrm>
            <a:off x="1375105" y="4063988"/>
            <a:ext cx="6411311" cy="307777"/>
          </a:xfrm>
          <a:prstGeom prst="rect">
            <a:avLst/>
          </a:prstGeom>
          <a:noFill/>
        </p:spPr>
        <p:txBody>
          <a:bodyPr wrap="square" lIns="91416" tIns="45708" rIns="91416" bIns="45708" rtlCol="0">
            <a:spAutoFit/>
          </a:bodyPr>
          <a:lstStyle/>
          <a:p>
            <a:r>
              <a:rPr lang="en-US" sz="1400" dirty="0"/>
              <a:t>  </a:t>
            </a:r>
          </a:p>
        </p:txBody>
      </p:sp>
      <p:graphicFrame>
        <p:nvGraphicFramePr>
          <p:cNvPr id="19458" name="Object 2"/>
          <p:cNvGraphicFramePr>
            <a:graphicFrameLocks noChangeAspect="1"/>
          </p:cNvGraphicFramePr>
          <p:nvPr/>
        </p:nvGraphicFramePr>
        <p:xfrm>
          <a:off x="1574210" y="1001883"/>
          <a:ext cx="5982404" cy="3771514"/>
        </p:xfrm>
        <a:graphic>
          <a:graphicData uri="http://schemas.openxmlformats.org/presentationml/2006/ole">
            <p:oleObj spid="_x0000_s20482" name="Document" r:id="rId3" imgW="5397500" imgH="3594100" progId="Word.Document.8">
              <p:link updateAutomatic="1"/>
            </p:oleObj>
          </a:graphicData>
        </a:graphic>
      </p:graphicFrame>
      <p:sp>
        <p:nvSpPr>
          <p:cNvPr id="8" name="Date Placeholder 7"/>
          <p:cNvSpPr>
            <a:spLocks noGrp="1"/>
          </p:cNvSpPr>
          <p:nvPr>
            <p:ph type="dt" sz="half" idx="10"/>
          </p:nvPr>
        </p:nvSpPr>
        <p:spPr/>
        <p:txBody>
          <a:bodyPr/>
          <a:lstStyle/>
          <a:p>
            <a:r>
              <a:rPr lang="en-US" smtClean="0"/>
              <a:t>Tuesday, October 15, 2013</a:t>
            </a:r>
            <a:endParaRPr lang="en-US"/>
          </a:p>
        </p:txBody>
      </p:sp>
      <p:sp>
        <p:nvSpPr>
          <p:cNvPr id="9" name="Slide Number Placeholder 8"/>
          <p:cNvSpPr>
            <a:spLocks noGrp="1"/>
          </p:cNvSpPr>
          <p:nvPr>
            <p:ph type="sldNum" sz="quarter" idx="12"/>
          </p:nvPr>
        </p:nvSpPr>
        <p:spPr/>
        <p:txBody>
          <a:bodyPr/>
          <a:lstStyle/>
          <a:p>
            <a:fld id="{8846679A-A2C7-CA48-B6F0-065B8B39D3A7}" type="slidenum">
              <a:rPr lang="en-US" smtClean="0"/>
              <a:pPr/>
              <a:t>9</a:t>
            </a:fld>
            <a:endParaRPr lang="en-US"/>
          </a:p>
        </p:txBody>
      </p:sp>
      <p:sp>
        <p:nvSpPr>
          <p:cNvPr id="10" name="Footer Placeholder 9"/>
          <p:cNvSpPr>
            <a:spLocks noGrp="1"/>
          </p:cNvSpPr>
          <p:nvPr>
            <p:ph type="ftr" sz="quarter" idx="11"/>
          </p:nvPr>
        </p:nvSpPr>
        <p:spPr/>
        <p:txBody>
          <a:bodyPr/>
          <a:lstStyle/>
          <a:p>
            <a:r>
              <a:rPr lang="en-US" dirty="0" smtClean="0"/>
              <a:t>Chaos &amp; Complex Systems Seminar Department of Physics, University of Wisconsin-Madison</a:t>
            </a:r>
            <a:endParaRPr lang="en-US" dirty="0"/>
          </a:p>
        </p:txBody>
      </p:sp>
      <p:sp>
        <p:nvSpPr>
          <p:cNvPr id="11" name="Rectangle 10"/>
          <p:cNvSpPr/>
          <p:nvPr/>
        </p:nvSpPr>
        <p:spPr>
          <a:xfrm>
            <a:off x="904580" y="4933414"/>
            <a:ext cx="7309717" cy="830972"/>
          </a:xfrm>
          <a:prstGeom prst="rect">
            <a:avLst/>
          </a:prstGeom>
        </p:spPr>
        <p:txBody>
          <a:bodyPr wrap="square" lIns="91416" tIns="45708" rIns="91416" bIns="45708">
            <a:spAutoFit/>
          </a:bodyPr>
          <a:lstStyle/>
          <a:p>
            <a:pPr algn="ctr"/>
            <a:r>
              <a:rPr lang="en-US" sz="1600" b="1" dirty="0" smtClean="0"/>
              <a:t>Q 1</a:t>
            </a:r>
            <a:r>
              <a:rPr lang="en-US" sz="1600" b="1" dirty="0"/>
              <a:t>.</a:t>
            </a:r>
            <a:r>
              <a:rPr lang="en-US" sz="1600" dirty="0"/>
              <a:t> What happens in babies’ </a:t>
            </a:r>
            <a:r>
              <a:rPr lang="en-US" sz="1600" dirty="0" smtClean="0"/>
              <a:t>brains, minds, faces when </a:t>
            </a:r>
            <a:r>
              <a:rPr lang="en-US" sz="1600" dirty="0"/>
              <a:t>they see Mom smile?</a:t>
            </a:r>
            <a:endParaRPr lang="en-US" sz="1600" dirty="0" smtClean="0"/>
          </a:p>
          <a:p>
            <a:pPr algn="ctr"/>
            <a:r>
              <a:rPr lang="en-US" sz="1600" b="1" dirty="0" smtClean="0"/>
              <a:t>Q 2</a:t>
            </a:r>
            <a:r>
              <a:rPr lang="en-US" sz="1600" b="1" dirty="0"/>
              <a:t>.</a:t>
            </a:r>
            <a:r>
              <a:rPr lang="en-US" sz="1600" dirty="0"/>
              <a:t> What does this tell about the whole train of neural-behavioral “happenings?”</a:t>
            </a:r>
            <a:endParaRPr lang="en-US" sz="1600" dirty="0" smtClean="0"/>
          </a:p>
          <a:p>
            <a:pPr algn="ctr"/>
            <a:r>
              <a:rPr lang="en-US" sz="1600" b="1" dirty="0" smtClean="0"/>
              <a:t>Q 3</a:t>
            </a:r>
            <a:r>
              <a:rPr lang="en-US" sz="1600" dirty="0" smtClean="0"/>
              <a:t>. </a:t>
            </a:r>
            <a:r>
              <a:rPr lang="en-US" sz="1600" dirty="0"/>
              <a:t>What are the</a:t>
            </a:r>
            <a:r>
              <a:rPr lang="en-US" sz="1600" dirty="0" smtClean="0"/>
              <a:t> neuromuscular interactions, </a:t>
            </a:r>
            <a:r>
              <a:rPr lang="en-US" sz="1600" dirty="0"/>
              <a:t>and what do they signify?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7307</TotalTime>
  <Words>7132</Words>
  <Application>Microsoft Macintosh PowerPoint</Application>
  <PresentationFormat>On-screen Show (4:3)</PresentationFormat>
  <Paragraphs>941</Paragraphs>
  <Slides>55</Slides>
  <Notes>12</Notes>
  <HiddenSlides>0</HiddenSlides>
  <MMClips>0</MMClips>
  <ScaleCrop>false</ScaleCrop>
  <HeadingPairs>
    <vt:vector size="6" baseType="variant">
      <vt:variant>
        <vt:lpstr>Design Template</vt:lpstr>
      </vt:variant>
      <vt:variant>
        <vt:i4>1</vt:i4>
      </vt:variant>
      <vt:variant>
        <vt:lpstr>Links</vt:lpstr>
      </vt:variant>
      <vt:variant>
        <vt:i4>4</vt:i4>
      </vt:variant>
      <vt:variant>
        <vt:lpstr>Slide Titles</vt:lpstr>
      </vt:variant>
      <vt:variant>
        <vt:i4>55</vt:i4>
      </vt:variant>
    </vt:vector>
  </HeadingPairs>
  <TitlesOfParts>
    <vt:vector size="60" baseType="lpstr">
      <vt:lpstr>Office Theme</vt:lpstr>
      <vt:lpstr>Macintosh HD:Users:202NEauclaire:Pictures:Saved Pix:RecipSmilesBaby-Mother.jpg!OLE_LINK3</vt:lpstr>
      <vt:lpstr>Macintosh HD:Users:202NEauclaire:Pictures:Saved Pix:RecipSmilesBaby-Mother.jpg!OLE_LINK3</vt:lpstr>
      <vt:lpstr>Macintosh HD:Users:202NEauclaire:Pictures:Saved Pix:RecipSmilesBaby-Mother.jpg!OLE_LINK3</vt:lpstr>
      <vt:lpstr>Macintosh HD:Users:202NEauclaire:Pictures:Saved Pix:RecipSmilesBaby-Mother.jpg!OLE_LINK3</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vector>
  </TitlesOfParts>
  <Company>University of Hartford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Bernard Friedlander</dc:creator>
  <cp:lastModifiedBy>Bernard Friedlander</cp:lastModifiedBy>
  <cp:revision>22</cp:revision>
  <dcterms:created xsi:type="dcterms:W3CDTF">2013-10-28T16:40:31Z</dcterms:created>
  <dcterms:modified xsi:type="dcterms:W3CDTF">2013-10-28T18:31:32Z</dcterms:modified>
</cp:coreProperties>
</file>